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ms-powerpoint.slideshow.macroEnabled.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648" r:id="rId1"/>
    <p:sldMasterId id="2147483669" r:id="rId2"/>
    <p:sldMasterId id="2147483681" r:id="rId3"/>
  </p:sldMasterIdLst>
  <p:notesMasterIdLst>
    <p:notesMasterId r:id="rId89"/>
  </p:notesMasterIdLst>
  <p:sldIdLst>
    <p:sldId id="259" r:id="rId4"/>
    <p:sldId id="375" r:id="rId5"/>
    <p:sldId id="324" r:id="rId6"/>
    <p:sldId id="379" r:id="rId7"/>
    <p:sldId id="385" r:id="rId8"/>
    <p:sldId id="349" r:id="rId9"/>
    <p:sldId id="373" r:id="rId10"/>
    <p:sldId id="372" r:id="rId11"/>
    <p:sldId id="378" r:id="rId12"/>
    <p:sldId id="327" r:id="rId13"/>
    <p:sldId id="328" r:id="rId14"/>
    <p:sldId id="329" r:id="rId15"/>
    <p:sldId id="330" r:id="rId16"/>
    <p:sldId id="382" r:id="rId17"/>
    <p:sldId id="333" r:id="rId18"/>
    <p:sldId id="300" r:id="rId19"/>
    <p:sldId id="303" r:id="rId20"/>
    <p:sldId id="381" r:id="rId21"/>
    <p:sldId id="335" r:id="rId22"/>
    <p:sldId id="336" r:id="rId23"/>
    <p:sldId id="337" r:id="rId24"/>
    <p:sldId id="334" r:id="rId25"/>
    <p:sldId id="338" r:id="rId26"/>
    <p:sldId id="321" r:id="rId27"/>
    <p:sldId id="318" r:id="rId28"/>
    <p:sldId id="342" r:id="rId29"/>
    <p:sldId id="314" r:id="rId30"/>
    <p:sldId id="322" r:id="rId31"/>
    <p:sldId id="325" r:id="rId32"/>
    <p:sldId id="319" r:id="rId33"/>
    <p:sldId id="376" r:id="rId34"/>
    <p:sldId id="323" r:id="rId35"/>
    <p:sldId id="304" r:id="rId36"/>
    <p:sldId id="326" r:id="rId37"/>
    <p:sldId id="306" r:id="rId38"/>
    <p:sldId id="307" r:id="rId39"/>
    <p:sldId id="343" r:id="rId40"/>
    <p:sldId id="293" r:id="rId41"/>
    <p:sldId id="384" r:id="rId42"/>
    <p:sldId id="292" r:id="rId43"/>
    <p:sldId id="350" r:id="rId44"/>
    <p:sldId id="302" r:id="rId45"/>
    <p:sldId id="374" r:id="rId46"/>
    <p:sldId id="313" r:id="rId47"/>
    <p:sldId id="311" r:id="rId48"/>
    <p:sldId id="312" r:id="rId49"/>
    <p:sldId id="341" r:id="rId50"/>
    <p:sldId id="340" r:id="rId51"/>
    <p:sldId id="344" r:id="rId52"/>
    <p:sldId id="296" r:id="rId53"/>
    <p:sldId id="383" r:id="rId54"/>
    <p:sldId id="347" r:id="rId55"/>
    <p:sldId id="301" r:id="rId56"/>
    <p:sldId id="287" r:id="rId57"/>
    <p:sldId id="294" r:id="rId58"/>
    <p:sldId id="295" r:id="rId59"/>
    <p:sldId id="331" r:id="rId60"/>
    <p:sldId id="289" r:id="rId61"/>
    <p:sldId id="286" r:id="rId62"/>
    <p:sldId id="283" r:id="rId63"/>
    <p:sldId id="348" r:id="rId64"/>
    <p:sldId id="274" r:id="rId65"/>
    <p:sldId id="282" r:id="rId66"/>
    <p:sldId id="275" r:id="rId67"/>
    <p:sldId id="345" r:id="rId68"/>
    <p:sldId id="308" r:id="rId69"/>
    <p:sldId id="377" r:id="rId70"/>
    <p:sldId id="309" r:id="rId71"/>
    <p:sldId id="310" r:id="rId72"/>
    <p:sldId id="352" r:id="rId73"/>
    <p:sldId id="355" r:id="rId74"/>
    <p:sldId id="357" r:id="rId75"/>
    <p:sldId id="358" r:id="rId76"/>
    <p:sldId id="356" r:id="rId77"/>
    <p:sldId id="359" r:id="rId78"/>
    <p:sldId id="360" r:id="rId79"/>
    <p:sldId id="361" r:id="rId80"/>
    <p:sldId id="362" r:id="rId81"/>
    <p:sldId id="364" r:id="rId82"/>
    <p:sldId id="363" r:id="rId83"/>
    <p:sldId id="365" r:id="rId84"/>
    <p:sldId id="380" r:id="rId85"/>
    <p:sldId id="278" r:id="rId86"/>
    <p:sldId id="351" r:id="rId87"/>
    <p:sldId id="371" r:id="rId8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772"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timothy Astleford" initials="tA" lastIdx="20" clrIdx="0">
    <p:extLst>
      <p:ext uri="{19B8F6BF-5375-455C-9EA6-DF929625EA0E}">
        <p15:presenceInfo xmlns:p15="http://schemas.microsoft.com/office/powerpoint/2012/main" userId="6f70958e3069516c" providerId="Windows Live"/>
      </p:ext>
    </p:extLst>
  </p:cmAuthor>
  <p:cmAuthor id="2" name="Rae" initials="R" lastIdx="47"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CCFF"/>
    <a:srgbClr val="9933FF"/>
    <a:srgbClr val="D73DCC"/>
    <a:srgbClr val="3E3EF0"/>
    <a:srgbClr val="0099FF"/>
    <a:srgbClr val="00FF99"/>
    <a:srgbClr val="FF6600"/>
    <a:srgbClr val="0C27AC"/>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39" autoAdjust="0"/>
    <p:restoredTop sz="91945" autoAdjust="0"/>
  </p:normalViewPr>
  <p:slideViewPr>
    <p:cSldViewPr snapToGrid="0" showGuides="1">
      <p:cViewPr varScale="1">
        <p:scale>
          <a:sx n="76" d="100"/>
          <a:sy n="76" d="100"/>
        </p:scale>
        <p:origin x="720" y="138"/>
      </p:cViewPr>
      <p:guideLst>
        <p:guide orient="horz" pos="2160"/>
        <p:guide pos="3772"/>
      </p:guideLst>
    </p:cSldViewPr>
  </p:slideViewPr>
  <p:notesTextViewPr>
    <p:cViewPr>
      <p:scale>
        <a:sx n="1" d="1"/>
        <a:sy n="1" d="1"/>
      </p:scale>
      <p:origin x="0" y="0"/>
    </p:cViewPr>
  </p:notesTextViewPr>
  <p:sorterViewPr>
    <p:cViewPr varScale="1">
      <p:scale>
        <a:sx n="100" d="100"/>
        <a:sy n="100" d="100"/>
      </p:scale>
      <p:origin x="0" y="1837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notesMaster" Target="notesMasters/notesMaster1.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commentAuthors" Target="commentAuthors.xml"/><Relationship Id="rId22" Type="http://schemas.openxmlformats.org/officeDocument/2006/relationships/slide" Target="slides/slide19.xml"/><Relationship Id="rId27" Type="http://schemas.openxmlformats.org/officeDocument/2006/relationships/slide" Target="slides/slide24.xml"/><Relationship Id="rId43" Type="http://schemas.openxmlformats.org/officeDocument/2006/relationships/slide" Target="slides/slide40.xml"/><Relationship Id="rId48" Type="http://schemas.openxmlformats.org/officeDocument/2006/relationships/slide" Target="slides/slide45.xml"/><Relationship Id="rId64" Type="http://schemas.openxmlformats.org/officeDocument/2006/relationships/slide" Target="slides/slide61.xml"/><Relationship Id="rId69" Type="http://schemas.openxmlformats.org/officeDocument/2006/relationships/slide" Target="slides/slide66.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slide" Target="slides/slide82.xml"/><Relationship Id="rId93"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slide" Target="slides/slide85.xml"/><Relationship Id="rId9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slide" Target="slides/slide83.xml"/><Relationship Id="rId94"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openxmlformats.org/officeDocument/2006/relationships/viewProps" Target="viewProp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slide" Target="slides/slide84.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 Id="rId14" Type="http://schemas.openxmlformats.org/officeDocument/2006/relationships/slide" Target="slides/slide11.xml"/><Relationship Id="rId30" Type="http://schemas.openxmlformats.org/officeDocument/2006/relationships/slide" Target="slides/slide27.xml"/><Relationship Id="rId35" Type="http://schemas.openxmlformats.org/officeDocument/2006/relationships/slide" Target="slides/slide32.xml"/><Relationship Id="rId56" Type="http://schemas.openxmlformats.org/officeDocument/2006/relationships/slide" Target="slides/slide53.xml"/><Relationship Id="rId77" Type="http://schemas.openxmlformats.org/officeDocument/2006/relationships/slide" Target="slides/slide7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0AB5C1-EEBF-4D0B-8A15-6EFBBCF6D6B1}" type="datetimeFigureOut">
              <a:rPr lang="en-CA" smtClean="0"/>
              <a:t>2020-10-25</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786069C-BE31-4397-8DB4-A11509339D44}" type="slidenum">
              <a:rPr lang="en-CA" smtClean="0"/>
              <a:t>‹#›</a:t>
            </a:fld>
            <a:endParaRPr lang="en-CA"/>
          </a:p>
        </p:txBody>
      </p:sp>
    </p:spTree>
    <p:extLst>
      <p:ext uri="{BB962C8B-B14F-4D97-AF65-F5344CB8AC3E}">
        <p14:creationId xmlns:p14="http://schemas.microsoft.com/office/powerpoint/2010/main" val="28947437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86069C-BE31-4397-8DB4-A11509339D44}" type="slidenum">
              <a:rPr lang="en-CA" smtClean="0"/>
              <a:t>3</a:t>
            </a:fld>
            <a:endParaRPr lang="en-CA"/>
          </a:p>
        </p:txBody>
      </p:sp>
    </p:spTree>
    <p:extLst>
      <p:ext uri="{BB962C8B-B14F-4D97-AF65-F5344CB8AC3E}">
        <p14:creationId xmlns:p14="http://schemas.microsoft.com/office/powerpoint/2010/main" val="9852917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16</a:t>
            </a:fld>
            <a:endParaRPr lang="en-CA"/>
          </a:p>
        </p:txBody>
      </p:sp>
    </p:spTree>
    <p:extLst>
      <p:ext uri="{BB962C8B-B14F-4D97-AF65-F5344CB8AC3E}">
        <p14:creationId xmlns:p14="http://schemas.microsoft.com/office/powerpoint/2010/main" val="39470250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86069C-BE31-4397-8DB4-A11509339D44}" type="slidenum">
              <a:rPr lang="en-CA" smtClean="0"/>
              <a:t>17</a:t>
            </a:fld>
            <a:endParaRPr lang="en-CA"/>
          </a:p>
        </p:txBody>
      </p:sp>
    </p:spTree>
    <p:extLst>
      <p:ext uri="{BB962C8B-B14F-4D97-AF65-F5344CB8AC3E}">
        <p14:creationId xmlns:p14="http://schemas.microsoft.com/office/powerpoint/2010/main" val="21635480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20</a:t>
            </a:fld>
            <a:endParaRPr lang="en-CA"/>
          </a:p>
        </p:txBody>
      </p:sp>
    </p:spTree>
    <p:extLst>
      <p:ext uri="{BB962C8B-B14F-4D97-AF65-F5344CB8AC3E}">
        <p14:creationId xmlns:p14="http://schemas.microsoft.com/office/powerpoint/2010/main" val="202120866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26</a:t>
            </a:fld>
            <a:endParaRPr lang="en-CA"/>
          </a:p>
        </p:txBody>
      </p:sp>
    </p:spTree>
    <p:extLst>
      <p:ext uri="{BB962C8B-B14F-4D97-AF65-F5344CB8AC3E}">
        <p14:creationId xmlns:p14="http://schemas.microsoft.com/office/powerpoint/2010/main" val="342256286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27</a:t>
            </a:fld>
            <a:endParaRPr lang="en-CA"/>
          </a:p>
        </p:txBody>
      </p:sp>
    </p:spTree>
    <p:extLst>
      <p:ext uri="{BB962C8B-B14F-4D97-AF65-F5344CB8AC3E}">
        <p14:creationId xmlns:p14="http://schemas.microsoft.com/office/powerpoint/2010/main" val="4272932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29</a:t>
            </a:fld>
            <a:endParaRPr lang="en-CA"/>
          </a:p>
        </p:txBody>
      </p:sp>
    </p:spTree>
    <p:extLst>
      <p:ext uri="{BB962C8B-B14F-4D97-AF65-F5344CB8AC3E}">
        <p14:creationId xmlns:p14="http://schemas.microsoft.com/office/powerpoint/2010/main" val="222501268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30</a:t>
            </a:fld>
            <a:endParaRPr lang="en-CA"/>
          </a:p>
        </p:txBody>
      </p:sp>
    </p:spTree>
    <p:extLst>
      <p:ext uri="{BB962C8B-B14F-4D97-AF65-F5344CB8AC3E}">
        <p14:creationId xmlns:p14="http://schemas.microsoft.com/office/powerpoint/2010/main" val="742604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33</a:t>
            </a:fld>
            <a:endParaRPr lang="en-CA"/>
          </a:p>
        </p:txBody>
      </p:sp>
    </p:spTree>
    <p:extLst>
      <p:ext uri="{BB962C8B-B14F-4D97-AF65-F5344CB8AC3E}">
        <p14:creationId xmlns:p14="http://schemas.microsoft.com/office/powerpoint/2010/main" val="22165398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36</a:t>
            </a:fld>
            <a:endParaRPr lang="en-CA"/>
          </a:p>
        </p:txBody>
      </p:sp>
    </p:spTree>
    <p:extLst>
      <p:ext uri="{BB962C8B-B14F-4D97-AF65-F5344CB8AC3E}">
        <p14:creationId xmlns:p14="http://schemas.microsoft.com/office/powerpoint/2010/main" val="130218118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38</a:t>
            </a:fld>
            <a:endParaRPr lang="en-CA"/>
          </a:p>
        </p:txBody>
      </p:sp>
    </p:spTree>
    <p:extLst>
      <p:ext uri="{BB962C8B-B14F-4D97-AF65-F5344CB8AC3E}">
        <p14:creationId xmlns:p14="http://schemas.microsoft.com/office/powerpoint/2010/main" val="21984577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a:t>
            </a:fld>
            <a:endParaRPr lang="en-CA"/>
          </a:p>
        </p:txBody>
      </p:sp>
    </p:spTree>
    <p:extLst>
      <p:ext uri="{BB962C8B-B14F-4D97-AF65-F5344CB8AC3E}">
        <p14:creationId xmlns:p14="http://schemas.microsoft.com/office/powerpoint/2010/main" val="24768704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39</a:t>
            </a:fld>
            <a:endParaRPr lang="en-CA"/>
          </a:p>
        </p:txBody>
      </p:sp>
    </p:spTree>
    <p:extLst>
      <p:ext uri="{BB962C8B-B14F-4D97-AF65-F5344CB8AC3E}">
        <p14:creationId xmlns:p14="http://schemas.microsoft.com/office/powerpoint/2010/main" val="67528324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40</a:t>
            </a:fld>
            <a:endParaRPr lang="en-CA"/>
          </a:p>
        </p:txBody>
      </p:sp>
    </p:spTree>
    <p:extLst>
      <p:ext uri="{BB962C8B-B14F-4D97-AF65-F5344CB8AC3E}">
        <p14:creationId xmlns:p14="http://schemas.microsoft.com/office/powerpoint/2010/main" val="153619666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41</a:t>
            </a:fld>
            <a:endParaRPr lang="en-CA"/>
          </a:p>
        </p:txBody>
      </p:sp>
    </p:spTree>
    <p:extLst>
      <p:ext uri="{BB962C8B-B14F-4D97-AF65-F5344CB8AC3E}">
        <p14:creationId xmlns:p14="http://schemas.microsoft.com/office/powerpoint/2010/main" val="41947786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42</a:t>
            </a:fld>
            <a:endParaRPr lang="en-CA"/>
          </a:p>
        </p:txBody>
      </p:sp>
    </p:spTree>
    <p:extLst>
      <p:ext uri="{BB962C8B-B14F-4D97-AF65-F5344CB8AC3E}">
        <p14:creationId xmlns:p14="http://schemas.microsoft.com/office/powerpoint/2010/main" val="292597972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43</a:t>
            </a:fld>
            <a:endParaRPr lang="en-CA"/>
          </a:p>
        </p:txBody>
      </p:sp>
    </p:spTree>
    <p:extLst>
      <p:ext uri="{BB962C8B-B14F-4D97-AF65-F5344CB8AC3E}">
        <p14:creationId xmlns:p14="http://schemas.microsoft.com/office/powerpoint/2010/main" val="26261920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45</a:t>
            </a:fld>
            <a:endParaRPr lang="en-CA"/>
          </a:p>
        </p:txBody>
      </p:sp>
    </p:spTree>
    <p:extLst>
      <p:ext uri="{BB962C8B-B14F-4D97-AF65-F5344CB8AC3E}">
        <p14:creationId xmlns:p14="http://schemas.microsoft.com/office/powerpoint/2010/main" val="164387049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46</a:t>
            </a:fld>
            <a:endParaRPr lang="en-CA"/>
          </a:p>
        </p:txBody>
      </p:sp>
    </p:spTree>
    <p:extLst>
      <p:ext uri="{BB962C8B-B14F-4D97-AF65-F5344CB8AC3E}">
        <p14:creationId xmlns:p14="http://schemas.microsoft.com/office/powerpoint/2010/main" val="357931922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47</a:t>
            </a:fld>
            <a:endParaRPr lang="en-CA"/>
          </a:p>
        </p:txBody>
      </p:sp>
    </p:spTree>
    <p:extLst>
      <p:ext uri="{BB962C8B-B14F-4D97-AF65-F5344CB8AC3E}">
        <p14:creationId xmlns:p14="http://schemas.microsoft.com/office/powerpoint/2010/main" val="294117387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48</a:t>
            </a:fld>
            <a:endParaRPr lang="en-CA"/>
          </a:p>
        </p:txBody>
      </p:sp>
    </p:spTree>
    <p:extLst>
      <p:ext uri="{BB962C8B-B14F-4D97-AF65-F5344CB8AC3E}">
        <p14:creationId xmlns:p14="http://schemas.microsoft.com/office/powerpoint/2010/main" val="223886883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49</a:t>
            </a:fld>
            <a:endParaRPr lang="en-CA"/>
          </a:p>
        </p:txBody>
      </p:sp>
    </p:spTree>
    <p:extLst>
      <p:ext uri="{BB962C8B-B14F-4D97-AF65-F5344CB8AC3E}">
        <p14:creationId xmlns:p14="http://schemas.microsoft.com/office/powerpoint/2010/main" val="4678409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a:t>
            </a:fld>
            <a:endParaRPr lang="en-CA"/>
          </a:p>
        </p:txBody>
      </p:sp>
    </p:spTree>
    <p:extLst>
      <p:ext uri="{BB962C8B-B14F-4D97-AF65-F5344CB8AC3E}">
        <p14:creationId xmlns:p14="http://schemas.microsoft.com/office/powerpoint/2010/main" val="6651622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50</a:t>
            </a:fld>
            <a:endParaRPr lang="en-CA"/>
          </a:p>
        </p:txBody>
      </p:sp>
    </p:spTree>
    <p:extLst>
      <p:ext uri="{BB962C8B-B14F-4D97-AF65-F5344CB8AC3E}">
        <p14:creationId xmlns:p14="http://schemas.microsoft.com/office/powerpoint/2010/main" val="124648928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51</a:t>
            </a:fld>
            <a:endParaRPr lang="en-CA"/>
          </a:p>
        </p:txBody>
      </p:sp>
    </p:spTree>
    <p:extLst>
      <p:ext uri="{BB962C8B-B14F-4D97-AF65-F5344CB8AC3E}">
        <p14:creationId xmlns:p14="http://schemas.microsoft.com/office/powerpoint/2010/main" val="123739588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53</a:t>
            </a:fld>
            <a:endParaRPr lang="en-CA"/>
          </a:p>
        </p:txBody>
      </p:sp>
    </p:spTree>
    <p:extLst>
      <p:ext uri="{BB962C8B-B14F-4D97-AF65-F5344CB8AC3E}">
        <p14:creationId xmlns:p14="http://schemas.microsoft.com/office/powerpoint/2010/main" val="293722826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54</a:t>
            </a:fld>
            <a:endParaRPr lang="en-CA"/>
          </a:p>
        </p:txBody>
      </p:sp>
    </p:spTree>
    <p:extLst>
      <p:ext uri="{BB962C8B-B14F-4D97-AF65-F5344CB8AC3E}">
        <p14:creationId xmlns:p14="http://schemas.microsoft.com/office/powerpoint/2010/main" val="25260050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56</a:t>
            </a:fld>
            <a:endParaRPr lang="en-CA"/>
          </a:p>
        </p:txBody>
      </p:sp>
    </p:spTree>
    <p:extLst>
      <p:ext uri="{BB962C8B-B14F-4D97-AF65-F5344CB8AC3E}">
        <p14:creationId xmlns:p14="http://schemas.microsoft.com/office/powerpoint/2010/main" val="47617565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60</a:t>
            </a:fld>
            <a:endParaRPr lang="en-CA"/>
          </a:p>
        </p:txBody>
      </p:sp>
    </p:spTree>
    <p:extLst>
      <p:ext uri="{BB962C8B-B14F-4D97-AF65-F5344CB8AC3E}">
        <p14:creationId xmlns:p14="http://schemas.microsoft.com/office/powerpoint/2010/main" val="118103274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63</a:t>
            </a:fld>
            <a:endParaRPr lang="en-CA"/>
          </a:p>
        </p:txBody>
      </p:sp>
    </p:spTree>
    <p:extLst>
      <p:ext uri="{BB962C8B-B14F-4D97-AF65-F5344CB8AC3E}">
        <p14:creationId xmlns:p14="http://schemas.microsoft.com/office/powerpoint/2010/main" val="232106954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64</a:t>
            </a:fld>
            <a:endParaRPr lang="en-CA"/>
          </a:p>
        </p:txBody>
      </p:sp>
    </p:spTree>
    <p:extLst>
      <p:ext uri="{BB962C8B-B14F-4D97-AF65-F5344CB8AC3E}">
        <p14:creationId xmlns:p14="http://schemas.microsoft.com/office/powerpoint/2010/main" val="40946015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68</a:t>
            </a:fld>
            <a:endParaRPr lang="en-CA"/>
          </a:p>
        </p:txBody>
      </p:sp>
    </p:spTree>
    <p:extLst>
      <p:ext uri="{BB962C8B-B14F-4D97-AF65-F5344CB8AC3E}">
        <p14:creationId xmlns:p14="http://schemas.microsoft.com/office/powerpoint/2010/main" val="337332933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69</a:t>
            </a:fld>
            <a:endParaRPr lang="en-CA"/>
          </a:p>
        </p:txBody>
      </p:sp>
    </p:spTree>
    <p:extLst>
      <p:ext uri="{BB962C8B-B14F-4D97-AF65-F5344CB8AC3E}">
        <p14:creationId xmlns:p14="http://schemas.microsoft.com/office/powerpoint/2010/main" val="550306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7</a:t>
            </a:fld>
            <a:endParaRPr lang="en-CA"/>
          </a:p>
        </p:txBody>
      </p:sp>
    </p:spTree>
    <p:extLst>
      <p:ext uri="{BB962C8B-B14F-4D97-AF65-F5344CB8AC3E}">
        <p14:creationId xmlns:p14="http://schemas.microsoft.com/office/powerpoint/2010/main" val="349635291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70</a:t>
            </a:fld>
            <a:endParaRPr lang="en-CA"/>
          </a:p>
        </p:txBody>
      </p:sp>
    </p:spTree>
    <p:extLst>
      <p:ext uri="{BB962C8B-B14F-4D97-AF65-F5344CB8AC3E}">
        <p14:creationId xmlns:p14="http://schemas.microsoft.com/office/powerpoint/2010/main" val="171992785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71</a:t>
            </a:fld>
            <a:endParaRPr lang="en-CA"/>
          </a:p>
        </p:txBody>
      </p:sp>
    </p:spTree>
    <p:extLst>
      <p:ext uri="{BB962C8B-B14F-4D97-AF65-F5344CB8AC3E}">
        <p14:creationId xmlns:p14="http://schemas.microsoft.com/office/powerpoint/2010/main" val="300681275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74</a:t>
            </a:fld>
            <a:endParaRPr lang="en-CA"/>
          </a:p>
        </p:txBody>
      </p:sp>
    </p:spTree>
    <p:extLst>
      <p:ext uri="{BB962C8B-B14F-4D97-AF65-F5344CB8AC3E}">
        <p14:creationId xmlns:p14="http://schemas.microsoft.com/office/powerpoint/2010/main" val="155798626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solidFill>
                  <a:prstClr val="black"/>
                </a:solidFill>
              </a:rPr>
              <a:pPr/>
              <a:t>75</a:t>
            </a:fld>
            <a:endParaRPr lang="en-CA">
              <a:solidFill>
                <a:prstClr val="black"/>
              </a:solidFill>
            </a:endParaRPr>
          </a:p>
        </p:txBody>
      </p:sp>
    </p:spTree>
    <p:extLst>
      <p:ext uri="{BB962C8B-B14F-4D97-AF65-F5344CB8AC3E}">
        <p14:creationId xmlns:p14="http://schemas.microsoft.com/office/powerpoint/2010/main" val="39484225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solidFill>
                  <a:prstClr val="black"/>
                </a:solidFill>
              </a:rPr>
              <a:pPr/>
              <a:t>76</a:t>
            </a:fld>
            <a:endParaRPr lang="en-CA">
              <a:solidFill>
                <a:prstClr val="black"/>
              </a:solidFill>
            </a:endParaRPr>
          </a:p>
        </p:txBody>
      </p:sp>
    </p:spTree>
    <p:extLst>
      <p:ext uri="{BB962C8B-B14F-4D97-AF65-F5344CB8AC3E}">
        <p14:creationId xmlns:p14="http://schemas.microsoft.com/office/powerpoint/2010/main" val="377647937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solidFill>
                  <a:prstClr val="black"/>
                </a:solidFill>
              </a:rPr>
              <a:pPr/>
              <a:t>77</a:t>
            </a:fld>
            <a:endParaRPr lang="en-CA">
              <a:solidFill>
                <a:prstClr val="black"/>
              </a:solidFill>
            </a:endParaRPr>
          </a:p>
        </p:txBody>
      </p:sp>
    </p:spTree>
    <p:extLst>
      <p:ext uri="{BB962C8B-B14F-4D97-AF65-F5344CB8AC3E}">
        <p14:creationId xmlns:p14="http://schemas.microsoft.com/office/powerpoint/2010/main" val="272638832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solidFill>
                  <a:prstClr val="black"/>
                </a:solidFill>
              </a:rPr>
              <a:pPr/>
              <a:t>78</a:t>
            </a:fld>
            <a:endParaRPr lang="en-CA">
              <a:solidFill>
                <a:prstClr val="black"/>
              </a:solidFill>
            </a:endParaRPr>
          </a:p>
        </p:txBody>
      </p:sp>
    </p:spTree>
    <p:extLst>
      <p:ext uri="{BB962C8B-B14F-4D97-AF65-F5344CB8AC3E}">
        <p14:creationId xmlns:p14="http://schemas.microsoft.com/office/powerpoint/2010/main" val="148252998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80</a:t>
            </a:fld>
            <a:endParaRPr lang="en-CA"/>
          </a:p>
        </p:txBody>
      </p:sp>
    </p:spTree>
    <p:extLst>
      <p:ext uri="{BB962C8B-B14F-4D97-AF65-F5344CB8AC3E}">
        <p14:creationId xmlns:p14="http://schemas.microsoft.com/office/powerpoint/2010/main" val="199829498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81</a:t>
            </a:fld>
            <a:endParaRPr lang="en-CA"/>
          </a:p>
        </p:txBody>
      </p:sp>
    </p:spTree>
    <p:extLst>
      <p:ext uri="{BB962C8B-B14F-4D97-AF65-F5344CB8AC3E}">
        <p14:creationId xmlns:p14="http://schemas.microsoft.com/office/powerpoint/2010/main" val="396574042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82</a:t>
            </a:fld>
            <a:endParaRPr lang="en-CA"/>
          </a:p>
        </p:txBody>
      </p:sp>
    </p:spTree>
    <p:extLst>
      <p:ext uri="{BB962C8B-B14F-4D97-AF65-F5344CB8AC3E}">
        <p14:creationId xmlns:p14="http://schemas.microsoft.com/office/powerpoint/2010/main" val="10100073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8</a:t>
            </a:fld>
            <a:endParaRPr lang="en-CA"/>
          </a:p>
        </p:txBody>
      </p:sp>
    </p:spTree>
    <p:extLst>
      <p:ext uri="{BB962C8B-B14F-4D97-AF65-F5344CB8AC3E}">
        <p14:creationId xmlns:p14="http://schemas.microsoft.com/office/powerpoint/2010/main" val="5687827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85</a:t>
            </a:fld>
            <a:endParaRPr lang="en-CA"/>
          </a:p>
        </p:txBody>
      </p:sp>
    </p:spTree>
    <p:extLst>
      <p:ext uri="{BB962C8B-B14F-4D97-AF65-F5344CB8AC3E}">
        <p14:creationId xmlns:p14="http://schemas.microsoft.com/office/powerpoint/2010/main" val="38529124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7786069C-BE31-4397-8DB4-A11509339D44}" type="slidenum">
              <a:rPr lang="en-CA" smtClean="0"/>
              <a:t>9</a:t>
            </a:fld>
            <a:endParaRPr lang="en-CA"/>
          </a:p>
        </p:txBody>
      </p:sp>
    </p:spTree>
    <p:extLst>
      <p:ext uri="{BB962C8B-B14F-4D97-AF65-F5344CB8AC3E}">
        <p14:creationId xmlns:p14="http://schemas.microsoft.com/office/powerpoint/2010/main" val="26200538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13</a:t>
            </a:fld>
            <a:endParaRPr lang="en-CA"/>
          </a:p>
        </p:txBody>
      </p:sp>
    </p:spTree>
    <p:extLst>
      <p:ext uri="{BB962C8B-B14F-4D97-AF65-F5344CB8AC3E}">
        <p14:creationId xmlns:p14="http://schemas.microsoft.com/office/powerpoint/2010/main" val="10560422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14</a:t>
            </a:fld>
            <a:endParaRPr lang="en-CA"/>
          </a:p>
        </p:txBody>
      </p:sp>
    </p:spTree>
    <p:extLst>
      <p:ext uri="{BB962C8B-B14F-4D97-AF65-F5344CB8AC3E}">
        <p14:creationId xmlns:p14="http://schemas.microsoft.com/office/powerpoint/2010/main" val="67571117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7786069C-BE31-4397-8DB4-A11509339D44}" type="slidenum">
              <a:rPr lang="en-CA" smtClean="0"/>
              <a:t>15</a:t>
            </a:fld>
            <a:endParaRPr lang="en-CA"/>
          </a:p>
        </p:txBody>
      </p:sp>
    </p:spTree>
    <p:extLst>
      <p:ext uri="{BB962C8B-B14F-4D97-AF65-F5344CB8AC3E}">
        <p14:creationId xmlns:p14="http://schemas.microsoft.com/office/powerpoint/2010/main" val="31787889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09800" y="4464028"/>
            <a:ext cx="9144000" cy="1641490"/>
          </a:xfrm>
        </p:spPr>
        <p:txBody>
          <a:bodyPr wrap="none" anchor="t">
            <a:normAutofit/>
          </a:bodyPr>
          <a:lstStyle>
            <a:lvl1pPr algn="r">
              <a:defRPr sz="9600" b="0" spc="-300">
                <a:gradFill flip="none" rotWithShape="1">
                  <a:gsLst>
                    <a:gs pos="32000">
                      <a:schemeClr val="tx1">
                        <a:lumMod val="89000"/>
                      </a:schemeClr>
                    </a:gs>
                    <a:gs pos="0">
                      <a:schemeClr val="bg1">
                        <a:lumMod val="41000"/>
                        <a:lumOff val="59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3" name="Subtitle 2"/>
          <p:cNvSpPr>
            <a:spLocks noGrp="1"/>
          </p:cNvSpPr>
          <p:nvPr>
            <p:ph type="subTitle" idx="1"/>
          </p:nvPr>
        </p:nvSpPr>
        <p:spPr>
          <a:xfrm>
            <a:off x="2209799" y="3694375"/>
            <a:ext cx="9144000" cy="754025"/>
          </a:xfrm>
        </p:spPr>
        <p:txBody>
          <a:bodyPr anchor="b">
            <a:normAutofit/>
          </a:bodyPr>
          <a:lstStyle>
            <a:lvl1pPr marL="0" indent="0" algn="r">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7" name="Date Placeholder 6"/>
          <p:cNvSpPr>
            <a:spLocks noGrp="1"/>
          </p:cNvSpPr>
          <p:nvPr>
            <p:ph type="dt" sz="half" idx="10"/>
          </p:nvPr>
        </p:nvSpPr>
        <p:spPr/>
        <p:txBody>
          <a:bodyPr/>
          <a:lstStyle/>
          <a:p>
            <a:fld id="{722A347C-277F-4CA6-89A1-30D11B043780}" type="datetime1">
              <a:rPr lang="en-US" smtClean="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367160"/>
            <a:ext cx="10515600" cy="819355"/>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39788" y="987425"/>
            <a:ext cx="10515600" cy="337973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5186516"/>
            <a:ext cx="10514012" cy="682472"/>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ED72159-B041-407E-968E-E2D49DDC210F}"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3534344"/>
          </a:xfrm>
        </p:spPr>
        <p:txBody>
          <a:bodyPr anchor="ctr"/>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839788" y="4489399"/>
            <a:ext cx="10514012" cy="1501826"/>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C0EF0B1-4277-4C04-9147-94D0A1A9DAFF}"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365125"/>
            <a:ext cx="9302752" cy="2992904"/>
          </a:xfrm>
        </p:spPr>
        <p:txBody>
          <a:bodyPr anchor="ctr"/>
          <a:lstStyle>
            <a:lvl1pPr>
              <a:defRPr sz="44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838200" y="4501729"/>
            <a:ext cx="10512424" cy="1489496"/>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64861B8-3CFE-4C85-B37E-452E9F8FDEF3}"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9" name="TextBox 8"/>
          <p:cNvSpPr txBox="1"/>
          <p:nvPr/>
        </p:nvSpPr>
        <p:spPr>
          <a:xfrm>
            <a:off x="1111044"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0" name="TextBox 9"/>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839788" y="2326967"/>
            <a:ext cx="10515600" cy="2511835"/>
          </a:xfrm>
        </p:spPr>
        <p:txBody>
          <a:bodyPr anchor="b">
            <a:normAutofit/>
          </a:bodyPr>
          <a:lstStyle>
            <a:lvl1pPr>
              <a:defRPr sz="5400"/>
            </a:lvl1pPr>
          </a:lstStyle>
          <a:p>
            <a:r>
              <a:rPr lang="en-US"/>
              <a:t>Click to edit Master title style</a:t>
            </a:r>
            <a:endParaRPr lang="en-US" dirty="0"/>
          </a:p>
        </p:txBody>
      </p:sp>
      <p:sp>
        <p:nvSpPr>
          <p:cNvPr id="4" name="Text Placeholder 3"/>
          <p:cNvSpPr>
            <a:spLocks noGrp="1"/>
          </p:cNvSpPr>
          <p:nvPr>
            <p:ph type="body" sz="half" idx="2"/>
          </p:nvPr>
        </p:nvSpPr>
        <p:spPr>
          <a:xfrm>
            <a:off x="839788" y="4850581"/>
            <a:ext cx="10514012" cy="1140644"/>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4E6E62B-81EB-4D50-BB55-B28D7B13F2F5}"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1337282" y="1885950"/>
            <a:ext cx="2946866" cy="576262"/>
          </a:xfrm>
        </p:spPr>
        <p:txBody>
          <a:bodyPr anchor="b">
            <a:noAutofit/>
          </a:bodyPr>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1356798" y="257175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587994" y="1885950"/>
            <a:ext cx="2936241" cy="576262"/>
          </a:xfrm>
        </p:spPr>
        <p:txBody>
          <a:bodyPr vert="horz" lIns="91440" tIns="45720" rIns="91440" bIns="45720" rtlCol="0" anchor="b">
            <a:no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0" name="Text Placeholder 3"/>
          <p:cNvSpPr>
            <a:spLocks noGrp="1"/>
          </p:cNvSpPr>
          <p:nvPr>
            <p:ph type="body" sz="half" idx="16"/>
          </p:nvPr>
        </p:nvSpPr>
        <p:spPr>
          <a:xfrm>
            <a:off x="4577441" y="257175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829035" y="1885950"/>
            <a:ext cx="2932113" cy="576262"/>
          </a:xfrm>
        </p:spPr>
        <p:txBody>
          <a:bodyPr vert="horz" lIns="91440" tIns="45720" rIns="91440" bIns="45720" rtlCol="0" anchor="b">
            <a:noAutofit/>
          </a:bodyPr>
          <a:lstStyle>
            <a:lvl1pPr>
              <a:buNone/>
              <a:defRPr lang="en-US" sz="2400" b="0" dirty="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12" name="Text Placeholder 3"/>
          <p:cNvSpPr>
            <a:spLocks noGrp="1"/>
          </p:cNvSpPr>
          <p:nvPr>
            <p:ph type="body" sz="half" idx="17"/>
          </p:nvPr>
        </p:nvSpPr>
        <p:spPr>
          <a:xfrm>
            <a:off x="7829035" y="257175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7D4301C9-13FF-47C7-A0E0-B32857683FB0}" type="datetime1">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838200" y="365125"/>
            <a:ext cx="10515600"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1332085" y="4297503"/>
            <a:ext cx="2940050"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332085" y="2256354"/>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1332085" y="4873765"/>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568997" y="4297503"/>
            <a:ext cx="2930525"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56354"/>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567644" y="4873764"/>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804322" y="4297503"/>
            <a:ext cx="2932113" cy="576262"/>
          </a:xfrm>
        </p:spPr>
        <p:txBody>
          <a:bodyPr anchor="b">
            <a:noAutofit/>
          </a:bodyPr>
          <a:lstStyle>
            <a:lvl1pPr marL="0" indent="0">
              <a:buNone/>
              <a:defRPr sz="2400" b="0">
                <a:gradFill>
                  <a:gsLst>
                    <a:gs pos="34000">
                      <a:schemeClr val="tx1">
                        <a:lumMod val="93000"/>
                      </a:schemeClr>
                    </a:gs>
                    <a:gs pos="0">
                      <a:schemeClr val="bg1">
                        <a:lumMod val="41000"/>
                        <a:lumOff val="59000"/>
                      </a:schemeClr>
                    </a:gs>
                    <a:gs pos="100000">
                      <a:schemeClr val="tx2">
                        <a:lumMod val="0"/>
                        <a:lumOff val="100000"/>
                      </a:schemeClr>
                    </a:gs>
                  </a:gsLst>
                  <a:lin ang="4800000" scaled="0"/>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7804321" y="2256354"/>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804197" y="4873762"/>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1412C864-AA7E-402D-913D-24B49CCF0A4C}" type="datetime1">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09CAA6D-DDFB-4260-A1E3-7F6BDAAE3460}" type="datetime1">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274CB3B-2BF0-4C31-BD54-218F8495D231}" type="datetime1">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B310D9-1776-4426-8FE9-81FC076C7FA2}"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164716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D466A-5BC3-42B7-9DCE-41A112865A91}"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2734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8"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8C6C92D-07BB-4948-9196-68DDD470C936}" type="datetime1">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874397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A348-C409-463A-9089-39382A58FC1E}"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49926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7ED7F-FF44-4052-9B48-8B8A7E56150C}" type="datetime1">
              <a:rPr lang="en-US" smtClean="0">
                <a:solidFill>
                  <a:prstClr val="black">
                    <a:tint val="75000"/>
                  </a:prstClr>
                </a:solidFill>
              </a:rPr>
              <a:pPr/>
              <a:t>10/25/2020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754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3A714-CA45-446B-85A5-FB92DD61FFD6}" type="datetime1">
              <a:rPr lang="en-US" smtClean="0">
                <a:solidFill>
                  <a:prstClr val="black">
                    <a:tint val="75000"/>
                  </a:prstClr>
                </a:solidFill>
              </a:rPr>
              <a:pPr/>
              <a:t>10/25/2020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598944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solidFill>
                  <a:prstClr val="black">
                    <a:tint val="75000"/>
                  </a:prstClr>
                </a:solidFill>
              </a:rPr>
              <a:pPr/>
              <a:t>10/25/2020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4782528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095932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200021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4BFD-4793-4005-9AE5-5722650F13A8}"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94129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EBD5-C469-4168-B53C-D129C5EE9D35}"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70526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BB310D9-1776-4426-8FE9-81FC076C7FA2}"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77586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Title 1"/>
          <p:cNvSpPr>
            <a:spLocks noGrp="1"/>
          </p:cNvSpPr>
          <p:nvPr>
            <p:ph type="ctrTitle"/>
          </p:nvPr>
        </p:nvSpPr>
        <p:spPr>
          <a:xfrm>
            <a:off x="854532" y="4464028"/>
            <a:ext cx="9144000" cy="1641490"/>
          </a:xfrm>
        </p:spPr>
        <p:txBody>
          <a:bodyPr wrap="none" anchor="t">
            <a:normAutofit/>
          </a:bodyPr>
          <a:lstStyle>
            <a:lvl1pPr algn="l">
              <a:defRPr sz="9600" b="0" spc="-300">
                <a:gradFill flip="none" rotWithShape="1">
                  <a:gsLst>
                    <a:gs pos="32000">
                      <a:schemeClr val="tx1">
                        <a:lumMod val="89000"/>
                      </a:schemeClr>
                    </a:gs>
                    <a:gs pos="0">
                      <a:schemeClr val="bg1">
                        <a:lumMod val="47000"/>
                        <a:lumOff val="53000"/>
                      </a:schemeClr>
                    </a:gs>
                    <a:gs pos="100000">
                      <a:schemeClr val="tx2">
                        <a:lumMod val="0"/>
                        <a:lumOff val="100000"/>
                      </a:schemeClr>
                    </a:gs>
                  </a:gsLst>
                  <a:lin ang="8100000" scaled="1"/>
                  <a:tileRect/>
                </a:gradFill>
                <a:effectLst>
                  <a:outerShdw blurRad="469900" dist="342900" dir="5400000" sy="-20000" rotWithShape="0">
                    <a:prstClr val="black">
                      <a:alpha val="66000"/>
                    </a:prstClr>
                  </a:outerShdw>
                </a:effectLst>
                <a:latin typeface="+mj-lt"/>
              </a:defRPr>
            </a:lvl1pPr>
          </a:lstStyle>
          <a:p>
            <a:r>
              <a:rPr lang="en-US"/>
              <a:t>Click to edit Master title style</a:t>
            </a:r>
            <a:endParaRPr lang="en-US" dirty="0"/>
          </a:p>
        </p:txBody>
      </p:sp>
      <p:sp>
        <p:nvSpPr>
          <p:cNvPr id="8" name="Subtitle 2"/>
          <p:cNvSpPr>
            <a:spLocks noGrp="1"/>
          </p:cNvSpPr>
          <p:nvPr>
            <p:ph type="subTitle" idx="1"/>
          </p:nvPr>
        </p:nvSpPr>
        <p:spPr>
          <a:xfrm>
            <a:off x="854532" y="3693674"/>
            <a:ext cx="9144000" cy="754025"/>
          </a:xfrm>
        </p:spPr>
        <p:txBody>
          <a:bodyPr anchor="b">
            <a:normAutofit/>
          </a:bodyPr>
          <a:lstStyle>
            <a:lvl1pPr marL="0" indent="0" algn="l">
              <a:buNone/>
              <a:defRPr sz="3200" b="0">
                <a:gradFill flip="none" rotWithShape="1">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tileRect/>
                </a:gradFill>
                <a:latin typeface="+mj-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D2F5C6D-7332-4D37-9B18-A29BC801F5E5}" type="datetime1">
              <a:rPr lang="en-US" smtClean="0"/>
              <a:t>10/25/2020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15D466A-5BC3-42B7-9DCE-41A112865A91}"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289148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87AB6AA-9D67-4B1F-916A-CC6010D6D9B3}"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308456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ACF6A348-C409-463A-9089-39382A58FC1E}"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32379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A87ED7F-FF44-4052-9B48-8B8A7E56150C}" type="datetime1">
              <a:rPr lang="en-US" smtClean="0">
                <a:solidFill>
                  <a:prstClr val="black">
                    <a:tint val="75000"/>
                  </a:prstClr>
                </a:solidFill>
              </a:rPr>
              <a:pPr/>
              <a:t>10/25/2020</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1776598"/>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183A714-CA45-446B-85A5-FB92DD61FFD6}" type="datetime1">
              <a:rPr lang="en-US" smtClean="0">
                <a:solidFill>
                  <a:prstClr val="black">
                    <a:tint val="75000"/>
                  </a:prstClr>
                </a:solidFill>
              </a:rPr>
              <a:pPr/>
              <a:t>10/25/2020</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605112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7D600-FC3D-439E-8E5D-D734D45951B3}" type="datetime1">
              <a:rPr lang="en-US" smtClean="0">
                <a:solidFill>
                  <a:prstClr val="black">
                    <a:tint val="75000"/>
                  </a:prstClr>
                </a:solidFill>
              </a:rPr>
              <a:pPr/>
              <a:t>10/25/2020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9227248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BA6C03E3-EF0E-4530-B85B-AEB5ABD800D2}"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755953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2CE652C-C015-41D2-B285-455AAFA4E01C}" type="datetime1">
              <a:rPr lang="en-US" smtClean="0">
                <a:solidFill>
                  <a:prstClr val="black">
                    <a:tint val="75000"/>
                  </a:prstClr>
                </a:solidFill>
              </a:rPr>
              <a:pPr/>
              <a:t>10/25/2020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0113426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D44BFD-4793-4005-9AE5-5722650F13A8}"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13960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F73EBD5-C469-4168-B53C-D129C5EE9D35}" type="datetime1">
              <a:rPr lang="en-US" smtClean="0">
                <a:solidFill>
                  <a:prstClr val="black">
                    <a:tint val="75000"/>
                  </a:prstClr>
                </a:solidFill>
              </a:rPr>
              <a:pPr/>
              <a:t>10/25/2020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9D454C9-693C-4B68-AEF7-F33F1BD73953}"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811996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20000" y="1825625"/>
            <a:ext cx="5025216"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319840" y="1825625"/>
            <a:ext cx="503396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EBDB7FA-830B-4F9D-9A92-D29C45499A1F}"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20000" y="1681163"/>
            <a:ext cx="5025216" cy="823912"/>
          </a:xfrm>
        </p:spPr>
        <p:txBody>
          <a:bodyPr anchor="b"/>
          <a:lstStyle>
            <a:lvl1pPr marL="0" indent="0">
              <a:buNone/>
              <a:defRPr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20000" y="2505075"/>
            <a:ext cx="5025216"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319840" y="1681163"/>
            <a:ext cx="5035548" cy="823912"/>
          </a:xfrm>
        </p:spPr>
        <p:txBody>
          <a:bodyPr vert="horz" lIns="91440" tIns="45720" rIns="91440" bIns="45720" rtlCol="0" anchor="b">
            <a:normAutofit/>
          </a:bodyPr>
          <a:lstStyle>
            <a:lvl1pPr>
              <a:buNone/>
              <a:defRPr lang="en-US" sz="2400" b="0">
                <a:gradFill>
                  <a:gsLst>
                    <a:gs pos="15000">
                      <a:schemeClr val="tx2"/>
                    </a:gs>
                    <a:gs pos="73000">
                      <a:schemeClr val="tx2">
                        <a:lumMod val="60000"/>
                        <a:lumOff val="40000"/>
                      </a:schemeClr>
                    </a:gs>
                    <a:gs pos="0">
                      <a:schemeClr val="tx2">
                        <a:lumMod val="90000"/>
                        <a:lumOff val="10000"/>
                      </a:schemeClr>
                    </a:gs>
                    <a:gs pos="100000">
                      <a:schemeClr val="tx2">
                        <a:lumMod val="0"/>
                        <a:lumOff val="100000"/>
                      </a:schemeClr>
                    </a:gs>
                  </a:gsLst>
                  <a:lin ang="16200000" scaled="1"/>
                </a:gradFill>
              </a:defRPr>
            </a:lvl1pPr>
          </a:lstStyle>
          <a:p>
            <a:pPr marL="0" lvl="0" indent="0">
              <a:buNone/>
            </a:pPr>
            <a:r>
              <a:rPr lang="en-US"/>
              <a:t>Click to edit Master text styles</a:t>
            </a:r>
          </a:p>
        </p:txBody>
      </p:sp>
      <p:sp>
        <p:nvSpPr>
          <p:cNvPr id="6" name="Content Placeholder 5"/>
          <p:cNvSpPr>
            <a:spLocks noGrp="1"/>
          </p:cNvSpPr>
          <p:nvPr>
            <p:ph sz="quarter" idx="4"/>
          </p:nvPr>
        </p:nvSpPr>
        <p:spPr>
          <a:xfrm>
            <a:off x="6319840" y="2505075"/>
            <a:ext cx="503554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835D467-4797-4498-89FA-F3047410BC30}" type="datetime1">
              <a:rPr lang="en-US" smtClean="0"/>
              <a:t>10/25/2020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44258F5-7701-4B38-B451-A72E1C705B92}" type="datetime1">
              <a:rPr lang="en-US" smtClean="0"/>
              <a:t>10/25/2020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11B16F-0FEB-4227-B995-487A1F90AC30}" type="datetime1">
              <a:rPr lang="en-US" smtClean="0"/>
              <a:t>10/25/2020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BF1D1F2-5E74-441B-9D5B-E56B6C369607}"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120000" y="2057400"/>
            <a:ext cx="3652025" cy="3811588"/>
          </a:xfrm>
        </p:spPr>
        <p:txBody>
          <a:bodyPr/>
          <a:lstStyle>
            <a:lvl1pPr marL="0" indent="0">
              <a:buNone/>
              <a:defRPr sz="1600">
                <a:gradFill>
                  <a:gsLst>
                    <a:gs pos="15000">
                      <a:schemeClr val="tx2"/>
                    </a:gs>
                    <a:gs pos="73000">
                      <a:schemeClr val="tx2">
                        <a:lumMod val="60000"/>
                        <a:lumOff val="40000"/>
                      </a:schemeClr>
                    </a:gs>
                    <a:gs pos="0">
                      <a:schemeClr val="tx1"/>
                    </a:gs>
                    <a:gs pos="100000">
                      <a:schemeClr val="tx2">
                        <a:lumMod val="0"/>
                        <a:lumOff val="100000"/>
                      </a:schemeClr>
                    </a:gs>
                  </a:gsLst>
                  <a:lin ang="16200000" scaled="1"/>
                </a:gra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605362E5-BB59-4FF2-89D8-062C706EFBF1}" type="datetime1">
              <a:rPr lang="en-US" smtClean="0"/>
              <a:t>10/25/2020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6.xml"/><Relationship Id="rId3" Type="http://schemas.openxmlformats.org/officeDocument/2006/relationships/slideLayout" Target="../slideLayouts/slideLayout31.xml"/><Relationship Id="rId7" Type="http://schemas.openxmlformats.org/officeDocument/2006/relationships/slideLayout" Target="../slideLayouts/slideLayout35.xml"/><Relationship Id="rId12" Type="http://schemas.openxmlformats.org/officeDocument/2006/relationships/theme" Target="../theme/theme3.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1" Type="http://schemas.openxmlformats.org/officeDocument/2006/relationships/slideLayout" Target="../slideLayouts/slideLayout39.xml"/><Relationship Id="rId5" Type="http://schemas.openxmlformats.org/officeDocument/2006/relationships/slideLayout" Target="../slideLayouts/slideLayout33.xml"/><Relationship Id="rId10" Type="http://schemas.openxmlformats.org/officeDocument/2006/relationships/slideLayout" Target="../slideLayouts/slideLayout38.xml"/><Relationship Id="rId4" Type="http://schemas.openxmlformats.org/officeDocument/2006/relationships/slideLayout" Target="../slideLayouts/slideLayout32.xml"/><Relationship Id="rId9" Type="http://schemas.openxmlformats.org/officeDocument/2006/relationships/slideLayout" Target="../slideLayouts/slideLayout3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9">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20000" y="1825625"/>
            <a:ext cx="102338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BCD69D59-354A-45B2-8309-DF1E0E9C1524}" type="datetime1">
              <a:rPr lang="en-US" smtClean="0"/>
              <a:t>10/25/2020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gradFill flip="none" rotWithShape="1">
                  <a:gsLst>
                    <a:gs pos="28000">
                      <a:schemeClr val="tx1">
                        <a:lumMod val="93000"/>
                      </a:schemeClr>
                    </a:gs>
                    <a:gs pos="0">
                      <a:schemeClr val="bg1">
                        <a:lumMod val="38000"/>
                        <a:lumOff val="62000"/>
                      </a:schemeClr>
                    </a:gs>
                    <a:gs pos="100000">
                      <a:schemeClr val="tx2">
                        <a:lumMod val="0"/>
                        <a:lumOff val="100000"/>
                      </a:schemeClr>
                    </a:gs>
                  </a:gsLst>
                  <a:lin ang="5400000" scaled="1"/>
                  <a:tileRect/>
                </a:gradFill>
              </a:defRPr>
            </a:lvl1pPr>
          </a:lstStyle>
          <a:p>
            <a:fld id="{6D22F896-40B5-4ADD-8801-0D06FADFA095}" type="slidenum">
              <a:rPr lang="en-US" dirty="0"/>
              <a:pPr/>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hdr="0" ftr="0" dt="0"/>
  <p:txStyles>
    <p:titleStyle>
      <a:lvl1pPr algn="l" defTabSz="914400" rtl="0" eaLnBrk="1" latinLnBrk="0" hangingPunct="1">
        <a:lnSpc>
          <a:spcPct val="90000"/>
        </a:lnSpc>
        <a:spcBef>
          <a:spcPct val="0"/>
        </a:spcBef>
        <a:buNone/>
        <a:defRPr sz="5400" b="0" kern="1200">
          <a:gradFill flip="none" rotWithShape="1">
            <a:gsLst>
              <a:gs pos="28000">
                <a:schemeClr val="tx1">
                  <a:lumMod val="93000"/>
                </a:schemeClr>
              </a:gs>
              <a:gs pos="0">
                <a:schemeClr val="bg1">
                  <a:lumMod val="25000"/>
                  <a:lumOff val="75000"/>
                </a:schemeClr>
              </a:gs>
              <a:gs pos="100000">
                <a:schemeClr val="tx2">
                  <a:lumMod val="0"/>
                  <a:lumOff val="100000"/>
                </a:schemeClr>
              </a:gs>
            </a:gsLst>
            <a:lin ang="4800000" scaled="0"/>
            <a:tileRect/>
          </a:gra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gradFill>
            <a:gsLst>
              <a:gs pos="34000">
                <a:schemeClr val="tx1">
                  <a:lumMod val="93000"/>
                </a:schemeClr>
              </a:gs>
              <a:gs pos="0">
                <a:schemeClr val="bg1">
                  <a:lumMod val="25000"/>
                  <a:lumOff val="75000"/>
                </a:schemeClr>
              </a:gs>
              <a:gs pos="100000">
                <a:schemeClr val="tx2">
                  <a:lumMod val="0"/>
                  <a:lumOff val="100000"/>
                </a:schemeClr>
              </a:gs>
            </a:gsLst>
            <a:lin ang="4800000" scaled="0"/>
          </a:gra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6D007D3-6557-4C78-9B4B-20479B513931}" type="datetime1">
              <a:rPr lang="en-US" smtClean="0">
                <a:solidFill>
                  <a:prstClr val="black">
                    <a:tint val="75000"/>
                  </a:prstClr>
                </a:solidFill>
              </a:rPr>
              <a:pPr defTabSz="914400"/>
              <a:t>10/25/2020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9D454C9-693C-4B68-AEF7-F33F1BD739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2374107980"/>
      </p:ext>
    </p:extLst>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 id="2147483677" r:id="rId8"/>
    <p:sldLayoutId id="2147483678" r:id="rId9"/>
    <p:sldLayoutId id="2147483679" r:id="rId10"/>
    <p:sldLayoutId id="2147483680"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00B0F0"/>
            </a:gs>
            <a:gs pos="50000">
              <a:srgbClr val="E2FD59"/>
            </a:gs>
            <a:gs pos="100000">
              <a:srgbClr val="CC00FF">
                <a:alpha val="51000"/>
              </a:srgbClr>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914400"/>
            <a:fld id="{86D007D3-6557-4C78-9B4B-20479B513931}" type="datetime1">
              <a:rPr lang="en-US" smtClean="0">
                <a:solidFill>
                  <a:prstClr val="black">
                    <a:tint val="75000"/>
                  </a:prstClr>
                </a:solidFill>
              </a:rPr>
              <a:pPr defTabSz="914400"/>
              <a:t>10/25/2020</a:t>
            </a:fld>
            <a:endParaRPr lang="en-US">
              <a:solidFill>
                <a:prstClr val="black">
                  <a:tint val="75000"/>
                </a:prstClr>
              </a:solidFill>
            </a:endParaRPr>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914400"/>
            <a:endParaRPr lang="en-US">
              <a:solidFill>
                <a:prstClr val="black">
                  <a:tint val="75000"/>
                </a:prstClr>
              </a:solidFill>
            </a:endParaRP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914400"/>
            <a:fld id="{79D454C9-693C-4B68-AEF7-F33F1BD73953}" type="slidenum">
              <a:rPr lang="en-US" smtClean="0">
                <a:solidFill>
                  <a:prstClr val="black">
                    <a:tint val="75000"/>
                  </a:prstClr>
                </a:solidFill>
              </a:rPr>
              <a:pPr defTabSz="914400"/>
              <a:t>‹#›</a:t>
            </a:fld>
            <a:endParaRPr lang="en-US">
              <a:solidFill>
                <a:prstClr val="black">
                  <a:tint val="75000"/>
                </a:prstClr>
              </a:solidFill>
            </a:endParaRPr>
          </a:p>
        </p:txBody>
      </p:sp>
    </p:spTree>
    <p:extLst>
      <p:ext uri="{BB962C8B-B14F-4D97-AF65-F5344CB8AC3E}">
        <p14:creationId xmlns:p14="http://schemas.microsoft.com/office/powerpoint/2010/main" val="1267489047"/>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jpeg"/></Relationships>
</file>

<file path=ppt/slides/_rels/slide39.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1.xml"/><Relationship Id="rId1" Type="http://schemas.openxmlformats.org/officeDocument/2006/relationships/slideLayout" Target="../slideLayouts/slideLayout2.xml"/><Relationship Id="rId5" Type="http://schemas.openxmlformats.org/officeDocument/2006/relationships/image" Target="../media/image20.png"/><Relationship Id="rId4" Type="http://schemas.openxmlformats.org/officeDocument/2006/relationships/image" Target="../media/image19.png"/></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31.png"/><Relationship Id="rId2" Type="http://schemas.openxmlformats.org/officeDocument/2006/relationships/notesSlide" Target="../notesSlides/notesSlide38.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30.png"/><Relationship Id="rId4" Type="http://schemas.openxmlformats.org/officeDocument/2006/relationships/image" Target="../media/image13.png"/></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40.xml"/><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41.xml"/><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2.xml"/><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48.xml"/><Relationship Id="rId1" Type="http://schemas.openxmlformats.org/officeDocument/2006/relationships/slideLayout" Target="../slideLayouts/slideLayout4.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hyperlink" Target="mailto:shofar1owr@gmail.com" TargetMode="Externa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50.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28" y="1053"/>
            <a:ext cx="11111971" cy="3140075"/>
          </a:xfrm>
        </p:spPr>
        <p:txBody>
          <a:bodyPr>
            <a:noAutofit/>
          </a:bodyPr>
          <a:lstStyle/>
          <a:p>
            <a:pPr algn="ctr"/>
            <a:r>
              <a:rPr lang="en-CA" sz="9600" b="1" dirty="0">
                <a:ln>
                  <a:solidFill>
                    <a:schemeClr val="tx1"/>
                  </a:solidFill>
                </a:ln>
                <a:solidFill>
                  <a:srgbClr val="0C27AC"/>
                </a:solidFill>
                <a:effectLst>
                  <a:glow rad="228600">
                    <a:srgbClr val="FFFF00"/>
                  </a:glow>
                </a:effectLst>
              </a:rPr>
              <a:t>I</a:t>
            </a:r>
            <a:r>
              <a:rPr lang="en-CA" sz="9600" b="1" dirty="0">
                <a:solidFill>
                  <a:srgbClr val="0C27AC"/>
                </a:solidFill>
                <a:effectLst>
                  <a:glow rad="228600">
                    <a:schemeClr val="accent3">
                      <a:satMod val="175000"/>
                      <a:alpha val="40000"/>
                    </a:schemeClr>
                  </a:glow>
                </a:effectLst>
              </a:rPr>
              <a:t> - </a:t>
            </a:r>
            <a:r>
              <a:rPr lang="en-CA" sz="9600" b="1" dirty="0">
                <a:ln w="19050">
                  <a:solidFill>
                    <a:srgbClr val="FFFF00"/>
                  </a:solidFill>
                </a:ln>
                <a:solidFill>
                  <a:srgbClr val="0C27AC"/>
                </a:solidFill>
                <a:effectLst>
                  <a:glow rad="228600">
                    <a:srgbClr val="FFCCFF">
                      <a:alpha val="40000"/>
                    </a:srgbClr>
                  </a:glow>
                </a:effectLst>
              </a:rPr>
              <a:t>must</a:t>
            </a:r>
            <a:r>
              <a:rPr lang="en-CA" sz="9600" b="1" dirty="0">
                <a:solidFill>
                  <a:srgbClr val="0C27AC"/>
                </a:solidFill>
                <a:effectLst>
                  <a:glow rad="228600">
                    <a:schemeClr val="accent3">
                      <a:satMod val="175000"/>
                      <a:alpha val="40000"/>
                    </a:schemeClr>
                  </a:glow>
                </a:effectLst>
              </a:rPr>
              <a:t> </a:t>
            </a:r>
            <a:r>
              <a:rPr lang="en-CA" sz="9600" b="1" dirty="0">
                <a:ln>
                  <a:solidFill>
                    <a:schemeClr val="tx1"/>
                  </a:solidFill>
                </a:ln>
                <a:solidFill>
                  <a:srgbClr val="0C27AC"/>
                </a:solidFill>
                <a:effectLst>
                  <a:glow rad="228600">
                    <a:schemeClr val="accent3">
                      <a:satMod val="175000"/>
                      <a:alpha val="40000"/>
                    </a:schemeClr>
                  </a:glow>
                </a:effectLst>
              </a:rPr>
              <a:t>be about My Father’s Business</a:t>
            </a:r>
          </a:p>
        </p:txBody>
      </p:sp>
      <p:sp>
        <p:nvSpPr>
          <p:cNvPr id="4" name="Bent Arrow 3"/>
          <p:cNvSpPr/>
          <p:nvPr/>
        </p:nvSpPr>
        <p:spPr>
          <a:xfrm flipV="1">
            <a:off x="874890" y="1507389"/>
            <a:ext cx="1965587" cy="2980919"/>
          </a:xfrm>
          <a:prstGeom prst="bentArrow">
            <a:avLst>
              <a:gd name="adj1" fmla="val 16419"/>
              <a:gd name="adj2" fmla="val 25000"/>
              <a:gd name="adj3" fmla="val 34433"/>
              <a:gd name="adj4" fmla="val 43750"/>
            </a:avLst>
          </a:prstGeom>
          <a:solidFill>
            <a:srgbClr val="FFCCFF"/>
          </a:solidFill>
          <a:ln w="381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2" descr="Image result for pic of a sheaf of wheat"/>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437711" y="2825786"/>
            <a:ext cx="2781300" cy="304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1257129" y="1909040"/>
            <a:ext cx="914400" cy="889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KJV Luke 2:49</a:t>
            </a:r>
          </a:p>
        </p:txBody>
      </p:sp>
      <p:cxnSp>
        <p:nvCxnSpPr>
          <p:cNvPr id="8" name="Straight Connector 7"/>
          <p:cNvCxnSpPr/>
          <p:nvPr/>
        </p:nvCxnSpPr>
        <p:spPr>
          <a:xfrm>
            <a:off x="2188723" y="1478604"/>
            <a:ext cx="2373549" cy="0"/>
          </a:xfrm>
          <a:prstGeom prst="line">
            <a:avLst/>
          </a:prstGeom>
          <a:ln w="381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rot="19878737">
            <a:off x="423537" y="4970722"/>
            <a:ext cx="3041936" cy="1022158"/>
          </a:xfrm>
          <a:prstGeom prst="roundRect">
            <a:avLst>
              <a:gd name="adj" fmla="val 44929"/>
            </a:avLst>
          </a:prstGeom>
          <a:solidFill>
            <a:schemeClr val="tx1">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u="sng" dirty="0">
                <a:solidFill>
                  <a:srgbClr val="9933FF"/>
                </a:solidFill>
                <a:latin typeface="Comic Sans MS" panose="030F0702030302020204" pitchFamily="66" charset="0"/>
              </a:rPr>
              <a:t>THE</a:t>
            </a:r>
            <a:r>
              <a:rPr lang="en-CA" sz="2800" b="1" i="1" dirty="0">
                <a:solidFill>
                  <a:srgbClr val="9933FF"/>
                </a:solidFill>
                <a:latin typeface="Comic Sans MS" panose="030F0702030302020204" pitchFamily="66" charset="0"/>
              </a:rPr>
              <a:t> </a:t>
            </a:r>
            <a:r>
              <a:rPr lang="en-CA" sz="2800" b="1" i="1" dirty="0">
                <a:solidFill>
                  <a:srgbClr val="9933FF"/>
                </a:solidFill>
                <a:effectLst>
                  <a:glow rad="127000">
                    <a:srgbClr val="00FF99"/>
                  </a:glow>
                </a:effectLst>
                <a:latin typeface="Comic Sans MS" panose="030F0702030302020204" pitchFamily="66" charset="0"/>
              </a:rPr>
              <a:t>SINLESS</a:t>
            </a:r>
            <a:r>
              <a:rPr lang="en-CA" sz="2800" b="1" i="1" dirty="0">
                <a:solidFill>
                  <a:srgbClr val="9933FF"/>
                </a:solidFill>
                <a:latin typeface="Comic Sans MS" panose="030F0702030302020204" pitchFamily="66" charset="0"/>
              </a:rPr>
              <a:t> First Fruit</a:t>
            </a:r>
          </a:p>
        </p:txBody>
      </p:sp>
      <p:pic>
        <p:nvPicPr>
          <p:cNvPr id="1026" name="Picture 2" descr="https://i.ytimg.com/vi/7Ot-vRrUP58/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086930" y="2997848"/>
            <a:ext cx="6339840"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18582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923731" y="326568"/>
            <a:ext cx="10430069" cy="6214188"/>
          </a:xfrm>
          <a:prstGeom prst="flowChartAlternateProcess">
            <a:avLst/>
          </a:prstGeom>
          <a:solidFill>
            <a:schemeClr val="accent3">
              <a:lumMod val="20000"/>
              <a:lumOff val="80000"/>
              <a:alpha val="80000"/>
            </a:schemeClr>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r>
              <a:rPr lang="en-US" sz="4000" dirty="0">
                <a:solidFill>
                  <a:srgbClr val="C00000"/>
                </a:solidFill>
              </a:rPr>
              <a:t>Luk 1:39  </a:t>
            </a:r>
            <a:r>
              <a:rPr lang="en-US" sz="4000" dirty="0">
                <a:solidFill>
                  <a:srgbClr val="FF6600"/>
                </a:solidFill>
              </a:rPr>
              <a:t>And Miryam arose in those days 	and went into the hill country with haste, 	to a city of Yehuḏah, </a:t>
            </a:r>
          </a:p>
          <a:p>
            <a:r>
              <a:rPr lang="en-US" sz="4000" dirty="0">
                <a:solidFill>
                  <a:srgbClr val="C00000"/>
                </a:solidFill>
              </a:rPr>
              <a:t>Luk 1:40  </a:t>
            </a:r>
            <a:r>
              <a:rPr lang="en-US" sz="4000" dirty="0">
                <a:solidFill>
                  <a:srgbClr val="FF6600"/>
                </a:solidFill>
              </a:rPr>
              <a:t>and entered into the house of 	</a:t>
            </a:r>
            <a:r>
              <a:rPr lang="en-US" sz="4000" dirty="0" err="1">
                <a:solidFill>
                  <a:srgbClr val="FF6600"/>
                </a:solidFill>
              </a:rPr>
              <a:t>Zeḵaryah</a:t>
            </a:r>
            <a:r>
              <a:rPr lang="en-US" sz="4000" dirty="0">
                <a:solidFill>
                  <a:srgbClr val="FF6600"/>
                </a:solidFill>
              </a:rPr>
              <a:t> and greeted Elisheḇa. </a:t>
            </a:r>
          </a:p>
          <a:p>
            <a:endParaRPr lang="en-US" sz="4000" dirty="0">
              <a:solidFill>
                <a:srgbClr val="FF6600"/>
              </a:solidFill>
            </a:endParaRPr>
          </a:p>
          <a:p>
            <a:endParaRPr lang="en-US" sz="4000" dirty="0">
              <a:solidFill>
                <a:srgbClr val="FF6600"/>
              </a:solidFill>
            </a:endParaRPr>
          </a:p>
          <a:p>
            <a:endParaRPr lang="en-US" sz="4000" dirty="0">
              <a:solidFill>
                <a:srgbClr val="FF6600"/>
              </a:solidFill>
            </a:endParaRPr>
          </a:p>
          <a:p>
            <a:endParaRPr lang="en-US" sz="4000" dirty="0">
              <a:solidFill>
                <a:srgbClr val="FF6600"/>
              </a:solidFill>
            </a:endParaRPr>
          </a:p>
        </p:txBody>
      </p:sp>
      <p:sp>
        <p:nvSpPr>
          <p:cNvPr id="2" name="Slide Number Placeholder 1"/>
          <p:cNvSpPr>
            <a:spLocks noGrp="1"/>
          </p:cNvSpPr>
          <p:nvPr>
            <p:ph type="sldNum" sz="quarter" idx="12"/>
          </p:nvPr>
        </p:nvSpPr>
        <p:spPr>
          <a:xfrm>
            <a:off x="11827933" y="6461125"/>
            <a:ext cx="364067" cy="396875"/>
          </a:xfrm>
        </p:spPr>
        <p:txBody>
          <a:bodyPr/>
          <a:lstStyle/>
          <a:p>
            <a:fld id="{6D22F896-40B5-4ADD-8801-0D06FADFA095}" type="slidenum">
              <a:rPr lang="en-US" sz="1400" smtClean="0">
                <a:solidFill>
                  <a:schemeClr val="bg1"/>
                </a:solidFill>
              </a:rPr>
              <a:t>10</a:t>
            </a:fld>
            <a:endParaRPr lang="en-US" sz="1400" dirty="0">
              <a:solidFill>
                <a:schemeClr val="bg1"/>
              </a:solidFill>
            </a:endParaRPr>
          </a:p>
        </p:txBody>
      </p:sp>
      <p:sp>
        <p:nvSpPr>
          <p:cNvPr id="3" name="Rounded Rectangle 2"/>
          <p:cNvSpPr/>
          <p:nvPr/>
        </p:nvSpPr>
        <p:spPr>
          <a:xfrm>
            <a:off x="1026367" y="3732245"/>
            <a:ext cx="10224796" cy="244462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defTabSz="914400">
              <a:lnSpc>
                <a:spcPct val="90000"/>
              </a:lnSpc>
              <a:spcBef>
                <a:spcPts val="1000"/>
              </a:spcBef>
              <a:buFont typeface="Arial" panose="020B0604020202020204" pitchFamily="34" charset="0"/>
              <a:buChar char="•"/>
            </a:pPr>
            <a:r>
              <a:rPr lang="en-US" sz="4000" dirty="0">
                <a:solidFill>
                  <a:srgbClr val="C00000"/>
                </a:solidFill>
              </a:rPr>
              <a:t>Luk 1:41  </a:t>
            </a:r>
            <a:r>
              <a:rPr lang="en-US" sz="4000" i="1" dirty="0">
                <a:solidFill>
                  <a:srgbClr val="002060"/>
                </a:solidFill>
              </a:rPr>
              <a:t>And it came to be, when Elisheḇa 	heard the greeting of Miryam, </a:t>
            </a:r>
            <a:r>
              <a:rPr lang="en-US" sz="4000" i="1" u="sng" dirty="0">
                <a:solidFill>
                  <a:srgbClr val="002060"/>
                </a:solidFill>
              </a:rPr>
              <a:t>that </a:t>
            </a:r>
            <a:r>
              <a:rPr lang="en-US" sz="4000" i="1" u="sng" dirty="0">
                <a:solidFill>
                  <a:srgbClr val="002060"/>
                </a:solidFill>
                <a:effectLst>
                  <a:glow rad="127000">
                    <a:srgbClr val="00FF99"/>
                  </a:glow>
                </a:effectLst>
              </a:rPr>
              <a:t>The </a:t>
            </a:r>
            <a:r>
              <a:rPr lang="en-US" sz="4000" i="1" dirty="0">
                <a:solidFill>
                  <a:srgbClr val="002060"/>
                </a:solidFill>
                <a:effectLst>
                  <a:glow rad="127000">
                    <a:srgbClr val="00FF99"/>
                  </a:glow>
                </a:effectLst>
              </a:rPr>
              <a:t>	</a:t>
            </a:r>
            <a:r>
              <a:rPr lang="en-US" sz="4000" i="1" u="sng" dirty="0">
                <a:solidFill>
                  <a:srgbClr val="002060"/>
                </a:solidFill>
                <a:effectLst>
                  <a:glow rad="127000">
                    <a:srgbClr val="00FF99"/>
                  </a:glow>
                </a:effectLst>
              </a:rPr>
              <a:t>Bab</a:t>
            </a:r>
            <a:r>
              <a:rPr lang="en-US" sz="4000" i="1" dirty="0">
                <a:solidFill>
                  <a:srgbClr val="002060"/>
                </a:solidFill>
                <a:effectLst>
                  <a:glow rad="127000">
                    <a:srgbClr val="00FF99"/>
                  </a:glow>
                </a:effectLst>
              </a:rPr>
              <a:t>y 		   </a:t>
            </a:r>
            <a:r>
              <a:rPr lang="en-US" sz="4000" i="1" u="sng" dirty="0">
                <a:solidFill>
                  <a:srgbClr val="002060"/>
                </a:solidFill>
              </a:rPr>
              <a:t>in her womb</a:t>
            </a:r>
            <a:r>
              <a:rPr lang="en-US" sz="4000" i="1" dirty="0">
                <a:solidFill>
                  <a:srgbClr val="002060"/>
                </a:solidFill>
              </a:rPr>
              <a:t>. </a:t>
            </a:r>
            <a:r>
              <a:rPr lang="en-US" sz="4000" dirty="0">
                <a:solidFill>
                  <a:srgbClr val="FF6600"/>
                </a:solidFill>
              </a:rPr>
              <a:t>And Elisheḇa 	was filled with the Set-apart Spirit. </a:t>
            </a:r>
          </a:p>
        </p:txBody>
      </p:sp>
      <p:sp>
        <p:nvSpPr>
          <p:cNvPr id="5" name="Rounded Rectangle 4"/>
          <p:cNvSpPr/>
          <p:nvPr/>
        </p:nvSpPr>
        <p:spPr>
          <a:xfrm>
            <a:off x="3293706" y="4879909"/>
            <a:ext cx="1791478" cy="606492"/>
          </a:xfrm>
          <a:prstGeom prst="roundRect">
            <a:avLst/>
          </a:prstGeom>
          <a:solidFill>
            <a:srgbClr val="D73DC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u="sng" dirty="0">
                <a:solidFill>
                  <a:srgbClr val="002060"/>
                </a:solidFill>
                <a:effectLst>
                  <a:glow rad="127000">
                    <a:srgbClr val="00FF99"/>
                  </a:glow>
                </a:effectLst>
              </a:rPr>
              <a:t>lea</a:t>
            </a:r>
            <a:r>
              <a:rPr lang="en-US" sz="4000" i="1" dirty="0">
                <a:solidFill>
                  <a:srgbClr val="002060"/>
                </a:solidFill>
                <a:effectLst>
                  <a:glow rad="127000">
                    <a:srgbClr val="00FF99"/>
                  </a:glow>
                </a:effectLst>
              </a:rPr>
              <a:t>p</a:t>
            </a:r>
            <a:r>
              <a:rPr lang="en-US" sz="4000" i="1" u="sng" dirty="0">
                <a:solidFill>
                  <a:srgbClr val="002060"/>
                </a:solidFill>
                <a:effectLst>
                  <a:glow rad="127000">
                    <a:srgbClr val="00FF99"/>
                  </a:glow>
                </a:effectLst>
              </a:rPr>
              <a:t>ed</a:t>
            </a:r>
            <a:endParaRPr lang="en-CA" dirty="0"/>
          </a:p>
        </p:txBody>
      </p:sp>
    </p:spTree>
    <p:extLst>
      <p:ext uri="{BB962C8B-B14F-4D97-AF65-F5344CB8AC3E}">
        <p14:creationId xmlns:p14="http://schemas.microsoft.com/office/powerpoint/2010/main" val="3880114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childTnLst>
                          </p:cTn>
                        </p:par>
                        <p:par>
                          <p:cTn id="11" fill="hold">
                            <p:stCondLst>
                              <p:cond delay="500"/>
                            </p:stCondLst>
                            <p:childTnLst>
                              <p:par>
                                <p:cTn id="12" presetID="26" presetClass="path" presetSubtype="0" accel="50000" decel="50000" fill="hold" grpId="1" nodeType="afterEffect">
                                  <p:stCondLst>
                                    <p:cond delay="1000"/>
                                  </p:stCondLst>
                                  <p:childTnLst>
                                    <p:animMotion origin="layout" path="M 1.45833E-6 -1.85185E-6 C 0.04844 0.15509 0.13125 0.23866 0.18437 0.18634 C 0.24713 0.12454 0.22591 -0.03796 0.20924 -0.13217 L 0.18346 -0.25486 C 0.16693 -0.34907 0.14713 -0.51273 0.2181 -0.58264 C 0.26315 -0.62708 0.35404 -0.55208 0.40247 -0.39653 C 0.45091 -0.2412 0.4388 -0.06435 0.39362 -0.01991 C 0.32279 0.05 0.25482 -0.06666 0.21875 -0.14166 L 0.17396 -0.24537 C 0.13802 -0.3206 0.07148 -0.43819 0.00872 -0.37639 C -0.04427 -0.32407 -0.04857 -0.15532 1.45833E-6 -1.85185E-6 Z " pathEditMode="relative" rAng="19860000" ptsTypes="AAAAAAAAAAA">
                                      <p:cBhvr>
                                        <p:cTn id="13" dur="2000" fill="hold"/>
                                        <p:tgtEl>
                                          <p:spTgt spid="5"/>
                                        </p:tgtEl>
                                        <p:attrNameLst>
                                          <p:attrName>ppt_x</p:attrName>
                                          <p:attrName>ppt_y</p:attrName>
                                        </p:attrNameLst>
                                      </p:cBhvr>
                                      <p:rCtr x="20117" y="-19815"/>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5" grpId="1"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923731" y="419014"/>
            <a:ext cx="10430069" cy="6214188"/>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4000" dirty="0">
                <a:solidFill>
                  <a:srgbClr val="C00000"/>
                </a:solidFill>
              </a:rPr>
              <a:t>Luke 1:41 (</a:t>
            </a:r>
            <a:r>
              <a:rPr lang="en-US" sz="4000" dirty="0">
                <a:solidFill>
                  <a:srgbClr val="C00000"/>
                </a:solidFill>
                <a:effectLst>
                  <a:glow rad="127000">
                    <a:srgbClr val="00FF99"/>
                  </a:glow>
                </a:effectLst>
              </a:rPr>
              <a:t>a</a:t>
            </a:r>
            <a:r>
              <a:rPr lang="en-US" sz="4000" dirty="0">
                <a:solidFill>
                  <a:srgbClr val="C00000"/>
                </a:solidFill>
              </a:rPr>
              <a:t>)  </a:t>
            </a:r>
            <a:r>
              <a:rPr lang="en-US" sz="4000" i="1" dirty="0">
                <a:solidFill>
                  <a:srgbClr val="002060"/>
                </a:solidFill>
              </a:rPr>
              <a:t>And it came to be, when Elisheḇa 	heard the greeting of Miryam, </a:t>
            </a:r>
            <a:br>
              <a:rPr lang="en-US" sz="4000" i="1" dirty="0">
                <a:solidFill>
                  <a:srgbClr val="002060"/>
                </a:solidFill>
              </a:rPr>
            </a:br>
            <a:r>
              <a:rPr lang="en-US" sz="4000" i="1" dirty="0">
                <a:solidFill>
                  <a:srgbClr val="002060"/>
                </a:solidFill>
              </a:rPr>
              <a:t>		</a:t>
            </a:r>
            <a:r>
              <a:rPr lang="en-US" sz="4000" i="1" u="sng" dirty="0">
                <a:solidFill>
                  <a:srgbClr val="002060"/>
                </a:solidFill>
                <a:effectLst>
                  <a:glow rad="88900">
                    <a:srgbClr val="FFFF00"/>
                  </a:glow>
                </a:effectLst>
              </a:rPr>
              <a:t>that The </a:t>
            </a:r>
            <a:r>
              <a:rPr lang="en-US" sz="4000" i="1" dirty="0">
                <a:solidFill>
                  <a:srgbClr val="002060"/>
                </a:solidFill>
                <a:effectLst>
                  <a:glow rad="88900">
                    <a:srgbClr val="FFFF00"/>
                  </a:glow>
                </a:effectLst>
              </a:rPr>
              <a:t>	</a:t>
            </a:r>
            <a:r>
              <a:rPr lang="en-US" sz="4000" i="1" u="sng" dirty="0">
                <a:solidFill>
                  <a:srgbClr val="002060"/>
                </a:solidFill>
                <a:effectLst>
                  <a:glow rad="88900">
                    <a:srgbClr val="FFFF00"/>
                  </a:glow>
                </a:effectLst>
              </a:rPr>
              <a:t>Bab</a:t>
            </a:r>
            <a:r>
              <a:rPr lang="en-US" sz="4000" i="1" dirty="0">
                <a:solidFill>
                  <a:srgbClr val="002060"/>
                </a:solidFill>
                <a:effectLst>
                  <a:glow rad="88900">
                    <a:srgbClr val="FFFF00"/>
                  </a:glow>
                </a:effectLst>
              </a:rPr>
              <a:t>y</a:t>
            </a:r>
            <a:r>
              <a:rPr lang="en-US" sz="4000" i="1" u="sng" dirty="0">
                <a:solidFill>
                  <a:srgbClr val="002060"/>
                </a:solidFill>
                <a:effectLst>
                  <a:glow rad="88900">
                    <a:srgbClr val="FFFF00"/>
                  </a:glow>
                </a:effectLst>
              </a:rPr>
              <a:t> lea</a:t>
            </a:r>
            <a:r>
              <a:rPr lang="en-US" sz="4000" i="1" dirty="0">
                <a:solidFill>
                  <a:srgbClr val="002060"/>
                </a:solidFill>
                <a:effectLst>
                  <a:glow rad="88900">
                    <a:srgbClr val="FFFF00"/>
                  </a:glow>
                </a:effectLst>
              </a:rPr>
              <a:t>p</a:t>
            </a:r>
            <a:r>
              <a:rPr lang="en-US" sz="4000" i="1" u="sng" dirty="0">
                <a:solidFill>
                  <a:srgbClr val="002060"/>
                </a:solidFill>
                <a:effectLst>
                  <a:glow rad="88900">
                    <a:srgbClr val="FFFF00"/>
                  </a:glow>
                </a:effectLst>
              </a:rPr>
              <a:t>ed in her </a:t>
            </a:r>
            <a:r>
              <a:rPr lang="en-US" sz="4000" i="1" u="sng" dirty="0">
                <a:solidFill>
                  <a:srgbClr val="002060"/>
                </a:solidFill>
                <a:effectLst>
                  <a:glow rad="88900">
                    <a:srgbClr val="00FF00"/>
                  </a:glow>
                </a:effectLst>
              </a:rPr>
              <a:t>womb</a:t>
            </a:r>
            <a:r>
              <a:rPr lang="en-US" sz="4000" i="1" dirty="0">
                <a:solidFill>
                  <a:srgbClr val="002060"/>
                </a:solidFill>
                <a:effectLst>
                  <a:glow rad="88900">
                    <a:srgbClr val="00FF00"/>
                  </a:glow>
                </a:effectLst>
              </a:rPr>
              <a:t>.</a:t>
            </a:r>
            <a:br>
              <a:rPr lang="en-US" sz="1400" dirty="0">
                <a:solidFill>
                  <a:srgbClr val="FF6600"/>
                </a:solidFill>
              </a:rPr>
            </a:br>
            <a:endParaRPr lang="en-US" sz="1400" dirty="0">
              <a:solidFill>
                <a:srgbClr val="FF6600"/>
              </a:solidFill>
            </a:endParaRPr>
          </a:p>
          <a:p>
            <a:pPr marL="0" indent="0" algn="ctr">
              <a:buNone/>
            </a:pPr>
            <a:endParaRPr lang="en-US" sz="1400" dirty="0">
              <a:solidFill>
                <a:srgbClr val="FF6600"/>
              </a:solidFill>
            </a:endParaRPr>
          </a:p>
          <a:p>
            <a:pPr marL="0" indent="0" algn="ctr">
              <a:buNone/>
            </a:pPr>
            <a:endParaRPr lang="en-US" sz="1400" dirty="0">
              <a:solidFill>
                <a:srgbClr val="FF6600"/>
              </a:solidFill>
            </a:endParaRPr>
          </a:p>
          <a:p>
            <a:pPr marL="0" indent="0" algn="ctr">
              <a:buNone/>
            </a:pPr>
            <a:endParaRPr lang="en-US" sz="1400" dirty="0">
              <a:solidFill>
                <a:srgbClr val="FF6600"/>
              </a:solidFill>
            </a:endParaRPr>
          </a:p>
          <a:p>
            <a:pPr marL="0" indent="0" algn="ctr">
              <a:buNone/>
            </a:pPr>
            <a:br>
              <a:rPr lang="en-US" sz="4000" dirty="0">
                <a:solidFill>
                  <a:srgbClr val="FF6600"/>
                </a:solidFill>
              </a:rPr>
            </a:br>
            <a:r>
              <a:rPr lang="en-US" sz="4000" dirty="0">
                <a:solidFill>
                  <a:srgbClr val="FF6600"/>
                </a:solidFill>
              </a:rPr>
              <a:t> </a:t>
            </a:r>
          </a:p>
          <a:p>
            <a:pPr marL="0" indent="0">
              <a:buNone/>
            </a:pPr>
            <a:endParaRPr lang="en-US" sz="4000" dirty="0">
              <a:solidFill>
                <a:srgbClr val="FF6600"/>
              </a:solidFill>
            </a:endParaRPr>
          </a:p>
          <a:p>
            <a:pPr marL="0" indent="0">
              <a:buNone/>
            </a:pPr>
            <a:endParaRPr lang="en-US" sz="4000" dirty="0">
              <a:solidFill>
                <a:srgbClr val="C00000"/>
              </a:solidFill>
            </a:endParaRPr>
          </a:p>
        </p:txBody>
      </p:sp>
      <p:sp>
        <p:nvSpPr>
          <p:cNvPr id="2" name="Rounded Rectangle 1"/>
          <p:cNvSpPr/>
          <p:nvPr/>
        </p:nvSpPr>
        <p:spPr>
          <a:xfrm>
            <a:off x="3121089" y="165709"/>
            <a:ext cx="5747657"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Yes, please read this again!</a:t>
            </a:r>
          </a:p>
        </p:txBody>
      </p:sp>
      <p:sp>
        <p:nvSpPr>
          <p:cNvPr id="3" name="Rectangle 2"/>
          <p:cNvSpPr/>
          <p:nvPr/>
        </p:nvSpPr>
        <p:spPr>
          <a:xfrm>
            <a:off x="923731" y="4464698"/>
            <a:ext cx="10142375" cy="1959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C00000"/>
                </a:solidFill>
              </a:rPr>
              <a:t>Luke 2:42  </a:t>
            </a:r>
            <a:r>
              <a:rPr lang="en-US" sz="4000" dirty="0">
                <a:solidFill>
                  <a:srgbClr val="FF6600"/>
                </a:solidFill>
              </a:rPr>
              <a:t>And when He was </a:t>
            </a:r>
            <a:r>
              <a:rPr lang="en-US" sz="4000" b="1" u="sng" dirty="0">
                <a:solidFill>
                  <a:schemeClr val="bg1"/>
                </a:solidFill>
                <a:effectLst>
                  <a:glow rad="38100">
                    <a:srgbClr val="00FF00"/>
                  </a:glow>
                </a:effectLst>
              </a:rPr>
              <a:t>twelve</a:t>
            </a:r>
            <a:r>
              <a:rPr lang="en-US" sz="4000" dirty="0">
                <a:solidFill>
                  <a:srgbClr val="FF6600"/>
                </a:solidFill>
              </a:rPr>
              <a:t> years old, 	they went up to </a:t>
            </a:r>
            <a:r>
              <a:rPr lang="en-US" sz="4000" dirty="0" err="1">
                <a:solidFill>
                  <a:srgbClr val="FF6600"/>
                </a:solidFill>
              </a:rPr>
              <a:t>Yerushalayim</a:t>
            </a:r>
            <a:r>
              <a:rPr lang="en-US" sz="4000" dirty="0">
                <a:solidFill>
                  <a:srgbClr val="FF6600"/>
                </a:solidFill>
              </a:rPr>
              <a:t> according to </a:t>
            </a:r>
            <a:br>
              <a:rPr lang="en-US" sz="4000" dirty="0">
                <a:solidFill>
                  <a:srgbClr val="FF6600"/>
                </a:solidFill>
              </a:rPr>
            </a:br>
            <a:r>
              <a:rPr lang="en-US" sz="4000" dirty="0">
                <a:solidFill>
                  <a:srgbClr val="FF6600"/>
                </a:solidFill>
              </a:rPr>
              <a:t>the </a:t>
            </a:r>
            <a:r>
              <a:rPr lang="en-US" sz="4000" b="1" dirty="0">
                <a:ln>
                  <a:solidFill>
                    <a:sysClr val="windowText" lastClr="000000"/>
                  </a:solidFill>
                </a:ln>
                <a:solidFill>
                  <a:srgbClr val="FF6600"/>
                </a:solidFill>
                <a:effectLst>
                  <a:glow rad="127000">
                    <a:srgbClr val="94D7E4">
                      <a:lumMod val="75000"/>
                    </a:srgbClr>
                  </a:glow>
                </a:effectLst>
              </a:rPr>
              <a:t>practice</a:t>
            </a:r>
            <a:r>
              <a:rPr lang="en-US" sz="4000" dirty="0">
                <a:solidFill>
                  <a:srgbClr val="FF6600"/>
                </a:solidFill>
              </a:rPr>
              <a:t> of the festival.</a:t>
            </a:r>
            <a:endParaRPr lang="en-CA" dirty="0"/>
          </a:p>
        </p:txBody>
      </p:sp>
      <p:sp>
        <p:nvSpPr>
          <p:cNvPr id="5" name="Slide Number Placeholder 4"/>
          <p:cNvSpPr>
            <a:spLocks noGrp="1"/>
          </p:cNvSpPr>
          <p:nvPr>
            <p:ph type="sldNum" sz="quarter" idx="12"/>
          </p:nvPr>
        </p:nvSpPr>
        <p:spPr>
          <a:xfrm>
            <a:off x="11743267" y="6492875"/>
            <a:ext cx="448733" cy="365125"/>
          </a:xfrm>
        </p:spPr>
        <p:txBody>
          <a:bodyPr/>
          <a:lstStyle/>
          <a:p>
            <a:fld id="{6D22F896-40B5-4ADD-8801-0D06FADFA095}" type="slidenum">
              <a:rPr lang="en-US" sz="1400" smtClean="0">
                <a:solidFill>
                  <a:schemeClr val="bg1"/>
                </a:solidFill>
              </a:rPr>
              <a:t>11</a:t>
            </a:fld>
            <a:endParaRPr lang="en-US" sz="1400" dirty="0">
              <a:solidFill>
                <a:schemeClr val="bg1"/>
              </a:solidFill>
            </a:endParaRPr>
          </a:p>
        </p:txBody>
      </p:sp>
      <p:sp>
        <p:nvSpPr>
          <p:cNvPr id="6" name="Rectangle 5"/>
          <p:cNvSpPr/>
          <p:nvPr/>
        </p:nvSpPr>
        <p:spPr>
          <a:xfrm>
            <a:off x="923731" y="2593564"/>
            <a:ext cx="7060336" cy="1871134"/>
          </a:xfrm>
          <a:prstGeom prst="rect">
            <a:avLst/>
          </a:prstGeom>
          <a:solidFill>
            <a:schemeClr val="accent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i="1" dirty="0">
                <a:solidFill>
                  <a:prstClr val="black"/>
                </a:solidFill>
              </a:rPr>
              <a:t>What </a:t>
            </a:r>
            <a:r>
              <a:rPr lang="en-US" sz="4000" b="1" i="1" dirty="0">
                <a:solidFill>
                  <a:prstClr val="black"/>
                </a:solidFill>
              </a:rPr>
              <a:t>important </a:t>
            </a:r>
            <a:br>
              <a:rPr lang="en-US" sz="4000" b="1" i="1" dirty="0">
                <a:solidFill>
                  <a:prstClr val="black"/>
                </a:solidFill>
              </a:rPr>
            </a:br>
            <a:r>
              <a:rPr lang="en-US" sz="4000" b="1" i="1" u="sng" dirty="0">
                <a:ln>
                  <a:solidFill>
                    <a:srgbClr val="FF0000"/>
                  </a:solidFill>
                </a:ln>
                <a:solidFill>
                  <a:srgbClr val="9933FF"/>
                </a:solidFill>
                <a:latin typeface="Arial Black" panose="020B0A04020102020204" pitchFamily="34" charset="0"/>
              </a:rPr>
              <a:t>DIRECT CONNECTION</a:t>
            </a:r>
            <a:r>
              <a:rPr lang="en-US" sz="4000" b="1" i="1" dirty="0">
                <a:ln>
                  <a:solidFill>
                    <a:srgbClr val="FF0000"/>
                  </a:solidFill>
                </a:ln>
                <a:solidFill>
                  <a:srgbClr val="9933FF"/>
                </a:solidFill>
                <a:latin typeface="Arial Black" panose="020B0A04020102020204" pitchFamily="34" charset="0"/>
              </a:rPr>
              <a:t> </a:t>
            </a:r>
            <a:br>
              <a:rPr lang="en-US" sz="4000" b="1" i="1" dirty="0">
                <a:ln>
                  <a:solidFill>
                    <a:srgbClr val="FF0000"/>
                  </a:solidFill>
                </a:ln>
                <a:solidFill>
                  <a:srgbClr val="9933FF"/>
                </a:solidFill>
                <a:latin typeface="Arial Black" panose="020B0A04020102020204" pitchFamily="34" charset="0"/>
              </a:rPr>
            </a:br>
            <a:r>
              <a:rPr lang="en-US" sz="4000" i="1" dirty="0">
                <a:solidFill>
                  <a:prstClr val="black"/>
                </a:solidFill>
              </a:rPr>
              <a:t>does this verse have to do with –</a:t>
            </a:r>
            <a:endParaRPr lang="en-CA" dirty="0"/>
          </a:p>
        </p:txBody>
      </p:sp>
      <p:sp>
        <p:nvSpPr>
          <p:cNvPr id="7" name="Notched Right Arrow 6"/>
          <p:cNvSpPr/>
          <p:nvPr/>
        </p:nvSpPr>
        <p:spPr>
          <a:xfrm rot="7327269">
            <a:off x="7735439" y="3236926"/>
            <a:ext cx="2262171" cy="694585"/>
          </a:xfrm>
          <a:prstGeom prst="notchedRightArrow">
            <a:avLst>
              <a:gd name="adj1" fmla="val 36797"/>
              <a:gd name="adj2" fmla="val 67189"/>
            </a:avLst>
          </a:prstGeom>
          <a:solidFill>
            <a:schemeClr val="bg1"/>
          </a:solidFill>
          <a:ln w="5715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822638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trips(down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left)">
                                      <p:cBhvr>
                                        <p:cTn id="1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734109" y="849085"/>
            <a:ext cx="10730204" cy="5859625"/>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4000" dirty="0">
                <a:solidFill>
                  <a:srgbClr val="002060"/>
                </a:solidFill>
              </a:rPr>
              <a:t>Will Luke provide </a:t>
            </a:r>
            <a:r>
              <a:rPr lang="en-US" sz="4000" b="1" u="sng" dirty="0">
                <a:ln>
                  <a:solidFill>
                    <a:srgbClr val="0C27AC"/>
                  </a:solidFill>
                </a:ln>
                <a:solidFill>
                  <a:srgbClr val="FF0000"/>
                </a:solidFill>
              </a:rPr>
              <a:t>crucial</a:t>
            </a:r>
            <a:r>
              <a:rPr lang="en-US" sz="4000" u="sng" dirty="0">
                <a:solidFill>
                  <a:srgbClr val="002060"/>
                </a:solidFill>
              </a:rPr>
              <a:t> timin</a:t>
            </a:r>
            <a:r>
              <a:rPr lang="en-US" sz="4000" dirty="0">
                <a:solidFill>
                  <a:srgbClr val="002060"/>
                </a:solidFill>
              </a:rPr>
              <a:t>g</a:t>
            </a:r>
            <a:r>
              <a:rPr lang="en-US" sz="4000" u="sng" dirty="0">
                <a:solidFill>
                  <a:srgbClr val="002060"/>
                </a:solidFill>
              </a:rPr>
              <a:t> assistance</a:t>
            </a:r>
            <a:r>
              <a:rPr lang="en-US" sz="4000" dirty="0">
                <a:solidFill>
                  <a:srgbClr val="002060"/>
                </a:solidFill>
              </a:rPr>
              <a:t> in determining the year that </a:t>
            </a:r>
            <a:r>
              <a:rPr lang="en-US" sz="4000" b="1" dirty="0">
                <a:solidFill>
                  <a:srgbClr val="0C27AC"/>
                </a:solidFill>
              </a:rPr>
              <a:t>Yahusha</a:t>
            </a:r>
            <a:r>
              <a:rPr lang="en-US" sz="4000" dirty="0">
                <a:solidFill>
                  <a:srgbClr val="C00000"/>
                </a:solidFill>
              </a:rPr>
              <a:t> </a:t>
            </a:r>
            <a:r>
              <a:rPr lang="en-US" sz="4000" dirty="0">
                <a:solidFill>
                  <a:srgbClr val="002060"/>
                </a:solidFill>
              </a:rPr>
              <a:t>was born?</a:t>
            </a:r>
            <a:br>
              <a:rPr lang="en-US" sz="4000" dirty="0">
                <a:solidFill>
                  <a:srgbClr val="002060"/>
                </a:solidFill>
              </a:rPr>
            </a:br>
            <a:br>
              <a:rPr lang="en-US" sz="4000" dirty="0">
                <a:solidFill>
                  <a:srgbClr val="002060"/>
                </a:solidFill>
              </a:rPr>
            </a:br>
            <a:r>
              <a:rPr lang="en-US" sz="4000" dirty="0">
                <a:solidFill>
                  <a:srgbClr val="002060"/>
                </a:solidFill>
              </a:rPr>
              <a:t>Will it also have an </a:t>
            </a:r>
            <a:r>
              <a:rPr lang="en-US" sz="4000" b="1" dirty="0">
                <a:ln>
                  <a:solidFill>
                    <a:srgbClr val="0C27AC"/>
                  </a:solidFill>
                </a:ln>
                <a:solidFill>
                  <a:srgbClr val="FF0000"/>
                </a:solidFill>
              </a:rPr>
              <a:t>immense bearing </a:t>
            </a:r>
            <a:r>
              <a:rPr lang="en-US" sz="4000" dirty="0">
                <a:solidFill>
                  <a:srgbClr val="002060"/>
                </a:solidFill>
              </a:rPr>
              <a:t>on affirming His year of crucifixion?</a:t>
            </a:r>
          </a:p>
        </p:txBody>
      </p:sp>
      <p:sp>
        <p:nvSpPr>
          <p:cNvPr id="3" name="Rectangle 2"/>
          <p:cNvSpPr/>
          <p:nvPr/>
        </p:nvSpPr>
        <p:spPr>
          <a:xfrm>
            <a:off x="902832" y="4194109"/>
            <a:ext cx="10430069" cy="2514602"/>
          </a:xfrm>
          <a:prstGeom prst="rect">
            <a:avLst/>
          </a:prstGeom>
          <a:noFill/>
          <a:ln w="762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200" dirty="0">
                <a:solidFill>
                  <a:srgbClr val="C00000"/>
                </a:solidFill>
                <a:latin typeface="Georgia" panose="02040502050405020303" pitchFamily="18" charset="0"/>
              </a:rPr>
              <a:t>Luke 2:46  </a:t>
            </a:r>
            <a:r>
              <a:rPr lang="en-US" sz="3200" dirty="0">
                <a:solidFill>
                  <a:prstClr val="black"/>
                </a:solidFill>
                <a:latin typeface="Georgia" panose="02040502050405020303" pitchFamily="18" charset="0"/>
              </a:rPr>
              <a:t>And it came to </a:t>
            </a:r>
            <a:r>
              <a:rPr lang="en-US" sz="3200" dirty="0" err="1">
                <a:solidFill>
                  <a:prstClr val="black"/>
                </a:solidFill>
                <a:latin typeface="Georgia" panose="02040502050405020303" pitchFamily="18" charset="0"/>
              </a:rPr>
              <a:t>passe</a:t>
            </a:r>
            <a:r>
              <a:rPr lang="en-US" sz="3200" dirty="0">
                <a:solidFill>
                  <a:prstClr val="black"/>
                </a:solidFill>
                <a:latin typeface="Georgia" panose="02040502050405020303" pitchFamily="18" charset="0"/>
              </a:rPr>
              <a:t> </a:t>
            </a:r>
            <a:r>
              <a:rPr lang="en-US" sz="3200" b="1" dirty="0">
                <a:solidFill>
                  <a:prstClr val="black"/>
                </a:solidFill>
                <a:effectLst>
                  <a:glow rad="101600">
                    <a:srgbClr val="FFFF00"/>
                  </a:glow>
                </a:effectLst>
                <a:latin typeface="Georgia" panose="02040502050405020303" pitchFamily="18" charset="0"/>
              </a:rPr>
              <a:t>three </a:t>
            </a:r>
            <a:r>
              <a:rPr lang="en-US" sz="3200" b="1" dirty="0" err="1">
                <a:solidFill>
                  <a:prstClr val="black"/>
                </a:solidFill>
                <a:effectLst>
                  <a:glow rad="101600">
                    <a:srgbClr val="FFFF00"/>
                  </a:glow>
                </a:effectLst>
                <a:latin typeface="Georgia" panose="02040502050405020303" pitchFamily="18" charset="0"/>
              </a:rPr>
              <a:t>dayes</a:t>
            </a:r>
            <a:r>
              <a:rPr lang="en-US" sz="3200" b="1" dirty="0">
                <a:solidFill>
                  <a:prstClr val="black"/>
                </a:solidFill>
                <a:effectLst>
                  <a:glow rad="101600">
                    <a:srgbClr val="FFFF00"/>
                  </a:glow>
                </a:effectLst>
                <a:latin typeface="Georgia" panose="02040502050405020303" pitchFamily="18" charset="0"/>
              </a:rPr>
              <a:t> after</a:t>
            </a:r>
            <a:r>
              <a:rPr lang="en-US" sz="3200" dirty="0">
                <a:solidFill>
                  <a:prstClr val="black"/>
                </a:solidFill>
                <a:latin typeface="Georgia" panose="02040502050405020303" pitchFamily="18" charset="0"/>
              </a:rPr>
              <a:t>, that 	they found him </a:t>
            </a:r>
            <a:r>
              <a:rPr lang="en-US" sz="3200" dirty="0">
                <a:solidFill>
                  <a:prstClr val="black"/>
                </a:solidFill>
                <a:effectLst>
                  <a:glow rad="127000">
                    <a:srgbClr val="00FF99"/>
                  </a:glow>
                </a:effectLst>
                <a:latin typeface="Georgia" panose="02040502050405020303" pitchFamily="18" charset="0"/>
              </a:rPr>
              <a:t>in the Temple</a:t>
            </a:r>
            <a:r>
              <a:rPr lang="en-US" sz="3200" dirty="0">
                <a:solidFill>
                  <a:prstClr val="black"/>
                </a:solidFill>
                <a:latin typeface="Georgia" panose="02040502050405020303" pitchFamily="18" charset="0"/>
              </a:rPr>
              <a:t>, sitting in the </a:t>
            </a:r>
            <a:r>
              <a:rPr lang="en-US" sz="3200" dirty="0" err="1">
                <a:solidFill>
                  <a:prstClr val="black"/>
                </a:solidFill>
                <a:latin typeface="Georgia" panose="02040502050405020303" pitchFamily="18" charset="0"/>
              </a:rPr>
              <a:t>mids</a:t>
            </a:r>
            <a:r>
              <a:rPr lang="en-US" sz="3200" dirty="0">
                <a:solidFill>
                  <a:prstClr val="black"/>
                </a:solidFill>
                <a:latin typeface="Georgia" panose="02040502050405020303" pitchFamily="18" charset="0"/>
              </a:rPr>
              <a:t> of 	the </a:t>
            </a:r>
            <a:r>
              <a:rPr lang="en-US" sz="3200" dirty="0" err="1">
                <a:solidFill>
                  <a:prstClr val="black"/>
                </a:solidFill>
                <a:latin typeface="Georgia" panose="02040502050405020303" pitchFamily="18" charset="0"/>
              </a:rPr>
              <a:t>doctours</a:t>
            </a:r>
            <a:r>
              <a:rPr lang="en-US" sz="3200" dirty="0">
                <a:solidFill>
                  <a:prstClr val="black"/>
                </a:solidFill>
                <a:latin typeface="Georgia" panose="02040502050405020303" pitchFamily="18" charset="0"/>
              </a:rPr>
              <a:t>, both hearing them, and asking them 	questions. 													</a:t>
            </a:r>
            <a:r>
              <a:rPr lang="en-US" dirty="0">
                <a:solidFill>
                  <a:prstClr val="black"/>
                </a:solidFill>
                <a:latin typeface="Georgia" panose="02040502050405020303" pitchFamily="18" charset="0"/>
              </a:rPr>
              <a:t>Geneva 1560</a:t>
            </a:r>
            <a:endParaRPr lang="en-CA" dirty="0"/>
          </a:p>
        </p:txBody>
      </p:sp>
      <p:sp>
        <p:nvSpPr>
          <p:cNvPr id="5" name="Rounded Rectangle 4"/>
          <p:cNvSpPr/>
          <p:nvPr/>
        </p:nvSpPr>
        <p:spPr>
          <a:xfrm>
            <a:off x="499012" y="324847"/>
            <a:ext cx="10955532"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At </a:t>
            </a:r>
            <a:r>
              <a:rPr lang="en-CA" sz="3600" dirty="0">
                <a:solidFill>
                  <a:schemeClr val="bg1"/>
                </a:solidFill>
                <a:latin typeface="Arial Rounded MT Bold" panose="020F0704030504030204" pitchFamily="34" charset="0"/>
              </a:rPr>
              <a:t>12,</a:t>
            </a:r>
            <a:r>
              <a:rPr lang="en-CA" sz="3600" dirty="0">
                <a:solidFill>
                  <a:schemeClr val="bg1"/>
                </a:solidFill>
              </a:rPr>
              <a:t> Yahusha was, </a:t>
            </a:r>
            <a:r>
              <a:rPr lang="en-CA" sz="3600" b="1" i="1" dirty="0">
                <a:solidFill>
                  <a:srgbClr val="C00000"/>
                </a:solidFill>
              </a:rPr>
              <a:t>after</a:t>
            </a:r>
            <a:r>
              <a:rPr lang="en-CA" sz="3600" dirty="0">
                <a:solidFill>
                  <a:schemeClr val="bg1"/>
                </a:solidFill>
              </a:rPr>
              <a:t> </a:t>
            </a:r>
            <a:r>
              <a:rPr lang="en-CA" sz="3600" b="1" i="1" dirty="0">
                <a:solidFill>
                  <a:srgbClr val="C00000"/>
                </a:solidFill>
              </a:rPr>
              <a:t>three days - </a:t>
            </a:r>
            <a:r>
              <a:rPr lang="en-CA" sz="3600" dirty="0">
                <a:solidFill>
                  <a:schemeClr val="bg1"/>
                </a:solidFill>
              </a:rPr>
              <a:t>doing </a:t>
            </a:r>
            <a:r>
              <a:rPr lang="en-CA" sz="3600" b="1" u="sng" dirty="0">
                <a:solidFill>
                  <a:schemeClr val="bg1"/>
                </a:solidFill>
                <a:latin typeface="Arial Black" panose="020B0A04020102020204" pitchFamily="34" charset="0"/>
              </a:rPr>
              <a:t>WHAT</a:t>
            </a:r>
            <a:r>
              <a:rPr lang="en-CA" sz="3600" b="1" dirty="0">
                <a:solidFill>
                  <a:schemeClr val="bg1"/>
                </a:solidFill>
                <a:latin typeface="Arial Black" panose="020B0A04020102020204" pitchFamily="34" charset="0"/>
              </a:rPr>
              <a:t>?</a:t>
            </a:r>
          </a:p>
        </p:txBody>
      </p:sp>
      <p:sp>
        <p:nvSpPr>
          <p:cNvPr id="2" name="Slide Number Placeholder 1"/>
          <p:cNvSpPr>
            <a:spLocks noGrp="1"/>
          </p:cNvSpPr>
          <p:nvPr>
            <p:ph type="sldNum" sz="quarter" idx="12"/>
          </p:nvPr>
        </p:nvSpPr>
        <p:spPr>
          <a:xfrm>
            <a:off x="11831216" y="6492875"/>
            <a:ext cx="360784" cy="365125"/>
          </a:xfrm>
        </p:spPr>
        <p:txBody>
          <a:bodyPr/>
          <a:lstStyle/>
          <a:p>
            <a:fld id="{6D22F896-40B5-4ADD-8801-0D06FADFA095}" type="slidenum">
              <a:rPr lang="en-US" sz="1400" smtClean="0">
                <a:solidFill>
                  <a:schemeClr val="bg1"/>
                </a:solidFill>
              </a:rPr>
              <a:t>12</a:t>
            </a:fld>
            <a:endParaRPr lang="en-US" sz="1400" dirty="0">
              <a:solidFill>
                <a:schemeClr val="bg1"/>
              </a:solidFill>
            </a:endParaRPr>
          </a:p>
        </p:txBody>
      </p:sp>
      <p:sp>
        <p:nvSpPr>
          <p:cNvPr id="6" name="Explosion 1 5"/>
          <p:cNvSpPr/>
          <p:nvPr/>
        </p:nvSpPr>
        <p:spPr>
          <a:xfrm>
            <a:off x="9516740" y="3846546"/>
            <a:ext cx="709126" cy="690466"/>
          </a:xfrm>
          <a:prstGeom prst="irregularSeal1">
            <a:avLst/>
          </a:prstGeom>
          <a:solidFill>
            <a:srgbClr val="00FF00"/>
          </a:solidFill>
          <a:ln w="28575">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Explosion 1 6"/>
          <p:cNvSpPr/>
          <p:nvPr/>
        </p:nvSpPr>
        <p:spPr>
          <a:xfrm>
            <a:off x="7173000" y="3904862"/>
            <a:ext cx="655384" cy="573834"/>
          </a:xfrm>
          <a:prstGeom prst="irregularSeal1">
            <a:avLst/>
          </a:prstGeom>
          <a:solidFill>
            <a:srgbClr val="FFFF00"/>
          </a:solidFill>
          <a:ln w="57150">
            <a:solidFill>
              <a:srgbClr val="D73D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Explosion 1 7"/>
          <p:cNvSpPr/>
          <p:nvPr/>
        </p:nvSpPr>
        <p:spPr>
          <a:xfrm>
            <a:off x="8278293" y="3846546"/>
            <a:ext cx="709126" cy="690466"/>
          </a:xfrm>
          <a:prstGeom prst="irregularSeal1">
            <a:avLst/>
          </a:prstGeom>
          <a:solidFill>
            <a:srgbClr val="9933FF"/>
          </a:solidFill>
          <a:ln w="57150">
            <a:solidFill>
              <a:srgbClr val="00FF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5385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barn(inVertical)">
                                      <p:cBhvr>
                                        <p:cTn id="14" dur="500"/>
                                        <p:tgtEl>
                                          <p:spTgt spid="4">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250"/>
                                        <p:tgtEl>
                                          <p:spTgt spid="3"/>
                                        </p:tgtEl>
                                      </p:cBhvr>
                                    </p:animEffect>
                                  </p:childTnLst>
                                </p:cTn>
                              </p:par>
                            </p:childTnLst>
                          </p:cTn>
                        </p:par>
                        <p:par>
                          <p:cTn id="23" fill="hold">
                            <p:stCondLst>
                              <p:cond delay="1250"/>
                            </p:stCondLst>
                            <p:childTnLst>
                              <p:par>
                                <p:cTn id="24" presetID="2" presetClass="entr" presetSubtype="9"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additive="base">
                                        <p:cTn id="26" dur="1000" fill="hold"/>
                                        <p:tgtEl>
                                          <p:spTgt spid="7"/>
                                        </p:tgtEl>
                                        <p:attrNameLst>
                                          <p:attrName>ppt_x</p:attrName>
                                        </p:attrNameLst>
                                      </p:cBhvr>
                                      <p:tavLst>
                                        <p:tav tm="0">
                                          <p:val>
                                            <p:strVal val="0-#ppt_w/2"/>
                                          </p:val>
                                        </p:tav>
                                        <p:tav tm="100000">
                                          <p:val>
                                            <p:strVal val="#ppt_x"/>
                                          </p:val>
                                        </p:tav>
                                      </p:tavLst>
                                    </p:anim>
                                    <p:anim calcmode="lin" valueType="num">
                                      <p:cBhvr additive="base">
                                        <p:cTn id="27" dur="1000" fill="hold"/>
                                        <p:tgtEl>
                                          <p:spTgt spid="7"/>
                                        </p:tgtEl>
                                        <p:attrNameLst>
                                          <p:attrName>ppt_y</p:attrName>
                                        </p:attrNameLst>
                                      </p:cBhvr>
                                      <p:tavLst>
                                        <p:tav tm="0">
                                          <p:val>
                                            <p:strVal val="0-#ppt_h/2"/>
                                          </p:val>
                                        </p:tav>
                                        <p:tav tm="100000">
                                          <p:val>
                                            <p:strVal val="#ppt_y"/>
                                          </p:val>
                                        </p:tav>
                                      </p:tavLst>
                                    </p:anim>
                                  </p:childTnLst>
                                </p:cTn>
                              </p:par>
                            </p:childTnLst>
                          </p:cTn>
                        </p:par>
                        <p:par>
                          <p:cTn id="28" fill="hold">
                            <p:stCondLst>
                              <p:cond delay="2250"/>
                            </p:stCondLst>
                            <p:childTnLst>
                              <p:par>
                                <p:cTn id="29" presetID="2" presetClass="entr" presetSubtype="9"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additive="base">
                                        <p:cTn id="31" dur="1000" fill="hold"/>
                                        <p:tgtEl>
                                          <p:spTgt spid="8"/>
                                        </p:tgtEl>
                                        <p:attrNameLst>
                                          <p:attrName>ppt_x</p:attrName>
                                        </p:attrNameLst>
                                      </p:cBhvr>
                                      <p:tavLst>
                                        <p:tav tm="0">
                                          <p:val>
                                            <p:strVal val="0-#ppt_w/2"/>
                                          </p:val>
                                        </p:tav>
                                        <p:tav tm="100000">
                                          <p:val>
                                            <p:strVal val="#ppt_x"/>
                                          </p:val>
                                        </p:tav>
                                      </p:tavLst>
                                    </p:anim>
                                    <p:anim calcmode="lin" valueType="num">
                                      <p:cBhvr additive="base">
                                        <p:cTn id="32" dur="1000" fill="hold"/>
                                        <p:tgtEl>
                                          <p:spTgt spid="8"/>
                                        </p:tgtEl>
                                        <p:attrNameLst>
                                          <p:attrName>ppt_y</p:attrName>
                                        </p:attrNameLst>
                                      </p:cBhvr>
                                      <p:tavLst>
                                        <p:tav tm="0">
                                          <p:val>
                                            <p:strVal val="0-#ppt_h/2"/>
                                          </p:val>
                                        </p:tav>
                                        <p:tav tm="100000">
                                          <p:val>
                                            <p:strVal val="#ppt_y"/>
                                          </p:val>
                                        </p:tav>
                                      </p:tavLst>
                                    </p:anim>
                                  </p:childTnLst>
                                </p:cTn>
                              </p:par>
                            </p:childTnLst>
                          </p:cTn>
                        </p:par>
                        <p:par>
                          <p:cTn id="33" fill="hold">
                            <p:stCondLst>
                              <p:cond delay="3250"/>
                            </p:stCondLst>
                            <p:childTnLst>
                              <p:par>
                                <p:cTn id="34" presetID="2" presetClass="entr" presetSubtype="9"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additive="base">
                                        <p:cTn id="36" dur="1000" fill="hold"/>
                                        <p:tgtEl>
                                          <p:spTgt spid="6"/>
                                        </p:tgtEl>
                                        <p:attrNameLst>
                                          <p:attrName>ppt_x</p:attrName>
                                        </p:attrNameLst>
                                      </p:cBhvr>
                                      <p:tavLst>
                                        <p:tav tm="0">
                                          <p:val>
                                            <p:strVal val="0-#ppt_w/2"/>
                                          </p:val>
                                        </p:tav>
                                        <p:tav tm="100000">
                                          <p:val>
                                            <p:strVal val="#ppt_x"/>
                                          </p:val>
                                        </p:tav>
                                      </p:tavLst>
                                    </p:anim>
                                    <p:anim calcmode="lin" valueType="num">
                                      <p:cBhvr additive="base">
                                        <p:cTn id="37" dur="1000" fill="hold"/>
                                        <p:tgtEl>
                                          <p:spTgt spid="6"/>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P spid="3" grpId="0"/>
      <p:bldP spid="5" grpId="0" animBg="1"/>
      <p:bldP spid="6" grpId="0" animBg="1"/>
      <p:bldP spid="7" grpId="0" animBg="1"/>
      <p:bldP spid="8"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alpha val="81000"/>
          </a:schemeClr>
        </a:solidFill>
        <a:effectLst/>
      </p:bgPr>
    </p:bg>
    <p:spTree>
      <p:nvGrpSpPr>
        <p:cNvPr id="1" name=""/>
        <p:cNvGrpSpPr/>
        <p:nvPr/>
      </p:nvGrpSpPr>
      <p:grpSpPr>
        <a:xfrm>
          <a:off x="0" y="0"/>
          <a:ext cx="0" cy="0"/>
          <a:chOff x="0" y="0"/>
          <a:chExt cx="0" cy="0"/>
        </a:xfrm>
      </p:grpSpPr>
      <p:sp>
        <p:nvSpPr>
          <p:cNvPr id="3" name="Rectangle 2"/>
          <p:cNvSpPr/>
          <p:nvPr/>
        </p:nvSpPr>
        <p:spPr>
          <a:xfrm>
            <a:off x="159503" y="4224865"/>
            <a:ext cx="11829449" cy="2419886"/>
          </a:xfrm>
          <a:prstGeom prst="rect">
            <a:avLst/>
          </a:prstGeom>
          <a:solidFill>
            <a:schemeClr val="accent6">
              <a:lumMod val="40000"/>
              <a:lumOff val="60000"/>
            </a:schemeClr>
          </a:solidFill>
          <a:ln w="76200">
            <a:solidFill>
              <a:srgbClr val="FF6600"/>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sz="3200" dirty="0">
                <a:solidFill>
                  <a:prstClr val="black"/>
                </a:solidFill>
                <a:latin typeface="Georgia" panose="02040502050405020303" pitchFamily="18" charset="0"/>
              </a:rPr>
              <a:t> </a:t>
            </a:r>
            <a:r>
              <a:rPr lang="en-US" sz="3200" dirty="0">
                <a:solidFill>
                  <a:srgbClr val="008080"/>
                </a:solidFill>
                <a:latin typeface="Georgia" panose="02040502050405020303" pitchFamily="18" charset="0"/>
              </a:rPr>
              <a:t>Luk 2:49</a:t>
            </a:r>
            <a:r>
              <a:rPr lang="en-US" sz="3200" dirty="0">
                <a:solidFill>
                  <a:prstClr val="black"/>
                </a:solidFill>
                <a:latin typeface="Georgia" panose="02040502050405020303" pitchFamily="18" charset="0"/>
              </a:rPr>
              <a:t>  He asked them, </a:t>
            </a:r>
            <a:r>
              <a:rPr lang="en-US" sz="3200" dirty="0">
                <a:solidFill>
                  <a:srgbClr val="FF0000"/>
                </a:solidFill>
                <a:latin typeface="Georgia" panose="02040502050405020303" pitchFamily="18" charset="0"/>
              </a:rPr>
              <a:t>"Why were you looking for me?</a:t>
            </a:r>
            <a:br>
              <a:rPr lang="en-US" sz="3200" dirty="0">
                <a:solidFill>
                  <a:srgbClr val="FF0000"/>
                </a:solidFill>
                <a:latin typeface="Georgia" panose="02040502050405020303" pitchFamily="18" charset="0"/>
              </a:rPr>
            </a:br>
            <a:r>
              <a:rPr lang="en-US" sz="1600" dirty="0">
                <a:solidFill>
                  <a:srgbClr val="FF0000"/>
                </a:solidFill>
                <a:latin typeface="Georgia" panose="02040502050405020303" pitchFamily="18" charset="0"/>
              </a:rPr>
              <a:t> </a:t>
            </a:r>
            <a:br>
              <a:rPr lang="en-US" sz="3200" dirty="0">
                <a:solidFill>
                  <a:srgbClr val="FF0000"/>
                </a:solidFill>
                <a:latin typeface="Georgia" panose="02040502050405020303" pitchFamily="18" charset="0"/>
              </a:rPr>
            </a:br>
            <a:r>
              <a:rPr lang="en-US" sz="3200" dirty="0">
                <a:solidFill>
                  <a:srgbClr val="FF0000"/>
                </a:solidFill>
                <a:latin typeface="Georgia" panose="02040502050405020303" pitchFamily="18" charset="0"/>
              </a:rPr>
              <a:t> </a:t>
            </a:r>
            <a:r>
              <a:rPr lang="en-US" sz="3200" b="1" dirty="0">
                <a:ln>
                  <a:solidFill>
                    <a:sysClr val="windowText" lastClr="000000"/>
                  </a:solidFill>
                </a:ln>
                <a:solidFill>
                  <a:srgbClr val="FF0000"/>
                </a:solidFill>
                <a:effectLst>
                  <a:glow rad="279400">
                    <a:srgbClr val="FFFF00"/>
                  </a:glow>
                </a:effectLst>
                <a:latin typeface="Georgia" panose="02040502050405020303" pitchFamily="18" charset="0"/>
              </a:rPr>
              <a:t>Did you not know</a:t>
            </a:r>
            <a:endParaRPr lang="en-CA" sz="3200" dirty="0">
              <a:ln>
                <a:solidFill>
                  <a:sysClr val="windowText" lastClr="000000"/>
                </a:solidFill>
              </a:ln>
              <a:effectLst>
                <a:glow rad="279400">
                  <a:srgbClr val="FFFF00"/>
                </a:glow>
              </a:effectLst>
            </a:endParaRPr>
          </a:p>
        </p:txBody>
      </p:sp>
      <p:sp>
        <p:nvSpPr>
          <p:cNvPr id="4" name="Content Placeholder 3"/>
          <p:cNvSpPr txBox="1">
            <a:spLocks noGrp="1"/>
          </p:cNvSpPr>
          <p:nvPr>
            <p:ph idx="1"/>
          </p:nvPr>
        </p:nvSpPr>
        <p:spPr>
          <a:xfrm>
            <a:off x="494522" y="1264540"/>
            <a:ext cx="11119072" cy="2516909"/>
          </a:xfrm>
          <a:prstGeom prst="flowChartAlternateProcess">
            <a:avLst/>
          </a:prstGeom>
          <a:solidFill>
            <a:srgbClr val="FFCCFF"/>
          </a:solidFill>
          <a:ln w="76200" cap="flat" cmpd="sng" algn="ctr">
            <a:solidFill>
              <a:srgbClr val="0066FF"/>
            </a:solidFill>
            <a:prstDash val="solid"/>
            <a:miter lim="800000"/>
          </a:ln>
          <a:effectLst>
            <a:glow rad="127000">
              <a:srgbClr val="D73DCC"/>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marL="0" indent="0" algn="ctr">
              <a:buNone/>
            </a:pPr>
            <a:r>
              <a:rPr lang="en-US" sz="4000" dirty="0">
                <a:solidFill>
                  <a:srgbClr val="C00000"/>
                </a:solidFill>
              </a:rPr>
              <a:t>Luke 2:48</a:t>
            </a:r>
            <a:r>
              <a:rPr lang="en-US" sz="4000" dirty="0"/>
              <a:t>  </a:t>
            </a:r>
            <a:r>
              <a:rPr lang="en-US" sz="4000" dirty="0">
                <a:solidFill>
                  <a:srgbClr val="002060"/>
                </a:solidFill>
              </a:rPr>
              <a:t>When [</a:t>
            </a:r>
            <a:r>
              <a:rPr lang="en-US" sz="4000" dirty="0">
                <a:solidFill>
                  <a:srgbClr val="0066FF"/>
                </a:solidFill>
              </a:rPr>
              <a:t>Yahusha’s</a:t>
            </a:r>
            <a:r>
              <a:rPr lang="en-US" sz="4000" dirty="0">
                <a:solidFill>
                  <a:srgbClr val="002060"/>
                </a:solidFill>
              </a:rPr>
              <a:t>] parents saw him, they were shocked. His mother asked him, ”Son, why have you treated us like this? Your father and I have been worried sick looking for you!”      </a:t>
            </a:r>
            <a:r>
              <a:rPr lang="en-US" sz="2400" dirty="0">
                <a:solidFill>
                  <a:srgbClr val="002060"/>
                </a:solidFill>
              </a:rPr>
              <a:t>ISV</a:t>
            </a:r>
          </a:p>
        </p:txBody>
      </p:sp>
      <p:sp>
        <p:nvSpPr>
          <p:cNvPr id="5" name="Rounded Rectangle 4"/>
          <p:cNvSpPr/>
          <p:nvPr/>
        </p:nvSpPr>
        <p:spPr>
          <a:xfrm>
            <a:off x="494522" y="247267"/>
            <a:ext cx="11159413" cy="625151"/>
          </a:xfrm>
          <a:prstGeom prst="roundRect">
            <a:avLst>
              <a:gd name="adj" fmla="val 50000"/>
            </a:avLst>
          </a:prstGeom>
          <a:solidFill>
            <a:srgbClr val="FFFF00"/>
          </a:solidFill>
          <a:ln w="28575">
            <a:solidFill>
              <a:schemeClr val="bg1"/>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What was </a:t>
            </a:r>
            <a:r>
              <a:rPr lang="en-CA" sz="3600" b="1" dirty="0">
                <a:solidFill>
                  <a:srgbClr val="0066FF"/>
                </a:solidFill>
                <a:latin typeface="Arial Unicode MS" panose="020B0604020202020204" pitchFamily="34" charset="-128"/>
                <a:ea typeface="Arial Unicode MS" panose="020B0604020202020204" pitchFamily="34" charset="-128"/>
                <a:cs typeface="Arial Unicode MS" panose="020B0604020202020204" pitchFamily="34" charset="-128"/>
              </a:rPr>
              <a:t>Yahusha’s</a:t>
            </a:r>
            <a:r>
              <a:rPr lang="en-CA" sz="36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response at being questioned? </a:t>
            </a:r>
          </a:p>
        </p:txBody>
      </p:sp>
      <p:cxnSp>
        <p:nvCxnSpPr>
          <p:cNvPr id="6" name="Straight Connector 5"/>
          <p:cNvCxnSpPr/>
          <p:nvPr/>
        </p:nvCxnSpPr>
        <p:spPr>
          <a:xfrm flipV="1">
            <a:off x="345255" y="5555974"/>
            <a:ext cx="3630398" cy="18385"/>
          </a:xfrm>
          <a:prstGeom prst="line">
            <a:avLst/>
          </a:prstGeom>
          <a:ln w="76200">
            <a:solidFill>
              <a:srgbClr val="0C27AC"/>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flipV="1">
            <a:off x="6290254" y="6143632"/>
            <a:ext cx="4993504" cy="31231"/>
          </a:xfrm>
          <a:prstGeom prst="line">
            <a:avLst/>
          </a:prstGeom>
          <a:ln w="76200">
            <a:solidFill>
              <a:srgbClr val="0C27AC"/>
            </a:solidFill>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0668953" y="6231767"/>
            <a:ext cx="1270534" cy="297698"/>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bg1"/>
                </a:solidFill>
              </a:rPr>
              <a:t>Peschitta</a:t>
            </a:r>
            <a:endParaRPr lang="en-CA" dirty="0">
              <a:solidFill>
                <a:schemeClr val="bg1"/>
              </a:solidFill>
            </a:endParaRPr>
          </a:p>
        </p:txBody>
      </p:sp>
      <p:sp>
        <p:nvSpPr>
          <p:cNvPr id="2" name="Slide Number Placeholder 1"/>
          <p:cNvSpPr>
            <a:spLocks noGrp="1"/>
          </p:cNvSpPr>
          <p:nvPr>
            <p:ph type="sldNum" sz="quarter" idx="12"/>
          </p:nvPr>
        </p:nvSpPr>
        <p:spPr>
          <a:xfrm>
            <a:off x="11781958" y="6584382"/>
            <a:ext cx="401921" cy="282859"/>
          </a:xfrm>
        </p:spPr>
        <p:txBody>
          <a:bodyPr/>
          <a:lstStyle/>
          <a:p>
            <a:fld id="{6D22F896-40B5-4ADD-8801-0D06FADFA095}" type="slidenum">
              <a:rPr lang="en-US" sz="1400" smtClean="0">
                <a:solidFill>
                  <a:schemeClr val="bg1"/>
                </a:solidFill>
              </a:rPr>
              <a:t>13</a:t>
            </a:fld>
            <a:endParaRPr lang="en-US" sz="1400" dirty="0">
              <a:solidFill>
                <a:schemeClr val="bg1"/>
              </a:solidFill>
            </a:endParaRPr>
          </a:p>
        </p:txBody>
      </p:sp>
      <p:sp>
        <p:nvSpPr>
          <p:cNvPr id="9" name="Rectangle 8"/>
          <p:cNvSpPr/>
          <p:nvPr/>
        </p:nvSpPr>
        <p:spPr>
          <a:xfrm>
            <a:off x="6020556" y="4858292"/>
            <a:ext cx="5834575" cy="131657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US" sz="2800" b="1" dirty="0">
                <a:solidFill>
                  <a:srgbClr val="FF0000"/>
                </a:solidFill>
                <a:effectLst>
                  <a:glow rad="279400">
                    <a:srgbClr val="A2CF49">
                      <a:lumMod val="60000"/>
                      <a:lumOff val="40000"/>
                    </a:srgbClr>
                  </a:glow>
                </a:effectLst>
                <a:latin typeface="Georgia" panose="02040502050405020303" pitchFamily="18" charset="0"/>
              </a:rPr>
              <a:t>that I would be</a:t>
            </a:r>
            <a:br>
              <a:rPr lang="en-US" sz="2800" b="1" dirty="0">
                <a:solidFill>
                  <a:srgbClr val="FF0000"/>
                </a:solidFill>
                <a:effectLst>
                  <a:glow rad="279400">
                    <a:srgbClr val="A2CF49">
                      <a:lumMod val="60000"/>
                      <a:lumOff val="40000"/>
                    </a:srgbClr>
                  </a:glow>
                </a:effectLst>
                <a:latin typeface="Georgia" panose="02040502050405020303" pitchFamily="18" charset="0"/>
              </a:rPr>
            </a:br>
            <a:r>
              <a:rPr lang="en-US" sz="2800" b="1" dirty="0">
                <a:solidFill>
                  <a:srgbClr val="FF0000"/>
                </a:solidFill>
                <a:effectLst>
                  <a:glow rad="279400">
                    <a:srgbClr val="A2CF49">
                      <a:lumMod val="60000"/>
                      <a:lumOff val="40000"/>
                    </a:srgbClr>
                  </a:glow>
                </a:effectLst>
                <a:latin typeface="Georgia" panose="02040502050405020303" pitchFamily="18" charset="0"/>
              </a:rPr>
              <a:t> </a:t>
            </a:r>
            <a:r>
              <a:rPr lang="en-US" sz="4800" b="1" dirty="0">
                <a:solidFill>
                  <a:prstClr val="black"/>
                </a:solidFill>
                <a:effectLst>
                  <a:glow rad="406400">
                    <a:srgbClr val="FFCCFF"/>
                  </a:glow>
                </a:effectLst>
                <a:latin typeface="Georgia" panose="02040502050405020303" pitchFamily="18" charset="0"/>
              </a:rPr>
              <a:t>IN</a:t>
            </a:r>
            <a:r>
              <a:rPr lang="en-US" sz="2800" b="1" dirty="0">
                <a:solidFill>
                  <a:srgbClr val="FF0000"/>
                </a:solidFill>
                <a:effectLst>
                  <a:glow rad="279400">
                    <a:srgbClr val="A2CF49">
                      <a:lumMod val="60000"/>
                      <a:lumOff val="40000"/>
                    </a:srgbClr>
                  </a:glow>
                </a:effectLst>
                <a:latin typeface="Georgia" panose="02040502050405020303" pitchFamily="18" charset="0"/>
              </a:rPr>
              <a:t> the house of my Father?"</a:t>
            </a:r>
            <a:r>
              <a:rPr lang="en-US" sz="2800" b="1" dirty="0">
                <a:solidFill>
                  <a:prstClr val="black"/>
                </a:solidFill>
                <a:latin typeface="Georgia" panose="02040502050405020303" pitchFamily="18" charset="0"/>
              </a:rPr>
              <a:t> </a:t>
            </a:r>
            <a:endParaRPr lang="en-CA" sz="2800" dirty="0">
              <a:solidFill>
                <a:prstClr val="white"/>
              </a:solidFill>
            </a:endParaRPr>
          </a:p>
        </p:txBody>
      </p:sp>
      <p:grpSp>
        <p:nvGrpSpPr>
          <p:cNvPr id="10" name="Group 9"/>
          <p:cNvGrpSpPr>
            <a:grpSpLocks noChangeAspect="1"/>
          </p:cNvGrpSpPr>
          <p:nvPr/>
        </p:nvGrpSpPr>
        <p:grpSpPr>
          <a:xfrm flipH="1">
            <a:off x="3856335" y="4250266"/>
            <a:ext cx="2559038" cy="2572018"/>
            <a:chOff x="1107869" y="3964104"/>
            <a:chExt cx="2698102" cy="2637697"/>
          </a:xfrm>
        </p:grpSpPr>
        <p:sp>
          <p:nvSpPr>
            <p:cNvPr id="11" name="Rounded Rectangle 10"/>
            <p:cNvSpPr/>
            <p:nvPr/>
          </p:nvSpPr>
          <p:spPr>
            <a:xfrm>
              <a:off x="2076628" y="4683095"/>
              <a:ext cx="914400" cy="529840"/>
            </a:xfrm>
            <a:prstGeom prst="roundRect">
              <a:avLst/>
            </a:prstGeom>
            <a:solidFill>
              <a:srgbClr val="FFFF00"/>
            </a:solidFill>
            <a:ln w="12700" cap="flat" cmpd="sng" algn="ctr">
              <a:solidFill>
                <a:srgbClr val="41AEBD">
                  <a:shade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CA" sz="1800" b="0" i="0" u="none" strike="noStrike" kern="0" cap="none" spc="0" normalizeH="0" baseline="0" noProof="0">
                <a:ln>
                  <a:noFill/>
                </a:ln>
                <a:solidFill>
                  <a:prstClr val="white"/>
                </a:solidFill>
                <a:effectLst/>
                <a:uLnTx/>
                <a:uFillTx/>
              </a:endParaRPr>
            </a:p>
          </p:txBody>
        </p:sp>
        <p:pic>
          <p:nvPicPr>
            <p:cNvPr id="12" name="Picture 11" descr="C:\Users\Rae\Desktop\blue face what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07869" y="3964104"/>
              <a:ext cx="2698102" cy="2637697"/>
            </a:xfrm>
            <a:prstGeom prst="rect">
              <a:avLst/>
            </a:prstGeom>
            <a:noFill/>
            <a:extLst>
              <a:ext uri="{909E8E84-426E-40DD-AFC4-6F175D3DCCD1}">
                <a14:hiddenFill xmlns:a14="http://schemas.microsoft.com/office/drawing/2010/main">
                  <a:solidFill>
                    <a:srgbClr val="FFFFFF"/>
                  </a:solidFill>
                </a14:hiddenFill>
              </a:ext>
            </a:extLst>
          </p:spPr>
        </p:pic>
      </p:grpSp>
      <p:sp>
        <p:nvSpPr>
          <p:cNvPr id="14" name="Rounded Rectangle 13"/>
          <p:cNvSpPr/>
          <p:nvPr/>
        </p:nvSpPr>
        <p:spPr>
          <a:xfrm>
            <a:off x="124409" y="5729794"/>
            <a:ext cx="4214325" cy="82978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3E3EF0"/>
                </a:solidFill>
              </a:rPr>
              <a:t>Yahusha</a:t>
            </a:r>
            <a:r>
              <a:rPr lang="en-CA" sz="2400" dirty="0">
                <a:solidFill>
                  <a:schemeClr val="bg1"/>
                </a:solidFill>
              </a:rPr>
              <a:t> placed His parents “</a:t>
            </a:r>
            <a:r>
              <a:rPr lang="en-CA" sz="2400" u="sng" dirty="0">
                <a:solidFill>
                  <a:schemeClr val="bg1"/>
                </a:solidFill>
              </a:rPr>
              <a:t>on the stand</a:t>
            </a:r>
            <a:r>
              <a:rPr lang="en-CA" sz="2400" dirty="0">
                <a:solidFill>
                  <a:schemeClr val="bg1"/>
                </a:solidFill>
              </a:rPr>
              <a:t>” for </a:t>
            </a:r>
            <a:r>
              <a:rPr lang="en-CA" sz="2400" b="1" dirty="0">
                <a:solidFill>
                  <a:srgbClr val="D73DCC"/>
                </a:solidFill>
              </a:rPr>
              <a:t>accountability!</a:t>
            </a:r>
          </a:p>
        </p:txBody>
      </p:sp>
    </p:spTree>
    <p:extLst>
      <p:ext uri="{BB962C8B-B14F-4D97-AF65-F5344CB8AC3E}">
        <p14:creationId xmlns:p14="http://schemas.microsoft.com/office/powerpoint/2010/main" val="42555616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4">
                                            <p:bg/>
                                          </p:spTgt>
                                        </p:tgtEl>
                                        <p:attrNameLst>
                                          <p:attrName>style.visibility</p:attrName>
                                        </p:attrNameLst>
                                      </p:cBhvr>
                                      <p:to>
                                        <p:strVal val="visible"/>
                                      </p:to>
                                    </p:set>
                                    <p:animEffect transition="in" filter="barn(inVertical)">
                                      <p:cBhvr>
                                        <p:cTn id="14" dur="500"/>
                                        <p:tgtEl>
                                          <p:spTgt spid="4">
                                            <p:bg/>
                                          </p:spTgt>
                                        </p:tgtEl>
                                      </p:cBhvr>
                                    </p:animEffect>
                                  </p:childTnLst>
                                </p:cTn>
                              </p:par>
                              <p:par>
                                <p:cTn id="15" presetID="16" presetClass="entr" presetSubtype="21" fill="hold" grpId="0" nodeType="with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barn(inVertical)">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left)">
                                      <p:cBhvr>
                                        <p:cTn id="22" dur="1250"/>
                                        <p:tgtEl>
                                          <p:spTgt spid="3"/>
                                        </p:tgtEl>
                                      </p:cBhvr>
                                    </p:animEffect>
                                  </p:childTnLst>
                                </p:cTn>
                              </p:par>
                            </p:childTnLst>
                          </p:cTn>
                        </p:par>
                        <p:par>
                          <p:cTn id="23" fill="hold">
                            <p:stCondLst>
                              <p:cond delay="1250"/>
                            </p:stCondLst>
                            <p:childTnLst>
                              <p:par>
                                <p:cTn id="24" presetID="42" presetClass="entr" presetSubtype="0" fill="hold" grpId="0"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fade">
                                      <p:cBhvr>
                                        <p:cTn id="26" dur="1000"/>
                                        <p:tgtEl>
                                          <p:spTgt spid="8"/>
                                        </p:tgtEl>
                                      </p:cBhvr>
                                    </p:animEffect>
                                    <p:anim calcmode="lin" valueType="num">
                                      <p:cBhvr>
                                        <p:cTn id="27" dur="1000" fill="hold"/>
                                        <p:tgtEl>
                                          <p:spTgt spid="8"/>
                                        </p:tgtEl>
                                        <p:attrNameLst>
                                          <p:attrName>ppt_x</p:attrName>
                                        </p:attrNameLst>
                                      </p:cBhvr>
                                      <p:tavLst>
                                        <p:tav tm="0">
                                          <p:val>
                                            <p:strVal val="#ppt_x"/>
                                          </p:val>
                                        </p:tav>
                                        <p:tav tm="100000">
                                          <p:val>
                                            <p:strVal val="#ppt_x"/>
                                          </p:val>
                                        </p:tav>
                                      </p:tavLst>
                                    </p:anim>
                                    <p:anim calcmode="lin" valueType="num">
                                      <p:cBhvr>
                                        <p:cTn id="28" dur="1000" fill="hold"/>
                                        <p:tgtEl>
                                          <p:spTgt spid="8"/>
                                        </p:tgtEl>
                                        <p:attrNameLst>
                                          <p:attrName>ppt_y</p:attrName>
                                        </p:attrNameLst>
                                      </p:cBhvr>
                                      <p:tavLst>
                                        <p:tav tm="0">
                                          <p:val>
                                            <p:strVal val="#ppt_y+.1"/>
                                          </p:val>
                                        </p:tav>
                                        <p:tav tm="100000">
                                          <p:val>
                                            <p:strVal val="#ppt_y"/>
                                          </p:val>
                                        </p:tav>
                                      </p:tavLst>
                                    </p:anim>
                                  </p:childTnLst>
                                </p:cTn>
                              </p:par>
                            </p:childTnLst>
                          </p:cTn>
                        </p:par>
                        <p:par>
                          <p:cTn id="29" fill="hold">
                            <p:stCondLst>
                              <p:cond delay="2250"/>
                            </p:stCondLst>
                            <p:childTnLst>
                              <p:par>
                                <p:cTn id="30" presetID="2" presetClass="entr" presetSubtype="3" fill="hold" nodeType="afterEffect">
                                  <p:stCondLst>
                                    <p:cond delay="75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1+#ppt_w/2"/>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4"/>
                                        </p:tgtEl>
                                        <p:attrNameLst>
                                          <p:attrName>style.visibility</p:attrName>
                                        </p:attrNameLst>
                                      </p:cBhvr>
                                      <p:to>
                                        <p:strVal val="visible"/>
                                      </p:to>
                                    </p:set>
                                    <p:animEffect transition="in" filter="fade">
                                      <p:cBhvr>
                                        <p:cTn id="37" dur="1000"/>
                                        <p:tgtEl>
                                          <p:spTgt spid="14"/>
                                        </p:tgtEl>
                                      </p:cBhvr>
                                    </p:animEffect>
                                    <p:anim calcmode="lin" valueType="num">
                                      <p:cBhvr>
                                        <p:cTn id="38" dur="1000" fill="hold"/>
                                        <p:tgtEl>
                                          <p:spTgt spid="14"/>
                                        </p:tgtEl>
                                        <p:attrNameLst>
                                          <p:attrName>ppt_x</p:attrName>
                                        </p:attrNameLst>
                                      </p:cBhvr>
                                      <p:tavLst>
                                        <p:tav tm="0">
                                          <p:val>
                                            <p:strVal val="#ppt_x"/>
                                          </p:val>
                                        </p:tav>
                                        <p:tav tm="100000">
                                          <p:val>
                                            <p:strVal val="#ppt_x"/>
                                          </p:val>
                                        </p:tav>
                                      </p:tavLst>
                                    </p:anim>
                                    <p:anim calcmode="lin" valueType="num">
                                      <p:cBhvr>
                                        <p:cTn id="3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2" presetClass="entr" presetSubtype="1" fill="hold" grpId="0" nodeType="click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wipe(up)">
                                      <p:cBhvr>
                                        <p:cTn id="44" dur="1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build="p" animBg="1"/>
      <p:bldP spid="5" grpId="0" animBg="1"/>
      <p:bldP spid="8" grpId="0"/>
      <p:bldP spid="9" grpId="0"/>
      <p:bldP spid="14"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28626" y="904607"/>
            <a:ext cx="11353799" cy="5048786"/>
          </a:xfrm>
          <a:prstGeom prst="roundRect">
            <a:avLst>
              <a:gd name="adj" fmla="val 50000"/>
            </a:avLst>
          </a:prstGeom>
          <a:solidFill>
            <a:srgbClr val="FFFF00"/>
          </a:solidFill>
          <a:ln w="2857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38100" h="38100"/>
            </a:sp3d>
          </a:bodyPr>
          <a:lstStyle/>
          <a:p>
            <a:pPr algn="ctr"/>
            <a:r>
              <a:rPr lang="en-US" sz="2800" dirty="0">
                <a:solidFill>
                  <a:schemeClr val="bg1"/>
                </a:solidFill>
              </a:rPr>
              <a:t>With </a:t>
            </a:r>
            <a:r>
              <a:rPr lang="en-US" sz="2800" dirty="0">
                <a:solidFill>
                  <a:srgbClr val="3E3EF0"/>
                </a:solidFill>
              </a:rPr>
              <a:t>Yahusha</a:t>
            </a:r>
            <a:r>
              <a:rPr lang="en-US" sz="2800" dirty="0">
                <a:solidFill>
                  <a:schemeClr val="bg1"/>
                </a:solidFill>
              </a:rPr>
              <a:t> speaking these words to His parents, </a:t>
            </a:r>
            <a:br>
              <a:rPr lang="en-US" sz="2800" dirty="0">
                <a:solidFill>
                  <a:schemeClr val="bg1"/>
                </a:solidFill>
              </a:rPr>
            </a:br>
            <a:r>
              <a:rPr lang="en-US" sz="2800" dirty="0">
                <a:solidFill>
                  <a:schemeClr val="bg1"/>
                </a:solidFill>
              </a:rPr>
              <a:t>is it possible to understand that </a:t>
            </a:r>
            <a:r>
              <a:rPr lang="en-US" sz="2800" dirty="0">
                <a:solidFill>
                  <a:srgbClr val="3E3EF0"/>
                </a:solidFill>
              </a:rPr>
              <a:t>Yahusha</a:t>
            </a:r>
            <a:r>
              <a:rPr lang="en-US" sz="2800" dirty="0">
                <a:solidFill>
                  <a:schemeClr val="bg1"/>
                </a:solidFill>
              </a:rPr>
              <a:t> was declaring – </a:t>
            </a:r>
          </a:p>
          <a:p>
            <a:pPr algn="ctr"/>
            <a:endParaRPr lang="en-US" sz="2800" dirty="0">
              <a:solidFill>
                <a:schemeClr val="bg1"/>
              </a:solidFill>
            </a:endParaRPr>
          </a:p>
          <a:p>
            <a:pPr algn="ctr"/>
            <a:r>
              <a:rPr lang="en-US" sz="4400" b="1" dirty="0">
                <a:solidFill>
                  <a:srgbClr val="3E3EF0"/>
                </a:solidFill>
              </a:rPr>
              <a:t>I am observing the Mo-</a:t>
            </a:r>
            <a:r>
              <a:rPr lang="en-US" sz="4400" b="1" dirty="0" err="1">
                <a:solidFill>
                  <a:srgbClr val="3E3EF0"/>
                </a:solidFill>
              </a:rPr>
              <a:t>edim</a:t>
            </a:r>
            <a:r>
              <a:rPr lang="en-US" sz="4400" b="1" dirty="0">
                <a:solidFill>
                  <a:srgbClr val="3E3EF0"/>
                </a:solidFill>
              </a:rPr>
              <a:t> of  </a:t>
            </a:r>
            <a:br>
              <a:rPr lang="en-US" sz="4400" b="1" dirty="0">
                <a:solidFill>
                  <a:srgbClr val="3E3EF0"/>
                </a:solidFill>
              </a:rPr>
            </a:br>
            <a:r>
              <a:rPr lang="en-US" sz="4400" b="1" dirty="0">
                <a:solidFill>
                  <a:srgbClr val="3E3EF0"/>
                </a:solidFill>
              </a:rPr>
              <a:t>Yahuah’s Covenant Calendar; </a:t>
            </a:r>
            <a:br>
              <a:rPr lang="en-US" sz="4400" b="1" dirty="0">
                <a:solidFill>
                  <a:srgbClr val="3E3EF0"/>
                </a:solidFill>
              </a:rPr>
            </a:br>
            <a:r>
              <a:rPr lang="en-US" sz="4400" b="1" dirty="0">
                <a:ln w="28575">
                  <a:solidFill>
                    <a:srgbClr val="3E3EF0"/>
                  </a:solidFill>
                </a:ln>
                <a:solidFill>
                  <a:srgbClr val="FF0000"/>
                </a:solidFill>
              </a:rPr>
              <a:t>your lunar reckoning is an abomination! </a:t>
            </a: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14</a:t>
            </a:fld>
            <a:endParaRPr lang="en-US" sz="1400" dirty="0">
              <a:solidFill>
                <a:schemeClr val="bg1"/>
              </a:solidFill>
            </a:endParaRPr>
          </a:p>
        </p:txBody>
      </p:sp>
    </p:spTree>
    <p:extLst>
      <p:ext uri="{BB962C8B-B14F-4D97-AF65-F5344CB8AC3E}">
        <p14:creationId xmlns:p14="http://schemas.microsoft.com/office/powerpoint/2010/main" val="36469080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381007" y="1926134"/>
            <a:ext cx="11332542" cy="1992723"/>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i="1" u="sng" dirty="0">
                <a:solidFill>
                  <a:srgbClr val="0C27AC"/>
                </a:solidFill>
                <a:effectLst>
                  <a:glow rad="228600">
                    <a:schemeClr val="accent3">
                      <a:satMod val="175000"/>
                      <a:alpha val="40000"/>
                    </a:schemeClr>
                  </a:glow>
                </a:effectLst>
              </a:rPr>
              <a:t>BUT THEY DID NOT UNDERSTAND</a:t>
            </a:r>
            <a:r>
              <a:rPr lang="en-CA" sz="5400" b="1" i="1" dirty="0">
                <a:solidFill>
                  <a:srgbClr val="0C27AC"/>
                </a:solidFill>
                <a:effectLst>
                  <a:glow rad="228600">
                    <a:schemeClr val="accent3">
                      <a:satMod val="175000"/>
                      <a:alpha val="40000"/>
                    </a:schemeClr>
                  </a:glow>
                </a:effectLst>
              </a:rPr>
              <a:t> </a:t>
            </a:r>
          </a:p>
          <a:p>
            <a:pPr algn="ctr"/>
            <a:r>
              <a:rPr lang="en-CA" sz="2800" u="sng" dirty="0"/>
              <a:t>the </a:t>
            </a:r>
            <a:r>
              <a:rPr lang="en-CA" sz="2800" b="1" u="sng" dirty="0">
                <a:solidFill>
                  <a:srgbClr val="3E3EF0"/>
                </a:solidFill>
                <a:effectLst>
                  <a:glow rad="127000">
                    <a:srgbClr val="FFFF00"/>
                  </a:glow>
                </a:effectLst>
                <a:latin typeface="Arial Black" panose="020B0A04020102020204" pitchFamily="34" charset="0"/>
              </a:rPr>
              <a:t>Word</a:t>
            </a:r>
            <a:r>
              <a:rPr lang="en-CA" sz="2800" b="1" dirty="0">
                <a:solidFill>
                  <a:srgbClr val="3E3EF0"/>
                </a:solidFill>
                <a:effectLst>
                  <a:glow rad="127000">
                    <a:srgbClr val="FFFF00"/>
                  </a:glow>
                </a:effectLst>
                <a:latin typeface="Arial Black" panose="020B0A04020102020204" pitchFamily="34" charset="0"/>
              </a:rPr>
              <a:t>  </a:t>
            </a:r>
            <a:r>
              <a:rPr lang="en-CA" sz="2800" dirty="0"/>
              <a:t>-</a:t>
            </a:r>
            <a:r>
              <a:rPr lang="en-CA" sz="2800" b="1" dirty="0">
                <a:solidFill>
                  <a:srgbClr val="3E3EF0"/>
                </a:solidFill>
                <a:effectLst>
                  <a:glow rad="127000">
                    <a:srgbClr val="FFFF00"/>
                  </a:glow>
                </a:effectLst>
                <a:latin typeface="Arial Black" panose="020B0A04020102020204" pitchFamily="34" charset="0"/>
              </a:rPr>
              <a:t> </a:t>
            </a:r>
            <a:r>
              <a:rPr lang="en-CA" sz="2800" dirty="0"/>
              <a:t>which He spoke to them. </a:t>
            </a:r>
            <a:br>
              <a:rPr lang="en-CA" sz="2800" dirty="0"/>
            </a:br>
            <a:r>
              <a:rPr lang="en-CA" sz="2800" dirty="0">
                <a:solidFill>
                  <a:schemeClr val="accent4">
                    <a:lumMod val="75000"/>
                  </a:schemeClr>
                </a:solidFill>
              </a:rPr>
              <a:t>Luke 2:50</a:t>
            </a:r>
          </a:p>
        </p:txBody>
      </p:sp>
      <p:sp>
        <p:nvSpPr>
          <p:cNvPr id="3" name="Rounded Rectangle 2"/>
          <p:cNvSpPr/>
          <p:nvPr/>
        </p:nvSpPr>
        <p:spPr>
          <a:xfrm>
            <a:off x="381008" y="4404049"/>
            <a:ext cx="11332542" cy="2090057"/>
          </a:xfrm>
          <a:prstGeom prst="roundRect">
            <a:avLst/>
          </a:prstGeom>
          <a:solidFill>
            <a:srgbClr val="00FF99"/>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3E3EF0"/>
                </a:solidFill>
                <a:effectLst>
                  <a:glow rad="127000">
                    <a:srgbClr val="FFFF00"/>
                  </a:glow>
                </a:effectLst>
                <a:latin typeface="Arial Black" panose="020B0A04020102020204" pitchFamily="34" charset="0"/>
              </a:rPr>
              <a:t>The Word </a:t>
            </a:r>
            <a:r>
              <a:rPr lang="en-CA" sz="3600" dirty="0">
                <a:solidFill>
                  <a:srgbClr val="3E3EF0"/>
                </a:solidFill>
              </a:rPr>
              <a:t>(of which Yahusha spoke) preserves the statutes which Yahusha was being obedient to!  </a:t>
            </a:r>
            <a:br>
              <a:rPr lang="en-CA" sz="3600" dirty="0">
                <a:solidFill>
                  <a:srgbClr val="3E3EF0"/>
                </a:solidFill>
              </a:rPr>
            </a:br>
            <a:r>
              <a:rPr lang="en-CA" sz="3600" dirty="0">
                <a:solidFill>
                  <a:srgbClr val="3E3EF0"/>
                </a:solidFill>
              </a:rPr>
              <a:t>He was </a:t>
            </a:r>
            <a:r>
              <a:rPr lang="en-CA" sz="3600" b="1" dirty="0">
                <a:solidFill>
                  <a:srgbClr val="3E3EF0"/>
                </a:solidFill>
                <a:effectLst>
                  <a:glow rad="127000">
                    <a:srgbClr val="FFCCFF"/>
                  </a:glow>
                </a:effectLst>
              </a:rPr>
              <a:t>DIRECTLY</a:t>
            </a:r>
            <a:r>
              <a:rPr lang="en-CA" sz="3600" dirty="0">
                <a:solidFill>
                  <a:srgbClr val="3E3EF0"/>
                </a:solidFill>
              </a:rPr>
              <a:t> referencing </a:t>
            </a:r>
            <a:r>
              <a:rPr lang="en-CA" sz="3600" dirty="0">
                <a:solidFill>
                  <a:srgbClr val="3E3EF0"/>
                </a:solidFill>
                <a:latin typeface="Comic Sans MS" panose="030F0702030302020204" pitchFamily="66" charset="0"/>
              </a:rPr>
              <a:t>Covenant Torah</a:t>
            </a:r>
            <a:r>
              <a:rPr lang="en-CA" sz="3600" dirty="0">
                <a:solidFill>
                  <a:srgbClr val="3E3EF0"/>
                </a:solidFill>
              </a:rPr>
              <a:t>!</a:t>
            </a:r>
          </a:p>
        </p:txBody>
      </p:sp>
      <p:sp>
        <p:nvSpPr>
          <p:cNvPr id="5" name="Rounded Rectangle 4"/>
          <p:cNvSpPr/>
          <p:nvPr/>
        </p:nvSpPr>
        <p:spPr>
          <a:xfrm>
            <a:off x="398881" y="573770"/>
            <a:ext cx="7896034" cy="732518"/>
          </a:xfrm>
          <a:prstGeom prst="roundRect">
            <a:avLst/>
          </a:prstGeom>
          <a:solidFill>
            <a:srgbClr val="FFFF00"/>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C27AC"/>
                  </a:solidFill>
                </a:ln>
                <a:solidFill>
                  <a:srgbClr val="FF0000"/>
                </a:solidFill>
              </a:rPr>
              <a:t>Consider </a:t>
            </a:r>
            <a:r>
              <a:rPr lang="en-CA" sz="2800" b="1" u="sng" dirty="0">
                <a:ln>
                  <a:solidFill>
                    <a:srgbClr val="0C27AC"/>
                  </a:solidFill>
                </a:ln>
                <a:solidFill>
                  <a:srgbClr val="FF0000"/>
                </a:solidFill>
              </a:rPr>
              <a:t>the state</a:t>
            </a:r>
            <a:r>
              <a:rPr lang="en-CA" sz="2800" b="1" dirty="0">
                <a:ln>
                  <a:solidFill>
                    <a:srgbClr val="0C27AC"/>
                  </a:solidFill>
                </a:ln>
                <a:solidFill>
                  <a:srgbClr val="FF0000"/>
                </a:solidFill>
              </a:rPr>
              <a:t> of  </a:t>
            </a:r>
            <a:r>
              <a:rPr lang="en-CA" sz="2800" b="1" dirty="0">
                <a:ln>
                  <a:solidFill>
                    <a:srgbClr val="0C27AC"/>
                  </a:solidFill>
                </a:ln>
                <a:solidFill>
                  <a:srgbClr val="0066FF"/>
                </a:solidFill>
              </a:rPr>
              <a:t>Yahusha’s</a:t>
            </a:r>
            <a:r>
              <a:rPr lang="en-CA" sz="2800" b="1" dirty="0">
                <a:ln>
                  <a:solidFill>
                    <a:srgbClr val="0C27AC"/>
                  </a:solidFill>
                </a:ln>
                <a:solidFill>
                  <a:srgbClr val="FF0000"/>
                </a:solidFill>
              </a:rPr>
              <a:t> earthly parents.</a:t>
            </a:r>
            <a:endParaRPr lang="en-CA" sz="2800" dirty="0">
              <a:solidFill>
                <a:schemeClr val="bg1"/>
              </a:solidFill>
            </a:endParaRPr>
          </a:p>
        </p:txBody>
      </p:sp>
      <p:sp>
        <p:nvSpPr>
          <p:cNvPr id="2" name="Slide Number Placeholder 1"/>
          <p:cNvSpPr>
            <a:spLocks noGrp="1"/>
          </p:cNvSpPr>
          <p:nvPr>
            <p:ph type="sldNum" sz="quarter" idx="12"/>
          </p:nvPr>
        </p:nvSpPr>
        <p:spPr>
          <a:xfrm>
            <a:off x="11803224" y="6502206"/>
            <a:ext cx="388776" cy="365125"/>
          </a:xfrm>
        </p:spPr>
        <p:txBody>
          <a:bodyPr/>
          <a:lstStyle/>
          <a:p>
            <a:fld id="{6D22F896-40B5-4ADD-8801-0D06FADFA095}" type="slidenum">
              <a:rPr lang="en-US" sz="1400" smtClean="0"/>
              <a:t>15</a:t>
            </a:fld>
            <a:endParaRPr lang="en-US" sz="1400" dirty="0"/>
          </a:p>
        </p:txBody>
      </p:sp>
    </p:spTree>
    <p:extLst>
      <p:ext uri="{BB962C8B-B14F-4D97-AF65-F5344CB8AC3E}">
        <p14:creationId xmlns:p14="http://schemas.microsoft.com/office/powerpoint/2010/main" val="2820487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455652" y="591853"/>
            <a:ext cx="11332542" cy="2412601"/>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3E3EF0"/>
                </a:solidFill>
              </a:rPr>
              <a:t>Yahusha’s</a:t>
            </a:r>
            <a:r>
              <a:rPr lang="en-CA" sz="2800" dirty="0">
                <a:solidFill>
                  <a:schemeClr val="bg1"/>
                </a:solidFill>
              </a:rPr>
              <a:t> earthly parents did </a:t>
            </a:r>
            <a:r>
              <a:rPr lang="en-CA" sz="2800" b="1" u="sng" dirty="0">
                <a:solidFill>
                  <a:schemeClr val="bg1"/>
                </a:solidFill>
              </a:rPr>
              <a:t>not</a:t>
            </a:r>
            <a:r>
              <a:rPr lang="en-CA" sz="2800" dirty="0">
                <a:solidFill>
                  <a:schemeClr val="bg1"/>
                </a:solidFill>
              </a:rPr>
              <a:t> have a correct understanding of Covenant Torah! They had been deceived by years and years of </a:t>
            </a:r>
            <a:r>
              <a:rPr lang="en-CA" sz="2800" b="1" dirty="0">
                <a:ln>
                  <a:solidFill>
                    <a:srgbClr val="0C27AC"/>
                  </a:solidFill>
                </a:ln>
                <a:solidFill>
                  <a:srgbClr val="FF0000"/>
                </a:solidFill>
              </a:rPr>
              <a:t>lunar reckoning contamination </a:t>
            </a:r>
            <a:r>
              <a:rPr lang="en-CA" sz="2800" dirty="0">
                <a:solidFill>
                  <a:schemeClr val="bg1"/>
                </a:solidFill>
              </a:rPr>
              <a:t>through the 2</a:t>
            </a:r>
            <a:r>
              <a:rPr lang="en-CA" sz="2800" baseline="30000" dirty="0">
                <a:solidFill>
                  <a:schemeClr val="bg1"/>
                </a:solidFill>
              </a:rPr>
              <a:t>nd</a:t>
            </a:r>
            <a:r>
              <a:rPr lang="en-CA" sz="2800" dirty="0">
                <a:solidFill>
                  <a:schemeClr val="bg1"/>
                </a:solidFill>
              </a:rPr>
              <a:t> Temple era deception which revered </a:t>
            </a:r>
            <a:r>
              <a:rPr lang="en-CA" sz="2800" u="sng" dirty="0">
                <a:solidFill>
                  <a:schemeClr val="bg1"/>
                </a:solidFill>
              </a:rPr>
              <a:t>imposter</a:t>
            </a:r>
            <a:r>
              <a:rPr lang="en-CA" sz="2800" dirty="0">
                <a:solidFill>
                  <a:schemeClr val="bg1"/>
                </a:solidFill>
              </a:rPr>
              <a:t> High Priests - (through political assignment!)</a:t>
            </a:r>
          </a:p>
        </p:txBody>
      </p:sp>
      <p:sp>
        <p:nvSpPr>
          <p:cNvPr id="3" name="Rounded Rectangle 2"/>
          <p:cNvSpPr/>
          <p:nvPr/>
        </p:nvSpPr>
        <p:spPr>
          <a:xfrm>
            <a:off x="455652" y="3722916"/>
            <a:ext cx="11332542" cy="2845836"/>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rgbClr val="0C27AC"/>
                  </a:solidFill>
                </a:ln>
                <a:solidFill>
                  <a:srgbClr val="0070C0"/>
                </a:solidFill>
              </a:rPr>
              <a:t>Yahusha’s</a:t>
            </a:r>
            <a:r>
              <a:rPr lang="en-CA" sz="2800" b="1" dirty="0">
                <a:ln>
                  <a:solidFill>
                    <a:srgbClr val="0C27AC"/>
                  </a:solidFill>
                </a:ln>
                <a:solidFill>
                  <a:srgbClr val="FF0000"/>
                </a:solidFill>
              </a:rPr>
              <a:t> earthly parents were </a:t>
            </a:r>
            <a:r>
              <a:rPr lang="en-CA" sz="2800" b="1" u="sng" dirty="0">
                <a:ln>
                  <a:solidFill>
                    <a:srgbClr val="0C27AC"/>
                  </a:solidFill>
                </a:ln>
                <a:solidFill>
                  <a:srgbClr val="FF0000"/>
                </a:solidFill>
              </a:rPr>
              <a:t>not</a:t>
            </a:r>
            <a:r>
              <a:rPr lang="en-CA" sz="2800" b="1" dirty="0">
                <a:ln>
                  <a:solidFill>
                    <a:srgbClr val="0C27AC"/>
                  </a:solidFill>
                </a:ln>
                <a:solidFill>
                  <a:srgbClr val="FF0000"/>
                </a:solidFill>
              </a:rPr>
              <a:t> observing </a:t>
            </a:r>
            <a:r>
              <a:rPr lang="en-CA" sz="2800" b="1" dirty="0">
                <a:ln>
                  <a:solidFill>
                    <a:srgbClr val="0C27AC"/>
                  </a:solidFill>
                </a:ln>
                <a:solidFill>
                  <a:srgbClr val="0070C0"/>
                </a:solidFill>
              </a:rPr>
              <a:t>Yahuah’s</a:t>
            </a:r>
            <a:r>
              <a:rPr lang="en-CA" sz="2800" b="1" dirty="0">
                <a:ln>
                  <a:solidFill>
                    <a:srgbClr val="0C27AC"/>
                  </a:solidFill>
                </a:ln>
                <a:solidFill>
                  <a:srgbClr val="FF0000"/>
                </a:solidFill>
              </a:rPr>
              <a:t> established Calendar within His Covenant, at that time! They were observing the </a:t>
            </a:r>
            <a:r>
              <a:rPr lang="en-CA" sz="2800" b="1" dirty="0">
                <a:ln>
                  <a:solidFill>
                    <a:srgbClr val="0C27AC"/>
                  </a:solidFill>
                </a:ln>
                <a:solidFill>
                  <a:srgbClr val="FF0000"/>
                </a:solidFill>
                <a:effectLst>
                  <a:glow rad="127000">
                    <a:srgbClr val="FFCCFF"/>
                  </a:glow>
                </a:effectLst>
              </a:rPr>
              <a:t>traditions </a:t>
            </a:r>
            <a:r>
              <a:rPr lang="en-CA" sz="2800" b="1" dirty="0">
                <a:ln>
                  <a:solidFill>
                    <a:srgbClr val="0C27AC"/>
                  </a:solidFill>
                </a:ln>
                <a:solidFill>
                  <a:srgbClr val="FF0000"/>
                </a:solidFill>
              </a:rPr>
              <a:t>of the Yahudim!  </a:t>
            </a:r>
            <a:r>
              <a:rPr lang="en-CA" sz="2800" b="1" dirty="0">
                <a:ln>
                  <a:solidFill>
                    <a:srgbClr val="0C27AC"/>
                  </a:solidFill>
                </a:ln>
                <a:solidFill>
                  <a:srgbClr val="FF0000"/>
                </a:solidFill>
                <a:effectLst>
                  <a:glow rad="228600">
                    <a:schemeClr val="accent5">
                      <a:satMod val="175000"/>
                      <a:alpha val="73000"/>
                    </a:schemeClr>
                  </a:glow>
                </a:effectLst>
              </a:rPr>
              <a:t>They had syncretism in their lives!</a:t>
            </a:r>
            <a:br>
              <a:rPr lang="en-CA" sz="2800" b="1" dirty="0">
                <a:ln>
                  <a:solidFill>
                    <a:srgbClr val="0C27AC"/>
                  </a:solidFill>
                </a:ln>
                <a:solidFill>
                  <a:srgbClr val="FF0000"/>
                </a:solidFill>
                <a:effectLst>
                  <a:glow rad="228600">
                    <a:schemeClr val="accent5">
                      <a:satMod val="175000"/>
                      <a:alpha val="73000"/>
                    </a:schemeClr>
                  </a:glow>
                </a:effectLst>
              </a:rPr>
            </a:br>
            <a:r>
              <a:rPr lang="en-CA" sz="2800" b="1" u="sng" dirty="0">
                <a:ln>
                  <a:solidFill>
                    <a:srgbClr val="0C27AC"/>
                  </a:solidFill>
                </a:ln>
                <a:solidFill>
                  <a:srgbClr val="3E3EF0"/>
                </a:solidFill>
              </a:rPr>
              <a:t>Yahusha was witnessin</a:t>
            </a:r>
            <a:r>
              <a:rPr lang="en-CA" sz="2800" b="1" dirty="0">
                <a:ln>
                  <a:solidFill>
                    <a:srgbClr val="0C27AC"/>
                  </a:solidFill>
                </a:ln>
                <a:solidFill>
                  <a:srgbClr val="3E3EF0"/>
                </a:solidFill>
              </a:rPr>
              <a:t>g </a:t>
            </a:r>
            <a:r>
              <a:rPr lang="en-CA" sz="2800" b="1" u="sng" dirty="0">
                <a:ln>
                  <a:solidFill>
                    <a:srgbClr val="0C27AC"/>
                  </a:solidFill>
                </a:ln>
                <a:solidFill>
                  <a:srgbClr val="3E3EF0"/>
                </a:solidFill>
              </a:rPr>
              <a:t>and</a:t>
            </a:r>
            <a:r>
              <a:rPr lang="en-CA" sz="2800" b="1" dirty="0">
                <a:ln>
                  <a:solidFill>
                    <a:srgbClr val="0C27AC"/>
                  </a:solidFill>
                </a:ln>
                <a:solidFill>
                  <a:srgbClr val="3E3EF0"/>
                </a:solidFill>
              </a:rPr>
              <a:t> g</a:t>
            </a:r>
            <a:r>
              <a:rPr lang="en-CA" sz="2800" b="1" u="sng" dirty="0">
                <a:ln>
                  <a:solidFill>
                    <a:srgbClr val="0C27AC"/>
                  </a:solidFill>
                </a:ln>
                <a:solidFill>
                  <a:srgbClr val="3E3EF0"/>
                </a:solidFill>
              </a:rPr>
              <a:t>ivin</a:t>
            </a:r>
            <a:r>
              <a:rPr lang="en-CA" sz="2800" b="1" dirty="0">
                <a:ln>
                  <a:solidFill>
                    <a:srgbClr val="0C27AC"/>
                  </a:solidFill>
                </a:ln>
                <a:solidFill>
                  <a:srgbClr val="3E3EF0"/>
                </a:solidFill>
              </a:rPr>
              <a:t>g </a:t>
            </a:r>
            <a:r>
              <a:rPr lang="en-CA" sz="2800" b="1" u="sng" dirty="0">
                <a:ln>
                  <a:solidFill>
                    <a:srgbClr val="0C27AC"/>
                  </a:solidFill>
                </a:ln>
                <a:solidFill>
                  <a:srgbClr val="3E3EF0"/>
                </a:solidFill>
              </a:rPr>
              <a:t>them notification</a:t>
            </a:r>
            <a:r>
              <a:rPr lang="en-CA" sz="2800" b="1" dirty="0">
                <a:ln>
                  <a:solidFill>
                    <a:srgbClr val="0C27AC"/>
                  </a:solidFill>
                </a:ln>
                <a:solidFill>
                  <a:srgbClr val="3E3EF0"/>
                </a:solidFill>
              </a:rPr>
              <a:t>!</a:t>
            </a:r>
            <a:br>
              <a:rPr lang="en-CA" sz="2800" dirty="0">
                <a:solidFill>
                  <a:srgbClr val="3E3EF0"/>
                </a:solidFill>
              </a:rPr>
            </a:br>
            <a:r>
              <a:rPr lang="en-CA" sz="2800" u="sng" dirty="0">
                <a:solidFill>
                  <a:schemeClr val="bg1"/>
                </a:solidFill>
              </a:rPr>
              <a:t>Do </a:t>
            </a:r>
            <a:r>
              <a:rPr lang="en-CA" sz="2800" b="1" i="1" u="sng" dirty="0">
                <a:solidFill>
                  <a:schemeClr val="bg1"/>
                </a:solidFill>
              </a:rPr>
              <a:t>we</a:t>
            </a:r>
            <a:r>
              <a:rPr lang="en-CA" sz="2800" u="sng" dirty="0">
                <a:solidFill>
                  <a:schemeClr val="bg1"/>
                </a:solidFill>
              </a:rPr>
              <a:t> reall</a:t>
            </a:r>
            <a:r>
              <a:rPr lang="en-CA" sz="2800" dirty="0">
                <a:solidFill>
                  <a:schemeClr val="bg1"/>
                </a:solidFill>
              </a:rPr>
              <a:t>y </a:t>
            </a:r>
            <a:r>
              <a:rPr lang="en-CA" sz="2800" u="sng" dirty="0">
                <a:solidFill>
                  <a:schemeClr val="bg1"/>
                </a:solidFill>
              </a:rPr>
              <a:t>understand the tremendous lon</a:t>
            </a:r>
            <a:r>
              <a:rPr lang="en-CA" sz="2800" dirty="0">
                <a:solidFill>
                  <a:schemeClr val="bg1"/>
                </a:solidFill>
              </a:rPr>
              <a:t>g </a:t>
            </a:r>
            <a:r>
              <a:rPr lang="en-CA" sz="2800" u="sng" dirty="0">
                <a:solidFill>
                  <a:schemeClr val="bg1"/>
                </a:solidFill>
              </a:rPr>
              <a:t>reachin</a:t>
            </a:r>
            <a:r>
              <a:rPr lang="en-CA" sz="2800" dirty="0">
                <a:solidFill>
                  <a:schemeClr val="bg1"/>
                </a:solidFill>
              </a:rPr>
              <a:t>g </a:t>
            </a:r>
            <a:br>
              <a:rPr lang="en-CA" sz="2800" dirty="0">
                <a:solidFill>
                  <a:schemeClr val="bg1"/>
                </a:solidFill>
              </a:rPr>
            </a:br>
            <a:r>
              <a:rPr lang="en-CA" sz="2800" u="sng" dirty="0">
                <a:solidFill>
                  <a:schemeClr val="bg1"/>
                </a:solidFill>
              </a:rPr>
              <a:t>im</a:t>
            </a:r>
            <a:r>
              <a:rPr lang="en-CA" sz="2800" dirty="0">
                <a:solidFill>
                  <a:schemeClr val="bg1"/>
                </a:solidFill>
              </a:rPr>
              <a:t>p</a:t>
            </a:r>
            <a:r>
              <a:rPr lang="en-CA" sz="2800" u="sng" dirty="0">
                <a:solidFill>
                  <a:schemeClr val="bg1"/>
                </a:solidFill>
              </a:rPr>
              <a:t>lications of this statement</a:t>
            </a:r>
            <a:r>
              <a:rPr lang="en-CA" sz="2800" dirty="0">
                <a:solidFill>
                  <a:schemeClr val="bg1"/>
                </a:solidFill>
              </a:rPr>
              <a:t>?</a:t>
            </a:r>
          </a:p>
        </p:txBody>
      </p:sp>
      <p:sp>
        <p:nvSpPr>
          <p:cNvPr id="2" name="Slide Number Placeholder 1"/>
          <p:cNvSpPr>
            <a:spLocks noGrp="1"/>
          </p:cNvSpPr>
          <p:nvPr>
            <p:ph type="sldNum" sz="quarter" idx="12"/>
          </p:nvPr>
        </p:nvSpPr>
        <p:spPr>
          <a:xfrm>
            <a:off x="11788194" y="6492875"/>
            <a:ext cx="403806" cy="365125"/>
          </a:xfrm>
        </p:spPr>
        <p:txBody>
          <a:bodyPr/>
          <a:lstStyle/>
          <a:p>
            <a:fld id="{6D22F896-40B5-4ADD-8801-0D06FADFA095}" type="slidenum">
              <a:rPr lang="en-US" sz="1400" smtClean="0"/>
              <a:t>16</a:t>
            </a:fld>
            <a:endParaRPr lang="en-US" sz="1400" dirty="0"/>
          </a:p>
        </p:txBody>
      </p:sp>
    </p:spTree>
    <p:extLst>
      <p:ext uri="{BB962C8B-B14F-4D97-AF65-F5344CB8AC3E}">
        <p14:creationId xmlns:p14="http://schemas.microsoft.com/office/powerpoint/2010/main" val="647292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667" y="357673"/>
            <a:ext cx="11150600" cy="3822441"/>
          </a:xfrm>
        </p:spPr>
        <p:txBody>
          <a:bodyPr anchor="ctr">
            <a:noAutofit/>
          </a:bodyPr>
          <a:lstStyle/>
          <a:p>
            <a:r>
              <a:rPr lang="en-CA" dirty="0"/>
              <a:t>In the year that Yahusha was 12 years of age, </a:t>
            </a:r>
            <a:br>
              <a:rPr lang="en-CA" dirty="0"/>
            </a:br>
            <a:r>
              <a:rPr lang="en-CA" dirty="0"/>
              <a:t>	</a:t>
            </a:r>
            <a:r>
              <a:rPr lang="en-CA" u="sng" dirty="0">
                <a:solidFill>
                  <a:srgbClr val="00FF99"/>
                </a:solidFill>
              </a:rPr>
              <a:t>the </a:t>
            </a:r>
            <a:r>
              <a:rPr lang="en-CA" dirty="0">
                <a:solidFill>
                  <a:srgbClr val="00FF99"/>
                </a:solidFill>
              </a:rPr>
              <a:t>y</a:t>
            </a:r>
            <a:r>
              <a:rPr lang="en-CA" u="sng" dirty="0">
                <a:solidFill>
                  <a:srgbClr val="00FF99"/>
                </a:solidFill>
              </a:rPr>
              <a:t>ear of His accountabilit</a:t>
            </a:r>
            <a:r>
              <a:rPr lang="en-CA" dirty="0">
                <a:solidFill>
                  <a:srgbClr val="00FF99"/>
                </a:solidFill>
              </a:rPr>
              <a:t>y,</a:t>
            </a:r>
            <a:r>
              <a:rPr lang="en-CA" u="sng" dirty="0">
                <a:solidFill>
                  <a:srgbClr val="00FF99"/>
                </a:solidFill>
              </a:rPr>
              <a:t> </a:t>
            </a:r>
            <a:br>
              <a:rPr lang="en-CA" u="sng" dirty="0">
                <a:solidFill>
                  <a:srgbClr val="00FF99"/>
                </a:solidFill>
              </a:rPr>
            </a:br>
            <a:r>
              <a:rPr lang="en-CA" dirty="0"/>
              <a:t>		He was  - “</a:t>
            </a:r>
            <a:r>
              <a:rPr lang="en-CA" b="1" i="1" dirty="0">
                <a:solidFill>
                  <a:srgbClr val="FFCCFF"/>
                </a:solidFill>
              </a:rPr>
              <a:t>f</a:t>
            </a:r>
            <a:r>
              <a:rPr lang="en-CA" b="1" i="1" u="sng" dirty="0">
                <a:solidFill>
                  <a:srgbClr val="FFCCFF"/>
                </a:solidFill>
              </a:rPr>
              <a:t>ound</a:t>
            </a:r>
            <a:r>
              <a:rPr lang="en-CA" dirty="0"/>
              <a:t>” -</a:t>
            </a:r>
            <a:br>
              <a:rPr lang="en-CA" dirty="0"/>
            </a:br>
            <a:r>
              <a:rPr lang="en-CA" dirty="0"/>
              <a:t>			on the</a:t>
            </a:r>
            <a:r>
              <a:rPr lang="en-CA" b="1" dirty="0">
                <a:ln>
                  <a:solidFill>
                    <a:srgbClr val="0066FF"/>
                  </a:solidFill>
                </a:ln>
                <a:effectLst>
                  <a:glow rad="88900">
                    <a:srgbClr val="FFFF00"/>
                  </a:glow>
                </a:effectLst>
              </a:rPr>
              <a:t> </a:t>
            </a:r>
            <a:r>
              <a:rPr lang="en-CA" b="1" dirty="0">
                <a:ln>
                  <a:solidFill>
                    <a:srgbClr val="0066FF"/>
                  </a:solidFill>
                </a:ln>
                <a:solidFill>
                  <a:srgbClr val="FFCCFF"/>
                </a:solidFill>
                <a:effectLst>
                  <a:glow rad="88900">
                    <a:srgbClr val="FFFF00"/>
                  </a:glow>
                </a:effectLst>
              </a:rPr>
              <a:t>3</a:t>
            </a:r>
            <a:r>
              <a:rPr lang="en-CA" b="1" baseline="30000" dirty="0">
                <a:ln>
                  <a:solidFill>
                    <a:srgbClr val="0066FF"/>
                  </a:solidFill>
                </a:ln>
                <a:solidFill>
                  <a:srgbClr val="FFCCFF"/>
                </a:solidFill>
                <a:effectLst>
                  <a:glow rad="88900">
                    <a:srgbClr val="FFFF00"/>
                  </a:glow>
                </a:effectLst>
              </a:rPr>
              <a:t>rd</a:t>
            </a:r>
            <a:r>
              <a:rPr lang="en-CA" b="1" dirty="0">
                <a:ln>
                  <a:solidFill>
                    <a:srgbClr val="0066FF"/>
                  </a:solidFill>
                </a:ln>
                <a:effectLst>
                  <a:glow rad="88900">
                    <a:srgbClr val="FFFF00"/>
                  </a:glow>
                </a:effectLst>
              </a:rPr>
              <a:t>  </a:t>
            </a:r>
            <a:r>
              <a:rPr lang="en-CA" dirty="0"/>
              <a:t>cycle </a:t>
            </a:r>
            <a:r>
              <a:rPr lang="en-CA" u="sng" dirty="0"/>
              <a:t>followin</a:t>
            </a:r>
            <a:r>
              <a:rPr lang="en-CA" dirty="0"/>
              <a:t>g the “</a:t>
            </a:r>
            <a:r>
              <a:rPr lang="en-CA" b="1" dirty="0">
                <a:ln>
                  <a:solidFill>
                    <a:srgbClr val="0066FF"/>
                  </a:solidFill>
                </a:ln>
                <a:solidFill>
                  <a:srgbClr val="FFCCFF"/>
                </a:solidFill>
                <a:effectLst>
                  <a:glow rad="228600">
                    <a:schemeClr val="accent3">
                      <a:satMod val="175000"/>
                      <a:alpha val="40000"/>
                    </a:schemeClr>
                  </a:glow>
                </a:effectLst>
              </a:rPr>
              <a:t>practice</a:t>
            </a:r>
            <a:r>
              <a:rPr lang="en-CA" dirty="0">
                <a:solidFill>
                  <a:srgbClr val="FFCCFF"/>
                </a:solidFill>
              </a:rPr>
              <a:t> of the feast</a:t>
            </a:r>
            <a:r>
              <a:rPr lang="en-CA" dirty="0"/>
              <a:t>” -</a:t>
            </a:r>
            <a:br>
              <a:rPr lang="en-CA" dirty="0"/>
            </a:br>
            <a:r>
              <a:rPr lang="en-CA" dirty="0"/>
              <a:t>	(that  “</a:t>
            </a:r>
            <a:r>
              <a:rPr lang="en-CA" b="1" dirty="0">
                <a:ln>
                  <a:solidFill>
                    <a:srgbClr val="0066FF"/>
                  </a:solidFill>
                </a:ln>
                <a:solidFill>
                  <a:srgbClr val="FFCCFF"/>
                </a:solidFill>
                <a:effectLst>
                  <a:glow rad="228600">
                    <a:schemeClr val="accent3">
                      <a:satMod val="175000"/>
                      <a:alpha val="40000"/>
                    </a:schemeClr>
                  </a:glow>
                </a:effectLst>
              </a:rPr>
              <a:t>practice</a:t>
            </a:r>
            <a:r>
              <a:rPr lang="en-CA" b="1" dirty="0">
                <a:ln>
                  <a:solidFill>
                    <a:srgbClr val="0066FF"/>
                  </a:solidFill>
                </a:ln>
                <a:solidFill>
                  <a:srgbClr val="FFCCFF"/>
                </a:solidFill>
                <a:effectLst/>
              </a:rPr>
              <a:t>”</a:t>
            </a:r>
            <a:r>
              <a:rPr lang="en-CA" b="1" dirty="0">
                <a:ln>
                  <a:solidFill>
                    <a:srgbClr val="0066FF"/>
                  </a:solidFill>
                </a:ln>
                <a:solidFill>
                  <a:srgbClr val="FFCCFF"/>
                </a:solidFill>
                <a:effectLst>
                  <a:glow rad="228600">
                    <a:schemeClr val="accent3">
                      <a:satMod val="175000"/>
                      <a:alpha val="40000"/>
                    </a:schemeClr>
                  </a:glow>
                </a:effectLst>
              </a:rPr>
              <a:t> </a:t>
            </a:r>
            <a:r>
              <a:rPr lang="en-CA" dirty="0">
                <a:solidFill>
                  <a:srgbClr val="FFCCFF"/>
                </a:solidFill>
              </a:rPr>
              <a:t> being – a </a:t>
            </a:r>
            <a:r>
              <a:rPr lang="en-CA" dirty="0">
                <a:solidFill>
                  <a:srgbClr val="D73DCC"/>
                </a:solidFill>
              </a:rPr>
              <a:t>Jewish </a:t>
            </a:r>
            <a:r>
              <a:rPr lang="en-CA" b="1" u="sng" dirty="0">
                <a:solidFill>
                  <a:srgbClr val="FF0000"/>
                </a:solidFill>
                <a:latin typeface="Arial Black" panose="020B0A04020102020204" pitchFamily="34" charset="0"/>
              </a:rPr>
              <a:t>LUNAR</a:t>
            </a:r>
            <a:r>
              <a:rPr lang="en-CA" b="1" dirty="0">
                <a:solidFill>
                  <a:srgbClr val="FF0000"/>
                </a:solidFill>
              </a:rPr>
              <a:t> BASED </a:t>
            </a:r>
            <a:r>
              <a:rPr lang="en-CA" dirty="0">
                <a:solidFill>
                  <a:schemeClr val="tx1"/>
                </a:solidFill>
              </a:rPr>
              <a:t>feast.</a:t>
            </a:r>
            <a:r>
              <a:rPr lang="en-CA" b="1" dirty="0">
                <a:solidFill>
                  <a:srgbClr val="FF0000"/>
                </a:solidFill>
              </a:rPr>
              <a:t> 	</a:t>
            </a:r>
            <a:br>
              <a:rPr lang="en-CA" dirty="0"/>
            </a:br>
            <a:r>
              <a:rPr lang="en-CA" dirty="0"/>
              <a:t> 		  After </a:t>
            </a:r>
            <a:r>
              <a:rPr lang="en-CA" b="1" u="sng" dirty="0">
                <a:ln>
                  <a:solidFill>
                    <a:srgbClr val="0066FF"/>
                  </a:solidFill>
                </a:ln>
                <a:solidFill>
                  <a:srgbClr val="FFFF00"/>
                </a:solidFill>
                <a:latin typeface="Arial Black" panose="020B0A04020102020204" pitchFamily="34" charset="0"/>
              </a:rPr>
              <a:t>their</a:t>
            </a:r>
            <a:r>
              <a:rPr lang="en-CA" dirty="0">
                <a:latin typeface="Arial Black" panose="020B0A04020102020204" pitchFamily="34" charset="0"/>
              </a:rPr>
              <a:t> </a:t>
            </a:r>
            <a:r>
              <a:rPr lang="en-CA" dirty="0"/>
              <a:t>feast, a responsible Yahusha was - </a:t>
            </a:r>
            <a:r>
              <a:rPr lang="en-CA" dirty="0">
                <a:ln w="19050">
                  <a:solidFill>
                    <a:srgbClr val="D73DCC"/>
                  </a:solidFill>
                </a:ln>
                <a:latin typeface="Arial Black" panose="020B0A04020102020204" pitchFamily="34" charset="0"/>
              </a:rPr>
              <a:t>“FOUND” –</a:t>
            </a:r>
            <a:br>
              <a:rPr lang="en-CA" dirty="0">
                <a:ln w="19050">
                  <a:solidFill>
                    <a:srgbClr val="D73DCC"/>
                  </a:solidFill>
                </a:ln>
                <a:latin typeface="Arial Black" panose="020B0A04020102020204" pitchFamily="34" charset="0"/>
              </a:rPr>
            </a:br>
            <a:br>
              <a:rPr lang="en-CA" sz="1200" dirty="0">
                <a:ln w="19050">
                  <a:solidFill>
                    <a:srgbClr val="D73DCC"/>
                  </a:solidFill>
                </a:ln>
                <a:latin typeface="Arial Black" panose="020B0A04020102020204" pitchFamily="34" charset="0"/>
              </a:rPr>
            </a:br>
            <a:r>
              <a:rPr lang="en-CA" dirty="0">
                <a:ln w="19050">
                  <a:solidFill>
                    <a:srgbClr val="D73DCC"/>
                  </a:solidFill>
                </a:ln>
                <a:latin typeface="Arial Black" panose="020B0A04020102020204" pitchFamily="34" charset="0"/>
              </a:rPr>
              <a:t>	    	      </a:t>
            </a:r>
            <a:r>
              <a:rPr lang="en-CA" sz="4800" dirty="0">
                <a:ln w="19050">
                  <a:solidFill>
                    <a:srgbClr val="D73DCC"/>
                  </a:solidFill>
                </a:ln>
                <a:latin typeface="Arial Black" panose="020B0A04020102020204" pitchFamily="34" charset="0"/>
              </a:rPr>
              <a:t>IN THE TABERNACLE!</a:t>
            </a:r>
            <a:endParaRPr lang="en-CA" dirty="0"/>
          </a:p>
        </p:txBody>
      </p:sp>
      <p:sp>
        <p:nvSpPr>
          <p:cNvPr id="2" name="Rounded Rectangle 1"/>
          <p:cNvSpPr/>
          <p:nvPr/>
        </p:nvSpPr>
        <p:spPr>
          <a:xfrm rot="20556424">
            <a:off x="472665" y="3116650"/>
            <a:ext cx="2073556" cy="914400"/>
          </a:xfrm>
          <a:prstGeom prst="roundRect">
            <a:avLst/>
          </a:prstGeom>
          <a:solidFill>
            <a:srgbClr val="D73DCC"/>
          </a:solidFill>
          <a:ln w="381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66FF"/>
                  </a:solidFill>
                </a:ln>
                <a:solidFill>
                  <a:srgbClr val="00FF99"/>
                </a:solidFill>
              </a:rPr>
              <a:t>WHERE?</a:t>
            </a:r>
          </a:p>
        </p:txBody>
      </p:sp>
      <p:sp>
        <p:nvSpPr>
          <p:cNvPr id="4" name="Rectangle 3"/>
          <p:cNvSpPr/>
          <p:nvPr/>
        </p:nvSpPr>
        <p:spPr>
          <a:xfrm>
            <a:off x="2099385" y="4277469"/>
            <a:ext cx="7828385" cy="216470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defTabSz="914400">
              <a:lnSpc>
                <a:spcPct val="90000"/>
              </a:lnSpc>
              <a:spcBef>
                <a:spcPts val="1000"/>
              </a:spcBef>
            </a:pPr>
            <a:r>
              <a:rPr lang="en-CA" sz="40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Black" panose="020B0A04020102020204" pitchFamily="34" charset="0"/>
              </a:rPr>
              <a:t>	  Why “</a:t>
            </a:r>
            <a:r>
              <a:rPr lang="en-CA" sz="4000" b="1" dirty="0">
                <a:ln w="19050">
                  <a:solidFill>
                    <a:srgbClr val="00FF00"/>
                  </a:solidFill>
                </a:ln>
                <a:solidFill>
                  <a:srgbClr val="FF0000"/>
                </a:solidFill>
                <a:latin typeface="Arial Black" panose="020B0A04020102020204" pitchFamily="34" charset="0"/>
              </a:rPr>
              <a:t>PRACTICE</a:t>
            </a:r>
            <a:r>
              <a:rPr lang="en-CA" sz="40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Black" panose="020B0A04020102020204" pitchFamily="34" charset="0"/>
              </a:rPr>
              <a:t>”? </a:t>
            </a:r>
            <a:br>
              <a:rPr lang="en-CA" sz="40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Black" panose="020B0A04020102020204" pitchFamily="34" charset="0"/>
              </a:rPr>
            </a:br>
            <a:r>
              <a:rPr lang="en-CA" sz="40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Black" panose="020B0A04020102020204" pitchFamily="34" charset="0"/>
              </a:rPr>
              <a:t> </a:t>
            </a:r>
            <a:r>
              <a:rPr lang="en-CA" sz="32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panose="020B0604020202020204" pitchFamily="34" charset="0"/>
                <a:cs typeface="Arial" panose="020B0604020202020204" pitchFamily="34" charset="0"/>
              </a:rPr>
              <a:t>Why is this simple word so revealing? </a:t>
            </a:r>
          </a:p>
        </p:txBody>
      </p:sp>
      <p:sp>
        <p:nvSpPr>
          <p:cNvPr id="5" name="Rounded Rectangular Callout 4"/>
          <p:cNvSpPr/>
          <p:nvPr/>
        </p:nvSpPr>
        <p:spPr>
          <a:xfrm>
            <a:off x="9162662" y="339011"/>
            <a:ext cx="2407298" cy="796151"/>
          </a:xfrm>
          <a:prstGeom prst="wedgeRoundRectCallout">
            <a:avLst>
              <a:gd name="adj1" fmla="val -59220"/>
              <a:gd name="adj2" fmla="val 129955"/>
              <a:gd name="adj3" fmla="val 16667"/>
            </a:avLst>
          </a:prstGeom>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bg1"/>
                </a:solidFill>
              </a:rPr>
              <a:t>HalleluYah</a:t>
            </a:r>
            <a:r>
              <a:rPr lang="en-CA" dirty="0">
                <a:solidFill>
                  <a:schemeClr val="bg1"/>
                </a:solidFill>
              </a:rPr>
              <a:t> Scriptures </a:t>
            </a:r>
            <a:r>
              <a:rPr lang="en-CA" dirty="0"/>
              <a:t>Luke 2:42</a:t>
            </a:r>
          </a:p>
        </p:txBody>
      </p:sp>
      <p:sp>
        <p:nvSpPr>
          <p:cNvPr id="6" name="Slide Number Placeholder 5"/>
          <p:cNvSpPr>
            <a:spLocks noGrp="1"/>
          </p:cNvSpPr>
          <p:nvPr>
            <p:ph type="sldNum" sz="quarter" idx="12"/>
          </p:nvPr>
        </p:nvSpPr>
        <p:spPr>
          <a:xfrm>
            <a:off x="11743267" y="6442171"/>
            <a:ext cx="388585" cy="365125"/>
          </a:xfrm>
        </p:spPr>
        <p:txBody>
          <a:bodyPr/>
          <a:lstStyle/>
          <a:p>
            <a:fld id="{6D22F896-40B5-4ADD-8801-0D06FADFA095}" type="slidenum">
              <a:rPr lang="en-US" sz="1400" smtClean="0"/>
              <a:t>17</a:t>
            </a:fld>
            <a:endParaRPr lang="en-US" sz="1400" dirty="0"/>
          </a:p>
        </p:txBody>
      </p:sp>
    </p:spTree>
    <p:extLst>
      <p:ext uri="{BB962C8B-B14F-4D97-AF65-F5344CB8AC3E}">
        <p14:creationId xmlns:p14="http://schemas.microsoft.com/office/powerpoint/2010/main" val="25918265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1241389" y="1224765"/>
            <a:ext cx="10058400" cy="4027470"/>
          </a:xfrm>
        </p:spPr>
        <p:txBody>
          <a:bodyPr>
            <a:noAutofit/>
          </a:bodyPr>
          <a:lstStyle/>
          <a:p>
            <a:pPr algn="ctr"/>
            <a:r>
              <a:rPr lang="en-US" sz="3200" dirty="0">
                <a:solidFill>
                  <a:srgbClr val="800000"/>
                </a:solidFill>
                <a:latin typeface="Arial Black" pitchFamily="34" charset="0"/>
              </a:rPr>
              <a:t> 		Do we really think the </a:t>
            </a:r>
            <a:r>
              <a:rPr lang="en-US" sz="3200" dirty="0">
                <a:solidFill>
                  <a:srgbClr val="3E3EF0"/>
                </a:solidFill>
                <a:latin typeface="Arial Black" pitchFamily="34" charset="0"/>
              </a:rPr>
              <a:t>Creator</a:t>
            </a:r>
            <a:r>
              <a:rPr lang="en-US" sz="3200" dirty="0">
                <a:solidFill>
                  <a:srgbClr val="800000"/>
                </a:solidFill>
                <a:latin typeface="Arial Black" pitchFamily="34" charset="0"/>
              </a:rPr>
              <a:t> of 			the Universe was </a:t>
            </a:r>
            <a:r>
              <a:rPr lang="en-US" sz="3200" u="sng" dirty="0">
                <a:solidFill>
                  <a:schemeClr val="tx1"/>
                </a:solidFill>
                <a:latin typeface="Arial Black" pitchFamily="34" charset="0"/>
              </a:rPr>
              <a:t>LOST</a:t>
            </a:r>
            <a:r>
              <a:rPr lang="en-US" sz="3200" dirty="0">
                <a:solidFill>
                  <a:schemeClr val="tx1"/>
                </a:solidFill>
                <a:latin typeface="Arial Black" pitchFamily="34" charset="0"/>
              </a:rPr>
              <a:t>?</a:t>
            </a:r>
            <a:r>
              <a:rPr lang="en-US" sz="3200" dirty="0">
                <a:solidFill>
                  <a:srgbClr val="800000"/>
                </a:solidFill>
                <a:latin typeface="Arial Black" pitchFamily="34" charset="0"/>
              </a:rPr>
              <a:t> </a:t>
            </a:r>
            <a:br>
              <a:rPr lang="en-US" sz="3200" dirty="0">
                <a:solidFill>
                  <a:srgbClr val="800000"/>
                </a:solidFill>
                <a:latin typeface="Arial Black" pitchFamily="34" charset="0"/>
              </a:rPr>
            </a:br>
            <a:r>
              <a:rPr lang="en-US" sz="3200" dirty="0">
                <a:solidFill>
                  <a:srgbClr val="800000"/>
                </a:solidFill>
                <a:latin typeface="Arial Black" pitchFamily="34" charset="0"/>
              </a:rPr>
              <a:t> </a:t>
            </a:r>
            <a:br>
              <a:rPr lang="en-US" sz="3200" dirty="0">
                <a:solidFill>
                  <a:srgbClr val="800000"/>
                </a:solidFill>
                <a:latin typeface="Arial Black" pitchFamily="34" charset="0"/>
              </a:rPr>
            </a:br>
            <a:r>
              <a:rPr lang="en-US" sz="3200" dirty="0">
                <a:solidFill>
                  <a:srgbClr val="800000"/>
                </a:solidFill>
                <a:latin typeface="Arial Black" pitchFamily="34" charset="0"/>
              </a:rPr>
              <a:t>Was </a:t>
            </a:r>
            <a:r>
              <a:rPr lang="en-US" sz="3200" dirty="0">
                <a:solidFill>
                  <a:srgbClr val="3E3EF0"/>
                </a:solidFill>
                <a:latin typeface="Arial Black" pitchFamily="34" charset="0"/>
              </a:rPr>
              <a:t>Yahusha</a:t>
            </a:r>
            <a:r>
              <a:rPr lang="en-US" sz="3200" dirty="0">
                <a:solidFill>
                  <a:srgbClr val="800000"/>
                </a:solidFill>
                <a:latin typeface="Arial Black" pitchFamily="34" charset="0"/>
              </a:rPr>
              <a:t> </a:t>
            </a:r>
            <a:r>
              <a:rPr lang="en-US" sz="3200" dirty="0">
                <a:solidFill>
                  <a:schemeClr val="tx1"/>
                </a:solidFill>
                <a:latin typeface="Arial Black" pitchFamily="34" charset="0"/>
              </a:rPr>
              <a:t>“found” </a:t>
            </a:r>
            <a:r>
              <a:rPr lang="en-US" sz="3200" dirty="0">
                <a:solidFill>
                  <a:srgbClr val="800000"/>
                </a:solidFill>
                <a:latin typeface="Arial Black" pitchFamily="34" charset="0"/>
              </a:rPr>
              <a:t>as some Scripture editions declare? </a:t>
            </a:r>
            <a:br>
              <a:rPr lang="en-US" sz="3200" dirty="0">
                <a:solidFill>
                  <a:srgbClr val="800000"/>
                </a:solidFill>
                <a:latin typeface="Arial Black" pitchFamily="34" charset="0"/>
              </a:rPr>
            </a:br>
            <a:br>
              <a:rPr lang="en-US" sz="3200" dirty="0">
                <a:solidFill>
                  <a:srgbClr val="800000"/>
                </a:solidFill>
                <a:latin typeface="Arial Black" pitchFamily="34" charset="0"/>
              </a:rPr>
            </a:br>
            <a:r>
              <a:rPr lang="en-US" sz="3200" dirty="0">
                <a:solidFill>
                  <a:srgbClr val="800000"/>
                </a:solidFill>
                <a:latin typeface="Arial Black" pitchFamily="34" charset="0"/>
              </a:rPr>
              <a:t>Or was He </a:t>
            </a:r>
            <a:r>
              <a:rPr lang="en-US" sz="3200" dirty="0">
                <a:solidFill>
                  <a:srgbClr val="FF0000"/>
                </a:solidFill>
                <a:latin typeface="Arial Black" pitchFamily="34" charset="0"/>
              </a:rPr>
              <a:t>Divinely allowed to be discovered</a:t>
            </a:r>
            <a:r>
              <a:rPr lang="en-US" sz="3200" dirty="0">
                <a:solidFill>
                  <a:srgbClr val="800000"/>
                </a:solidFill>
                <a:latin typeface="Arial Black" pitchFamily="34" charset="0"/>
              </a:rPr>
              <a:t> </a:t>
            </a:r>
            <a:r>
              <a:rPr lang="en-US" sz="3200" u="sng" dirty="0">
                <a:solidFill>
                  <a:srgbClr val="800000"/>
                </a:solidFill>
                <a:latin typeface="Arial Black" pitchFamily="34" charset="0"/>
              </a:rPr>
              <a:t>b</a:t>
            </a:r>
            <a:r>
              <a:rPr lang="en-US" sz="3200" dirty="0">
                <a:solidFill>
                  <a:srgbClr val="800000"/>
                </a:solidFill>
                <a:latin typeface="Arial Black" pitchFamily="34" charset="0"/>
              </a:rPr>
              <a:t>y</a:t>
            </a:r>
            <a:r>
              <a:rPr lang="en-US" sz="3200" u="sng" dirty="0">
                <a:solidFill>
                  <a:srgbClr val="800000"/>
                </a:solidFill>
                <a:latin typeface="Arial Black" pitchFamily="34" charset="0"/>
              </a:rPr>
              <a:t> His earthl</a:t>
            </a:r>
            <a:r>
              <a:rPr lang="en-US" sz="3200" dirty="0">
                <a:solidFill>
                  <a:srgbClr val="800000"/>
                </a:solidFill>
                <a:latin typeface="Arial Black" pitchFamily="34" charset="0"/>
              </a:rPr>
              <a:t>y</a:t>
            </a:r>
            <a:r>
              <a:rPr lang="en-US" sz="3200" u="sng" dirty="0">
                <a:solidFill>
                  <a:srgbClr val="800000"/>
                </a:solidFill>
                <a:latin typeface="Arial Black" pitchFamily="34" charset="0"/>
              </a:rPr>
              <a:t> </a:t>
            </a:r>
            <a:r>
              <a:rPr lang="en-US" sz="3200" dirty="0">
                <a:solidFill>
                  <a:srgbClr val="800000"/>
                </a:solidFill>
                <a:latin typeface="Arial Black" pitchFamily="34" charset="0"/>
              </a:rPr>
              <a:t>p</a:t>
            </a:r>
            <a:r>
              <a:rPr lang="en-US" sz="3200" u="sng" dirty="0">
                <a:solidFill>
                  <a:srgbClr val="800000"/>
                </a:solidFill>
                <a:latin typeface="Arial Black" pitchFamily="34" charset="0"/>
              </a:rPr>
              <a:t>arents</a:t>
            </a:r>
            <a:r>
              <a:rPr lang="en-US" sz="3200" dirty="0">
                <a:solidFill>
                  <a:srgbClr val="800000"/>
                </a:solidFill>
                <a:latin typeface="Arial Black" pitchFamily="34" charset="0"/>
              </a:rPr>
              <a:t>, - </a:t>
            </a:r>
            <a:br>
              <a:rPr lang="en-US" sz="3200" dirty="0">
                <a:solidFill>
                  <a:srgbClr val="800000"/>
                </a:solidFill>
                <a:latin typeface="Arial Black" pitchFamily="34" charset="0"/>
              </a:rPr>
            </a:br>
            <a:r>
              <a:rPr lang="en-US" sz="3200" u="sng" dirty="0">
                <a:solidFill>
                  <a:srgbClr val="3E3EF0"/>
                </a:solidFill>
                <a:latin typeface="Arial Black" pitchFamily="34" charset="0"/>
              </a:rPr>
              <a:t>IN THE TABERNACLE</a:t>
            </a:r>
            <a:r>
              <a:rPr lang="en-US" sz="3200" dirty="0">
                <a:solidFill>
                  <a:srgbClr val="3E3EF0"/>
                </a:solidFill>
                <a:latin typeface="Arial Black" pitchFamily="34" charset="0"/>
              </a:rPr>
              <a:t>?</a:t>
            </a:r>
            <a:endParaRPr lang="en-US" sz="2800" dirty="0">
              <a:solidFill>
                <a:srgbClr val="3E3EF0"/>
              </a:solidFill>
            </a:endParaRPr>
          </a:p>
          <a:p>
            <a:endParaRPr lang="en-US" sz="2800" dirty="0">
              <a:solidFill>
                <a:srgbClr val="800000"/>
              </a:solidFill>
            </a:endParaRPr>
          </a:p>
          <a:p>
            <a:r>
              <a:rPr lang="en-US" sz="2800" dirty="0">
                <a:solidFill>
                  <a:srgbClr val="800000"/>
                </a:solidFill>
              </a:rPr>
              <a:t>								</a:t>
            </a:r>
            <a:endParaRPr lang="en-US" sz="2800" b="1" dirty="0">
              <a:solidFill>
                <a:srgbClr val="9900FF"/>
              </a:solidFill>
            </a:endParaRPr>
          </a:p>
          <a:p>
            <a:endParaRPr lang="en-US" sz="2800" dirty="0">
              <a:solidFill>
                <a:srgbClr val="800000"/>
              </a:solidFill>
            </a:endParaRPr>
          </a:p>
        </p:txBody>
      </p:sp>
      <p:sp>
        <p:nvSpPr>
          <p:cNvPr id="5" name="Slide Number Placeholder 4"/>
          <p:cNvSpPr>
            <a:spLocks noGrp="1"/>
          </p:cNvSpPr>
          <p:nvPr>
            <p:ph type="sldNum" sz="quarter" idx="12"/>
          </p:nvPr>
        </p:nvSpPr>
        <p:spPr>
          <a:xfrm>
            <a:off x="9358746" y="6421748"/>
            <a:ext cx="2743200" cy="365125"/>
          </a:xfrm>
        </p:spPr>
        <p:txBody>
          <a:bodyPr/>
          <a:lstStyle/>
          <a:p>
            <a:fld id="{79D454C9-693C-4B68-AEF7-F33F1BD73953}" type="slidenum">
              <a:rPr lang="en-US" sz="1400" b="1" smtClean="0">
                <a:solidFill>
                  <a:prstClr val="black"/>
                </a:solidFill>
              </a:rPr>
              <a:pPr/>
              <a:t>18</a:t>
            </a:fld>
            <a:endParaRPr lang="en-US" sz="1400" b="1" dirty="0">
              <a:solidFill>
                <a:prstClr val="black"/>
              </a:solidFill>
            </a:endParaRPr>
          </a:p>
        </p:txBody>
      </p:sp>
      <p:sp>
        <p:nvSpPr>
          <p:cNvPr id="16" name="Rounded Rectangle 15"/>
          <p:cNvSpPr/>
          <p:nvPr/>
        </p:nvSpPr>
        <p:spPr>
          <a:xfrm rot="20120040">
            <a:off x="288520" y="667012"/>
            <a:ext cx="4016716" cy="914400"/>
          </a:xfrm>
          <a:prstGeom prst="roundRect">
            <a:avLst>
              <a:gd name="adj" fmla="val 50000"/>
            </a:avLst>
          </a:prstGeom>
          <a:solidFill>
            <a:srgbClr val="D73DCC"/>
          </a:solidFill>
          <a:ln w="381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000" b="1" dirty="0">
                <a:ln>
                  <a:solidFill>
                    <a:srgbClr val="0066FF"/>
                  </a:solidFill>
                </a:ln>
                <a:solidFill>
                  <a:srgbClr val="00FF99"/>
                </a:solidFill>
              </a:rPr>
              <a:t>Time Out!</a:t>
            </a:r>
          </a:p>
        </p:txBody>
      </p:sp>
      <p:sp>
        <p:nvSpPr>
          <p:cNvPr id="17" name="Rounded Rectangle 16"/>
          <p:cNvSpPr/>
          <p:nvPr/>
        </p:nvSpPr>
        <p:spPr>
          <a:xfrm>
            <a:off x="1241389" y="5177091"/>
            <a:ext cx="9493322" cy="151030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tx1"/>
                </a:solidFill>
              </a:rPr>
              <a:t>OK!  Back to the question: </a:t>
            </a:r>
            <a:br>
              <a:rPr lang="en-CA" sz="3600" dirty="0">
                <a:solidFill>
                  <a:schemeClr val="tx1"/>
                </a:solidFill>
              </a:rPr>
            </a:br>
            <a:r>
              <a:rPr lang="en-CA" sz="3600" dirty="0">
                <a:solidFill>
                  <a:schemeClr val="tx1"/>
                </a:solidFill>
              </a:rPr>
              <a:t>Why is the word – </a:t>
            </a:r>
            <a:r>
              <a:rPr lang="en-CA" sz="3600" b="1" u="sng" dirty="0">
                <a:solidFill>
                  <a:schemeClr val="tx1"/>
                </a:solidFill>
              </a:rPr>
              <a:t>PRACTICE</a:t>
            </a:r>
            <a:r>
              <a:rPr lang="en-CA" sz="3600" dirty="0">
                <a:solidFill>
                  <a:schemeClr val="tx1"/>
                </a:solidFill>
              </a:rPr>
              <a:t> </a:t>
            </a:r>
            <a:r>
              <a:rPr lang="en-CA" sz="3600" dirty="0">
                <a:solidFill>
                  <a:prstClr val="black"/>
                </a:solidFill>
              </a:rPr>
              <a:t>–</a:t>
            </a:r>
            <a:r>
              <a:rPr lang="en-CA" sz="3600" dirty="0">
                <a:solidFill>
                  <a:schemeClr val="tx1"/>
                </a:solidFill>
              </a:rPr>
              <a:t> used in this text?</a:t>
            </a:r>
          </a:p>
        </p:txBody>
      </p:sp>
      <p:sp>
        <p:nvSpPr>
          <p:cNvPr id="6" name="Cloud Callout 5"/>
          <p:cNvSpPr/>
          <p:nvPr/>
        </p:nvSpPr>
        <p:spPr>
          <a:xfrm>
            <a:off x="205662" y="5128283"/>
            <a:ext cx="2990882" cy="606272"/>
          </a:xfrm>
          <a:prstGeom prst="cloudCallout">
            <a:avLst>
              <a:gd name="adj1" fmla="val 66431"/>
              <a:gd name="adj2" fmla="val -46711"/>
            </a:avLst>
          </a:prstGeom>
          <a:solidFill>
            <a:srgbClr val="FFFF00"/>
          </a:solidFill>
          <a:ln w="57150" cap="flat" cmpd="sng" algn="ctr">
            <a:solidFill>
              <a:srgbClr val="0C27AC"/>
            </a:solidFill>
            <a:prstDash val="solid"/>
            <a:miter lim="800000"/>
          </a:ln>
          <a:effectLst>
            <a:glow rad="127000">
              <a:srgbClr val="FFCCFF"/>
            </a:glow>
          </a:effectLst>
          <a:scene3d>
            <a:camera prst="orthographicFront"/>
            <a:lightRig rig="threePt" dir="t"/>
          </a:scene3d>
          <a:sp3d>
            <a:bevelT prst="angle"/>
          </a:sp3d>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CA" sz="2400" b="1" i="1" u="none" strike="noStrike" kern="0" cap="none" spc="0" normalizeH="0" baseline="0" noProof="0" dirty="0">
                <a:ln>
                  <a:solidFill>
                    <a:srgbClr val="00FF00"/>
                  </a:solidFill>
                </a:ln>
                <a:solidFill>
                  <a:srgbClr val="FF0000"/>
                </a:solidFill>
                <a:effectLst>
                  <a:glow rad="76200">
                    <a:srgbClr val="00FF99"/>
                  </a:glow>
                </a:effectLst>
                <a:uLnTx/>
                <a:uFillTx/>
                <a:latin typeface="Comic Sans MS" panose="030F0702030302020204" pitchFamily="66" charset="0"/>
                <a:ea typeface="+mn-ea"/>
                <a:cs typeface="+mn-cs"/>
              </a:rPr>
              <a:t>Binding??</a:t>
            </a:r>
          </a:p>
        </p:txBody>
      </p:sp>
    </p:spTree>
    <p:extLst>
      <p:ext uri="{BB962C8B-B14F-4D97-AF65-F5344CB8AC3E}">
        <p14:creationId xmlns:p14="http://schemas.microsoft.com/office/powerpoint/2010/main" val="149903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2500" fill="hold"/>
                                        <p:tgtEl>
                                          <p:spTgt spid="6"/>
                                        </p:tgtEl>
                                        <p:attrNameLst>
                                          <p:attrName>ppt_x</p:attrName>
                                        </p:attrNameLst>
                                      </p:cBhvr>
                                      <p:tavLst>
                                        <p:tav tm="0">
                                          <p:val>
                                            <p:strVal val="1+#ppt_w/2"/>
                                          </p:val>
                                        </p:tav>
                                        <p:tav tm="100000">
                                          <p:val>
                                            <p:strVal val="#ppt_x"/>
                                          </p:val>
                                        </p:tav>
                                      </p:tavLst>
                                    </p:anim>
                                    <p:anim calcmode="lin" valueType="num">
                                      <p:cBhvr additive="base">
                                        <p:cTn id="8" dur="2500" fill="hold"/>
                                        <p:tgtEl>
                                          <p:spTgt spid="6"/>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grpId="0" nodeType="click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wipe(up)">
                                      <p:cBhvr>
                                        <p:cTn id="13"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38539" y="1026368"/>
            <a:ext cx="11541967" cy="5695108"/>
          </a:xfrm>
        </p:spPr>
        <p:txBody>
          <a:bodyPr>
            <a:noAutofit/>
          </a:bodyPr>
          <a:lstStyle/>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:21  </a:t>
            </a:r>
            <a:r>
              <a:rPr lang="en-US" dirty="0"/>
              <a:t>And when eight days were completed for Him to be circumcised, 	His Name was called </a:t>
            </a:r>
            <a:r>
              <a:rPr lang="he-IL" dirty="0">
                <a:solidFill>
                  <a:srgbClr val="00B0F0"/>
                </a:solidFill>
              </a:rPr>
              <a:t>יהושע</a:t>
            </a:r>
            <a:r>
              <a:rPr lang="en-US" dirty="0">
                <a:solidFill>
                  <a:srgbClr val="00B0F0"/>
                </a:solidFill>
              </a:rPr>
              <a:t> </a:t>
            </a:r>
            <a:r>
              <a:rPr lang="en-US" dirty="0"/>
              <a:t>[Yahusha] the </a:t>
            </a:r>
            <a:r>
              <a:rPr lang="en-US" u="sng" dirty="0">
                <a:solidFill>
                  <a:srgbClr val="FFFF00"/>
                </a:solidFill>
              </a:rPr>
              <a:t>Name </a:t>
            </a:r>
            <a:r>
              <a:rPr lang="en-US" dirty="0">
                <a:solidFill>
                  <a:srgbClr val="FFFF00"/>
                </a:solidFill>
              </a:rPr>
              <a:t>g</a:t>
            </a:r>
            <a:r>
              <a:rPr lang="en-US" u="sng" dirty="0">
                <a:solidFill>
                  <a:srgbClr val="FFFF00"/>
                </a:solidFill>
              </a:rPr>
              <a:t>iven b</a:t>
            </a:r>
            <a:r>
              <a:rPr lang="en-US" dirty="0">
                <a:solidFill>
                  <a:srgbClr val="FFFF00"/>
                </a:solidFill>
              </a:rPr>
              <a:t>y</a:t>
            </a:r>
            <a:r>
              <a:rPr lang="en-US" u="sng" dirty="0">
                <a:solidFill>
                  <a:srgbClr val="FFFF00"/>
                </a:solidFill>
              </a:rPr>
              <a:t> the </a:t>
            </a:r>
            <a:r>
              <a:rPr lang="en-US" dirty="0">
                <a:solidFill>
                  <a:srgbClr val="FFFF00"/>
                </a:solidFill>
              </a:rPr>
              <a:t>	</a:t>
            </a:r>
            <a:r>
              <a:rPr lang="en-US" u="sng" dirty="0">
                <a:solidFill>
                  <a:srgbClr val="FFFF00"/>
                </a:solidFill>
              </a:rPr>
              <a:t>messen</a:t>
            </a:r>
            <a:r>
              <a:rPr lang="en-US" dirty="0">
                <a:solidFill>
                  <a:srgbClr val="FFFF00"/>
                </a:solidFill>
              </a:rPr>
              <a:t>g</a:t>
            </a:r>
            <a:r>
              <a:rPr lang="en-US" u="sng" dirty="0">
                <a:solidFill>
                  <a:srgbClr val="FFFF00"/>
                </a:solidFill>
              </a:rPr>
              <a:t>er</a:t>
            </a:r>
            <a:r>
              <a:rPr lang="en-US" dirty="0"/>
              <a:t> before He was conceived in the womb. </a:t>
            </a:r>
          </a:p>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:22  </a:t>
            </a:r>
            <a:r>
              <a:rPr lang="en-US" dirty="0"/>
              <a:t>And when the days of her cleansing </a:t>
            </a:r>
            <a:r>
              <a:rPr lang="en-US" u="sng" dirty="0">
                <a:solidFill>
                  <a:srgbClr val="FFFF00"/>
                </a:solidFill>
              </a:rPr>
              <a:t>accordin</a:t>
            </a:r>
            <a:r>
              <a:rPr lang="en-US" dirty="0">
                <a:solidFill>
                  <a:srgbClr val="FFFF00"/>
                </a:solidFill>
              </a:rPr>
              <a:t>g</a:t>
            </a:r>
            <a:r>
              <a:rPr lang="en-US" u="sng" dirty="0">
                <a:solidFill>
                  <a:srgbClr val="FFFF00"/>
                </a:solidFill>
              </a:rPr>
              <a:t> to the Torah</a:t>
            </a:r>
            <a:r>
              <a:rPr lang="en-US" dirty="0">
                <a:solidFill>
                  <a:srgbClr val="FFFF00"/>
                </a:solidFill>
              </a:rPr>
              <a:t> </a:t>
            </a:r>
            <a:r>
              <a:rPr lang="en-US" dirty="0"/>
              <a:t>of 	Mosheh were completed, they brought Him to </a:t>
            </a:r>
            <a:r>
              <a:rPr lang="en-US" dirty="0" err="1"/>
              <a:t>Yerushalayim</a:t>
            </a:r>
            <a:r>
              <a:rPr lang="en-US" dirty="0"/>
              <a:t> to present 	Him to </a:t>
            </a:r>
            <a:r>
              <a:rPr lang="he-IL" dirty="0">
                <a:solidFill>
                  <a:srgbClr val="00B0F0"/>
                </a:solidFill>
              </a:rPr>
              <a:t>יהוה</a:t>
            </a:r>
            <a:r>
              <a:rPr lang="en-US" dirty="0"/>
              <a:t> – </a:t>
            </a:r>
          </a:p>
          <a:p>
            <a:r>
              <a:rPr lang="en-US" dirty="0">
                <a:solidFill>
                  <a:srgbClr val="00FF99"/>
                </a:solidFill>
              </a:rPr>
              <a:t>Luk </a:t>
            </a:r>
            <a:r>
              <a:rPr lang="en-US" dirty="0">
                <a:ln>
                  <a:solidFill>
                    <a:srgbClr val="3E3EF0"/>
                  </a:solidFill>
                </a:ln>
                <a:solidFill>
                  <a:srgbClr val="00FF99"/>
                </a:solidFill>
                <a:effectLst>
                  <a:glow rad="127000">
                    <a:srgbClr val="FFCCFF"/>
                  </a:glow>
                </a:effectLst>
              </a:rPr>
              <a:t>2</a:t>
            </a:r>
            <a:r>
              <a:rPr lang="en-US" dirty="0">
                <a:solidFill>
                  <a:srgbClr val="00FF99"/>
                </a:solidFill>
              </a:rPr>
              <a:t>:23  </a:t>
            </a:r>
            <a:r>
              <a:rPr lang="en-US" dirty="0"/>
              <a:t>as it has been </a:t>
            </a:r>
            <a:r>
              <a:rPr lang="en-US" u="sng" dirty="0">
                <a:solidFill>
                  <a:srgbClr val="FFFF00"/>
                </a:solidFill>
              </a:rPr>
              <a:t>written in the Torah of </a:t>
            </a:r>
            <a:r>
              <a:rPr lang="he-IL" u="sng" dirty="0">
                <a:solidFill>
                  <a:srgbClr val="FFFF00"/>
                </a:solidFill>
              </a:rPr>
              <a:t>יהוה</a:t>
            </a:r>
            <a:r>
              <a:rPr lang="en-US" dirty="0"/>
              <a:t>, “Every male who opens 	the womb shall be called set-apart to </a:t>
            </a:r>
            <a:r>
              <a:rPr lang="he-IL" dirty="0">
                <a:solidFill>
                  <a:srgbClr val="00B0F0"/>
                </a:solidFill>
              </a:rPr>
              <a:t>יהוה</a:t>
            </a:r>
            <a:r>
              <a:rPr lang="en-US" dirty="0"/>
              <a:t>” – </a:t>
            </a:r>
          </a:p>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:24  </a:t>
            </a:r>
            <a:r>
              <a:rPr lang="en-US" dirty="0"/>
              <a:t>and to give an offering according to </a:t>
            </a:r>
            <a:r>
              <a:rPr lang="en-US" u="sng" dirty="0">
                <a:solidFill>
                  <a:srgbClr val="FFFF00"/>
                </a:solidFill>
              </a:rPr>
              <a:t>what is said in the Torah of</a:t>
            </a:r>
            <a:br>
              <a:rPr lang="en-US" u="sng" dirty="0">
                <a:solidFill>
                  <a:srgbClr val="FFFF00"/>
                </a:solidFill>
              </a:rPr>
            </a:br>
            <a:r>
              <a:rPr lang="en-US" dirty="0">
                <a:solidFill>
                  <a:srgbClr val="FFFF00"/>
                </a:solidFill>
              </a:rPr>
              <a:t>	 </a:t>
            </a:r>
            <a:r>
              <a:rPr lang="he-IL" u="sng" dirty="0">
                <a:solidFill>
                  <a:srgbClr val="FFFF00"/>
                </a:solidFill>
              </a:rPr>
              <a:t>יהוה</a:t>
            </a:r>
            <a:r>
              <a:rPr lang="en-US" dirty="0">
                <a:solidFill>
                  <a:srgbClr val="FFFF00"/>
                </a:solidFill>
              </a:rPr>
              <a:t>,</a:t>
            </a:r>
            <a:r>
              <a:rPr lang="en-US" dirty="0"/>
              <a:t> “A pair of turtledoves or two young pigeons.” </a:t>
            </a:r>
          </a:p>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:27  </a:t>
            </a:r>
            <a:r>
              <a:rPr lang="en-US" dirty="0"/>
              <a:t>And he came in the Spirit into the Set-apart Place. And as the 	parents brought in the Child </a:t>
            </a:r>
            <a:r>
              <a:rPr lang="he-IL" dirty="0">
                <a:solidFill>
                  <a:srgbClr val="00B0F0"/>
                </a:solidFill>
              </a:rPr>
              <a:t>יהושע</a:t>
            </a:r>
            <a:r>
              <a:rPr lang="en-US" dirty="0"/>
              <a:t>, to do for Him </a:t>
            </a:r>
            <a:r>
              <a:rPr lang="en-US" u="sng" dirty="0">
                <a:solidFill>
                  <a:srgbClr val="FFFF00"/>
                </a:solidFill>
              </a:rPr>
              <a:t>accordin</a:t>
            </a:r>
            <a:r>
              <a:rPr lang="en-US" dirty="0">
                <a:solidFill>
                  <a:srgbClr val="FFFF00"/>
                </a:solidFill>
              </a:rPr>
              <a:t>g</a:t>
            </a:r>
            <a:r>
              <a:rPr lang="en-US" u="sng" dirty="0">
                <a:solidFill>
                  <a:srgbClr val="FFFF00"/>
                </a:solidFill>
              </a:rPr>
              <a:t> to the usual </a:t>
            </a:r>
            <a:r>
              <a:rPr lang="en-US" dirty="0">
                <a:solidFill>
                  <a:srgbClr val="FFFF00"/>
                </a:solidFill>
              </a:rPr>
              <a:t>	p</a:t>
            </a:r>
            <a:r>
              <a:rPr lang="en-US" u="sng" dirty="0">
                <a:solidFill>
                  <a:srgbClr val="FFFF00"/>
                </a:solidFill>
              </a:rPr>
              <a:t>ractice of the Torah</a:t>
            </a:r>
            <a:r>
              <a:rPr lang="en-US" dirty="0">
                <a:solidFill>
                  <a:srgbClr val="FFFF00"/>
                </a:solidFill>
              </a:rPr>
              <a:t>,</a:t>
            </a:r>
            <a:r>
              <a:rPr lang="en-US" dirty="0"/>
              <a:t> 		</a:t>
            </a:r>
            <a:r>
              <a:rPr lang="en-US" sz="1400" dirty="0" err="1"/>
              <a:t>HalleluYah</a:t>
            </a:r>
            <a:r>
              <a:rPr lang="en-US" sz="1400" dirty="0"/>
              <a:t> Scriptures</a:t>
            </a:r>
            <a:endParaRPr lang="en-CA" sz="1400" dirty="0"/>
          </a:p>
        </p:txBody>
      </p:sp>
      <p:sp>
        <p:nvSpPr>
          <p:cNvPr id="4" name="Slide Number Placeholder 3"/>
          <p:cNvSpPr>
            <a:spLocks noGrp="1"/>
          </p:cNvSpPr>
          <p:nvPr>
            <p:ph type="sldNum" sz="quarter" idx="12"/>
          </p:nvPr>
        </p:nvSpPr>
        <p:spPr>
          <a:xfrm>
            <a:off x="11674151" y="6458990"/>
            <a:ext cx="399661" cy="365125"/>
          </a:xfrm>
        </p:spPr>
        <p:txBody>
          <a:bodyPr/>
          <a:lstStyle/>
          <a:p>
            <a:fld id="{6D22F896-40B5-4ADD-8801-0D06FADFA095}" type="slidenum">
              <a:rPr lang="en-US" smtClean="0"/>
              <a:t>19</a:t>
            </a:fld>
            <a:endParaRPr lang="en-US" dirty="0"/>
          </a:p>
        </p:txBody>
      </p:sp>
      <p:sp>
        <p:nvSpPr>
          <p:cNvPr id="5" name="Rounded Rectangle 4"/>
          <p:cNvSpPr/>
          <p:nvPr/>
        </p:nvSpPr>
        <p:spPr>
          <a:xfrm>
            <a:off x="410546" y="205268"/>
            <a:ext cx="11235612" cy="718461"/>
          </a:xfrm>
          <a:prstGeom prst="roundRect">
            <a:avLst>
              <a:gd name="adj" fmla="val 50000"/>
            </a:avLst>
          </a:prstGeom>
          <a:solidFill>
            <a:srgbClr val="FF6600"/>
          </a:solidFill>
          <a:ln w="57150">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u="sng" dirty="0"/>
              <a:t>What</a:t>
            </a:r>
            <a:r>
              <a:rPr lang="en-CA" sz="3200" dirty="0"/>
              <a:t> did Luke document as the covering </a:t>
            </a:r>
            <a:r>
              <a:rPr lang="en-CA" sz="3200" b="1" dirty="0">
                <a:ln>
                  <a:solidFill>
                    <a:sysClr val="windowText" lastClr="000000"/>
                  </a:solidFill>
                </a:ln>
                <a:effectLst>
                  <a:glow rad="127000">
                    <a:srgbClr val="00B0F0"/>
                  </a:glow>
                </a:effectLst>
              </a:rPr>
              <a:t>authority</a:t>
            </a:r>
            <a:r>
              <a:rPr lang="en-CA" sz="3200" dirty="0"/>
              <a:t> for Yahusha?</a:t>
            </a:r>
          </a:p>
        </p:txBody>
      </p:sp>
      <p:cxnSp>
        <p:nvCxnSpPr>
          <p:cNvPr id="6" name="Straight Arrow Connector 5"/>
          <p:cNvCxnSpPr/>
          <p:nvPr/>
        </p:nvCxnSpPr>
        <p:spPr>
          <a:xfrm flipV="1">
            <a:off x="304800" y="1432560"/>
            <a:ext cx="1036320" cy="843280"/>
          </a:xfrm>
          <a:prstGeom prst="straightConnector1">
            <a:avLst/>
          </a:prstGeom>
          <a:ln w="57150">
            <a:solidFill>
              <a:srgbClr val="3E3EF0"/>
            </a:solidFill>
            <a:tailEnd type="triangle"/>
          </a:ln>
          <a:effectLst>
            <a:glow rad="762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762159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472495" y="3843865"/>
            <a:ext cx="11191706" cy="2535237"/>
          </a:xfrm>
          <a:prstGeom prst="flowChartAlternateProcess">
            <a:avLst/>
          </a:prstGeom>
          <a:solidFill>
            <a:schemeClr val="accent3">
              <a:lumMod val="60000"/>
              <a:lumOff val="40000"/>
            </a:schemeClr>
          </a:solidFill>
          <a:ln w="76200">
            <a:solidFill>
              <a:srgbClr val="0066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There is a variation between the Gregorian and Covenant Calendar months.</a:t>
            </a:r>
            <a:br>
              <a:rPr lang="en-CA" sz="2400" dirty="0">
                <a:solidFill>
                  <a:srgbClr val="002060"/>
                </a:solidFill>
              </a:rPr>
            </a:br>
            <a:r>
              <a:rPr lang="en-CA" sz="2400" dirty="0">
                <a:solidFill>
                  <a:srgbClr val="002060"/>
                </a:solidFill>
              </a:rPr>
              <a:t>The Covenant Calendar </a:t>
            </a:r>
            <a:r>
              <a:rPr lang="en-CA" sz="2400" dirty="0">
                <a:solidFill>
                  <a:srgbClr val="002060"/>
                </a:solidFill>
                <a:latin typeface="Arial Rounded MT Bold" panose="020F0704030504030204" pitchFamily="34" charset="0"/>
              </a:rPr>
              <a:t>1</a:t>
            </a:r>
            <a:r>
              <a:rPr lang="en-CA" sz="2400" baseline="30000" dirty="0">
                <a:solidFill>
                  <a:srgbClr val="002060"/>
                </a:solidFill>
              </a:rPr>
              <a:t>st</a:t>
            </a:r>
            <a:r>
              <a:rPr lang="en-CA" sz="2400" dirty="0">
                <a:solidFill>
                  <a:srgbClr val="002060"/>
                </a:solidFill>
              </a:rPr>
              <a:t> month begins about mid March and ends about mid April.</a:t>
            </a:r>
          </a:p>
          <a:p>
            <a:pPr algn="ctr"/>
            <a:r>
              <a:rPr lang="en-CA" sz="2400" dirty="0">
                <a:solidFill>
                  <a:srgbClr val="002060"/>
                </a:solidFill>
              </a:rPr>
              <a:t>The Covenant Calendar </a:t>
            </a:r>
            <a:r>
              <a:rPr lang="en-CA" sz="2400" dirty="0">
                <a:solidFill>
                  <a:srgbClr val="002060"/>
                </a:solidFill>
                <a:latin typeface="Arial Rounded MT Bold" panose="020F0704030504030204" pitchFamily="34" charset="0"/>
              </a:rPr>
              <a:t>7</a:t>
            </a:r>
            <a:r>
              <a:rPr lang="en-CA" sz="2400" baseline="30000" dirty="0">
                <a:solidFill>
                  <a:srgbClr val="002060"/>
                </a:solidFill>
              </a:rPr>
              <a:t>th</a:t>
            </a:r>
            <a:r>
              <a:rPr lang="en-CA" sz="2400" dirty="0">
                <a:solidFill>
                  <a:srgbClr val="002060"/>
                </a:solidFill>
              </a:rPr>
              <a:t> month varies in the area of mid Sept to mid Oct.   </a:t>
            </a:r>
          </a:p>
          <a:p>
            <a:pPr algn="ctr"/>
            <a:r>
              <a:rPr lang="en-CA" sz="2400" dirty="0">
                <a:solidFill>
                  <a:srgbClr val="002060"/>
                </a:solidFill>
              </a:rPr>
              <a:t>The Covenant Calendar </a:t>
            </a:r>
            <a:r>
              <a:rPr lang="en-CA" sz="2400" dirty="0">
                <a:solidFill>
                  <a:srgbClr val="002060"/>
                </a:solidFill>
                <a:latin typeface="Arial Rounded MT Bold" panose="020F0704030504030204" pitchFamily="34" charset="0"/>
              </a:rPr>
              <a:t>9</a:t>
            </a:r>
            <a:r>
              <a:rPr lang="en-CA" sz="2400" baseline="30000" dirty="0">
                <a:solidFill>
                  <a:srgbClr val="002060"/>
                </a:solidFill>
              </a:rPr>
              <a:t>th</a:t>
            </a:r>
            <a:r>
              <a:rPr lang="en-CA" sz="2400" dirty="0">
                <a:solidFill>
                  <a:srgbClr val="002060"/>
                </a:solidFill>
              </a:rPr>
              <a:t> month varies in the area of mid Dec to mid Jan.</a:t>
            </a:r>
          </a:p>
          <a:p>
            <a:pPr algn="ctr"/>
            <a:r>
              <a:rPr lang="en-CA" sz="2400" dirty="0">
                <a:solidFill>
                  <a:srgbClr val="002060"/>
                </a:solidFill>
              </a:rPr>
              <a:t>The variation depends on the structure of the variable Gregorian year.  </a:t>
            </a:r>
          </a:p>
        </p:txBody>
      </p:sp>
      <p:sp>
        <p:nvSpPr>
          <p:cNvPr id="3" name="Slide Number Placeholder 2"/>
          <p:cNvSpPr>
            <a:spLocks noGrp="1"/>
          </p:cNvSpPr>
          <p:nvPr>
            <p:ph type="sldNum" sz="quarter" idx="12"/>
          </p:nvPr>
        </p:nvSpPr>
        <p:spPr>
          <a:xfrm>
            <a:off x="11782425" y="6492875"/>
            <a:ext cx="409575" cy="365125"/>
          </a:xfrm>
        </p:spPr>
        <p:txBody>
          <a:bodyPr/>
          <a:lstStyle/>
          <a:p>
            <a:fld id="{6D22F896-40B5-4ADD-8801-0D06FADFA095}" type="slidenum">
              <a:rPr lang="en-US" sz="1400" smtClean="0"/>
              <a:t>2</a:t>
            </a:fld>
            <a:endParaRPr lang="en-US" sz="1400" dirty="0"/>
          </a:p>
        </p:txBody>
      </p:sp>
      <p:sp>
        <p:nvSpPr>
          <p:cNvPr id="5" name="Flowchart: Alternate Process 4"/>
          <p:cNvSpPr/>
          <p:nvPr/>
        </p:nvSpPr>
        <p:spPr>
          <a:xfrm>
            <a:off x="681131" y="296407"/>
            <a:ext cx="10842171" cy="3132593"/>
          </a:xfrm>
          <a:prstGeom prst="flowChartAlternateProcess">
            <a:avLst/>
          </a:prstGeom>
          <a:solidFill>
            <a:srgbClr val="FFCCFF"/>
          </a:solidFill>
          <a:ln w="76200">
            <a:solidFill>
              <a:srgbClr val="0066FF"/>
            </a:solidFill>
          </a:ln>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latin typeface="Arial Black" panose="020B0A04020102020204" pitchFamily="34" charset="0"/>
              </a:rPr>
              <a:t>The Baseline Factor </a:t>
            </a:r>
            <a:br>
              <a:rPr lang="en-CA" sz="2800" dirty="0">
                <a:solidFill>
                  <a:srgbClr val="002060"/>
                </a:solidFill>
                <a:latin typeface="Arial Black" panose="020B0A04020102020204" pitchFamily="34" charset="0"/>
              </a:rPr>
            </a:br>
            <a:r>
              <a:rPr lang="en-CA" sz="2400" dirty="0">
                <a:solidFill>
                  <a:srgbClr val="002060"/>
                </a:solidFill>
              </a:rPr>
              <a:t>While the Julian calendar was in operation at this time, the Temple was operating on [what was called] the Lunar based </a:t>
            </a:r>
            <a:r>
              <a:rPr lang="en-CA" sz="2400" b="1" dirty="0">
                <a:solidFill>
                  <a:srgbClr val="FF6600"/>
                </a:solidFill>
              </a:rPr>
              <a:t>3</a:t>
            </a:r>
            <a:r>
              <a:rPr lang="en-CA" sz="2400" b="1" baseline="30000" dirty="0">
                <a:solidFill>
                  <a:srgbClr val="FF6600"/>
                </a:solidFill>
              </a:rPr>
              <a:t>rd</a:t>
            </a:r>
            <a:r>
              <a:rPr lang="en-CA" sz="2400" b="1" dirty="0">
                <a:solidFill>
                  <a:srgbClr val="FF6600"/>
                </a:solidFill>
              </a:rPr>
              <a:t> Calendar </a:t>
            </a:r>
            <a:r>
              <a:rPr lang="en-CA" sz="2400" u="sng" dirty="0">
                <a:solidFill>
                  <a:srgbClr val="002060"/>
                </a:solidFill>
              </a:rPr>
              <a:t>at the same time</a:t>
            </a:r>
            <a:r>
              <a:rPr lang="en-CA" sz="2400" dirty="0">
                <a:solidFill>
                  <a:srgbClr val="002060"/>
                </a:solidFill>
              </a:rPr>
              <a:t>. </a:t>
            </a:r>
            <a:r>
              <a:rPr lang="en-CA" sz="2400" u="sng" dirty="0">
                <a:solidFill>
                  <a:srgbClr val="002060"/>
                </a:solidFill>
              </a:rPr>
              <a:t>The religious festivals were based on this Lunar calendar</a:t>
            </a:r>
            <a:r>
              <a:rPr lang="en-CA" sz="2400" dirty="0">
                <a:solidFill>
                  <a:srgbClr val="002060"/>
                </a:solidFill>
              </a:rPr>
              <a:t>.  Like today, there was a separate function of the Festal calendar as to the civil Julian calendar.  The Julian and the Gregorian calendars are incrementally different and mainly the leap year days being placed within the 5 days of waiting after the Scriptural 360 days.</a:t>
            </a:r>
          </a:p>
        </p:txBody>
      </p:sp>
    </p:spTree>
    <p:extLst>
      <p:ext uri="{BB962C8B-B14F-4D97-AF65-F5344CB8AC3E}">
        <p14:creationId xmlns:p14="http://schemas.microsoft.com/office/powerpoint/2010/main" val="27134187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strips(downLeft)">
                                      <p:cBhvr>
                                        <p:cTn id="7" dur="12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12"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Left)">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73223" y="401216"/>
            <a:ext cx="11495315" cy="6223519"/>
          </a:xfrm>
        </p:spPr>
        <p:txBody>
          <a:bodyPr anchor="ctr"/>
          <a:lstStyle/>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:39  </a:t>
            </a:r>
            <a:r>
              <a:rPr lang="en-US" dirty="0"/>
              <a:t>And when they had accomplished all </a:t>
            </a:r>
            <a:r>
              <a:rPr lang="en-US" i="1" dirty="0"/>
              <a:t>matters</a:t>
            </a:r>
            <a:r>
              <a:rPr lang="en-US" dirty="0"/>
              <a:t> </a:t>
            </a:r>
            <a:r>
              <a:rPr lang="en-US" u="sng" dirty="0">
                <a:solidFill>
                  <a:srgbClr val="FFFF00"/>
                </a:solidFill>
              </a:rPr>
              <a:t>accordin</a:t>
            </a:r>
            <a:r>
              <a:rPr lang="en-US" dirty="0">
                <a:solidFill>
                  <a:srgbClr val="FFFF00"/>
                </a:solidFill>
              </a:rPr>
              <a:t>g</a:t>
            </a:r>
            <a:r>
              <a:rPr lang="en-US" u="sng" dirty="0">
                <a:solidFill>
                  <a:srgbClr val="FFFF00"/>
                </a:solidFill>
              </a:rPr>
              <a:t> to the </a:t>
            </a:r>
            <a:r>
              <a:rPr lang="en-US" dirty="0">
                <a:solidFill>
                  <a:srgbClr val="FFFF00"/>
                </a:solidFill>
              </a:rPr>
              <a:t>	</a:t>
            </a:r>
            <a:r>
              <a:rPr lang="en-US" u="sng" dirty="0">
                <a:solidFill>
                  <a:srgbClr val="FFFF00"/>
                </a:solidFill>
              </a:rPr>
              <a:t>Torah of </a:t>
            </a:r>
            <a:r>
              <a:rPr lang="he-IL" u="sng" dirty="0">
                <a:solidFill>
                  <a:srgbClr val="FFFF00"/>
                </a:solidFill>
              </a:rPr>
              <a:t>יהוה</a:t>
            </a:r>
            <a:r>
              <a:rPr lang="en-US" dirty="0"/>
              <a:t>, they returned to </a:t>
            </a:r>
            <a:r>
              <a:rPr lang="en-US" dirty="0" err="1"/>
              <a:t>Galil</a:t>
            </a:r>
            <a:r>
              <a:rPr lang="en-US" dirty="0"/>
              <a:t>, to their city </a:t>
            </a:r>
            <a:r>
              <a:rPr lang="en-US" dirty="0" err="1"/>
              <a:t>Natsareth</a:t>
            </a:r>
            <a:r>
              <a:rPr lang="en-US" dirty="0"/>
              <a:t>. </a:t>
            </a:r>
          </a:p>
          <a:p>
            <a:pPr marL="0" indent="0">
              <a:buNone/>
            </a:pPr>
            <a:endParaRPr lang="en-US" dirty="0"/>
          </a:p>
          <a:p>
            <a:pPr marL="0" indent="0">
              <a:buNone/>
            </a:pPr>
            <a:r>
              <a:rPr lang="en-US" dirty="0"/>
              <a:t>Up to this point </a:t>
            </a:r>
            <a:r>
              <a:rPr lang="en-US" b="1" u="sng" dirty="0">
                <a:solidFill>
                  <a:srgbClr val="FFFF00"/>
                </a:solidFill>
              </a:rPr>
              <a:t>Luke</a:t>
            </a:r>
            <a:r>
              <a:rPr lang="en-US" b="1" dirty="0">
                <a:solidFill>
                  <a:srgbClr val="FFFF00"/>
                </a:solidFill>
              </a:rPr>
              <a:t> </a:t>
            </a:r>
            <a:r>
              <a:rPr lang="en-US" b="1" u="sng" dirty="0">
                <a:ln>
                  <a:solidFill>
                    <a:sysClr val="windowText" lastClr="000000"/>
                  </a:solidFill>
                </a:ln>
                <a:solidFill>
                  <a:srgbClr val="FFFF00"/>
                </a:solidFill>
                <a:effectLst>
                  <a:glow rad="127000">
                    <a:srgbClr val="FFCCFF"/>
                  </a:glow>
                </a:effectLst>
              </a:rPr>
              <a:t>2</a:t>
            </a:r>
            <a:r>
              <a:rPr lang="en-US" b="1" dirty="0">
                <a:ln>
                  <a:solidFill>
                    <a:sysClr val="windowText" lastClr="000000"/>
                  </a:solidFill>
                </a:ln>
                <a:solidFill>
                  <a:srgbClr val="FFFF00"/>
                </a:solidFill>
                <a:effectLst>
                  <a:glow rad="127000">
                    <a:srgbClr val="FFCCFF"/>
                  </a:glow>
                </a:effectLst>
              </a:rPr>
              <a:t> </a:t>
            </a:r>
            <a:r>
              <a:rPr lang="en-US" b="1" u="sng" dirty="0">
                <a:solidFill>
                  <a:srgbClr val="FFFF00"/>
                </a:solidFill>
              </a:rPr>
              <a:t>s</a:t>
            </a:r>
            <a:r>
              <a:rPr lang="en-US" b="1" dirty="0">
                <a:solidFill>
                  <a:srgbClr val="FFFF00"/>
                </a:solidFill>
              </a:rPr>
              <a:t>p</a:t>
            </a:r>
            <a:r>
              <a:rPr lang="en-US" b="1" u="sng" dirty="0">
                <a:solidFill>
                  <a:srgbClr val="FFFF00"/>
                </a:solidFill>
              </a:rPr>
              <a:t>ecificall</a:t>
            </a:r>
            <a:r>
              <a:rPr lang="en-US" b="1" dirty="0">
                <a:solidFill>
                  <a:srgbClr val="FFFF00"/>
                </a:solidFill>
              </a:rPr>
              <a:t>y</a:t>
            </a:r>
            <a:r>
              <a:rPr lang="en-US" b="1" u="sng" dirty="0">
                <a:solidFill>
                  <a:srgbClr val="FFFF00"/>
                </a:solidFill>
              </a:rPr>
              <a:t> recorded the Divine Authorit</a:t>
            </a:r>
            <a:r>
              <a:rPr lang="en-US" b="1" dirty="0">
                <a:solidFill>
                  <a:srgbClr val="FFFF00"/>
                </a:solidFill>
              </a:rPr>
              <a:t>y </a:t>
            </a:r>
            <a:r>
              <a:rPr lang="en-US" dirty="0"/>
              <a:t>which governed in </a:t>
            </a:r>
            <a:r>
              <a:rPr lang="en-US" dirty="0">
                <a:solidFill>
                  <a:srgbClr val="00B0F0"/>
                </a:solidFill>
              </a:rPr>
              <a:t>Yahusha’s</a:t>
            </a:r>
            <a:r>
              <a:rPr lang="en-US" dirty="0"/>
              <a:t> life. </a:t>
            </a:r>
          </a:p>
          <a:p>
            <a:pPr marL="0" indent="0" algn="ctr">
              <a:buNone/>
            </a:pPr>
            <a:r>
              <a:rPr lang="en-US" dirty="0">
                <a:ln>
                  <a:solidFill>
                    <a:srgbClr val="FF0000"/>
                  </a:solidFill>
                </a:ln>
                <a:latin typeface="Arial Black" panose="020B0A04020102020204" pitchFamily="34" charset="0"/>
              </a:rPr>
              <a:t>WHY THEN</a:t>
            </a:r>
            <a:r>
              <a:rPr lang="en-US" dirty="0"/>
              <a:t> </a:t>
            </a:r>
            <a:r>
              <a:rPr lang="en-US" b="1" u="sng" dirty="0">
                <a:ln>
                  <a:solidFill>
                    <a:srgbClr val="FF6600"/>
                  </a:solidFill>
                </a:ln>
              </a:rPr>
              <a:t>in the same cha</a:t>
            </a:r>
            <a:r>
              <a:rPr lang="en-US" b="1" dirty="0">
                <a:ln>
                  <a:solidFill>
                    <a:srgbClr val="FF6600"/>
                  </a:solidFill>
                </a:ln>
              </a:rPr>
              <a:t>p</a:t>
            </a:r>
            <a:r>
              <a:rPr lang="en-US" b="1" u="sng" dirty="0">
                <a:ln>
                  <a:solidFill>
                    <a:srgbClr val="FF6600"/>
                  </a:solidFill>
                </a:ln>
              </a:rPr>
              <a:t>ter</a:t>
            </a:r>
            <a:r>
              <a:rPr lang="en-US" dirty="0"/>
              <a:t>, does Luke </a:t>
            </a:r>
            <a:r>
              <a:rPr lang="en-US" u="sng" dirty="0"/>
              <a:t>deviate from his st</a:t>
            </a:r>
            <a:r>
              <a:rPr lang="en-US" dirty="0"/>
              <a:t>y</a:t>
            </a:r>
            <a:r>
              <a:rPr lang="en-US" u="sng" dirty="0"/>
              <a:t>le of documentation</a:t>
            </a:r>
            <a:r>
              <a:rPr lang="en-US" dirty="0"/>
              <a:t> to bring us a totally different aspect of </a:t>
            </a:r>
            <a:br>
              <a:rPr lang="en-US" dirty="0"/>
            </a:br>
            <a:r>
              <a:rPr lang="en-US" dirty="0">
                <a:ln w="19050">
                  <a:solidFill>
                    <a:srgbClr val="3E3EF0"/>
                  </a:solidFill>
                </a:ln>
                <a:latin typeface="Arial Black" panose="020B0A04020102020204" pitchFamily="34" charset="0"/>
              </a:rPr>
              <a:t>TIMING AUTHORITY?</a:t>
            </a:r>
          </a:p>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:41  </a:t>
            </a:r>
            <a:r>
              <a:rPr lang="en-US" dirty="0"/>
              <a:t>And His parents went to </a:t>
            </a:r>
            <a:r>
              <a:rPr lang="en-US" dirty="0" err="1"/>
              <a:t>Yerushalayim</a:t>
            </a:r>
            <a:r>
              <a:rPr lang="en-US" dirty="0"/>
              <a:t> every year at </a:t>
            </a:r>
            <a:r>
              <a:rPr lang="en-US" b="1" dirty="0">
                <a:solidFill>
                  <a:srgbClr val="C00000"/>
                </a:solidFill>
                <a:effectLst>
                  <a:glow rad="127000">
                    <a:srgbClr val="FFCCFF"/>
                  </a:glow>
                </a:effectLst>
              </a:rPr>
              <a:t>the Festival </a:t>
            </a:r>
            <a:r>
              <a:rPr lang="en-US" dirty="0"/>
              <a:t>of 	the Passover. </a:t>
            </a:r>
          </a:p>
          <a:p>
            <a:pPr marL="0" indent="0">
              <a:buNone/>
            </a:pPr>
            <a:r>
              <a:rPr lang="en-US" dirty="0"/>
              <a:t> </a:t>
            </a:r>
            <a:r>
              <a:rPr lang="en-US" dirty="0">
                <a:solidFill>
                  <a:srgbClr val="FF6600"/>
                </a:solidFill>
              </a:rPr>
              <a:t>Why the generic designation – “</a:t>
            </a:r>
            <a:r>
              <a:rPr lang="en-US" b="1" i="1" dirty="0">
                <a:solidFill>
                  <a:srgbClr val="FF6600"/>
                </a:solidFill>
              </a:rPr>
              <a:t>the Festival</a:t>
            </a:r>
            <a:r>
              <a:rPr lang="en-US" dirty="0">
                <a:solidFill>
                  <a:srgbClr val="FF6600"/>
                </a:solidFill>
              </a:rPr>
              <a:t>”?</a:t>
            </a:r>
            <a:br>
              <a:rPr lang="en-US" dirty="0">
                <a:solidFill>
                  <a:srgbClr val="FF6600"/>
                </a:solidFill>
              </a:rPr>
            </a:br>
            <a:r>
              <a:rPr lang="en-US" dirty="0">
                <a:solidFill>
                  <a:srgbClr val="FF6600"/>
                </a:solidFill>
              </a:rPr>
              <a:t> Why is there no mention of </a:t>
            </a:r>
            <a:r>
              <a:rPr lang="en-US" dirty="0">
                <a:solidFill>
                  <a:srgbClr val="00B0F0"/>
                </a:solidFill>
              </a:rPr>
              <a:t>Yahuah</a:t>
            </a:r>
            <a:r>
              <a:rPr lang="en-US" dirty="0">
                <a:solidFill>
                  <a:srgbClr val="FF6600"/>
                </a:solidFill>
              </a:rPr>
              <a:t> or the </a:t>
            </a:r>
            <a:r>
              <a:rPr lang="en-US" dirty="0">
                <a:solidFill>
                  <a:srgbClr val="00B0F0"/>
                </a:solidFill>
              </a:rPr>
              <a:t>Torah</a:t>
            </a:r>
            <a:r>
              <a:rPr lang="en-US" dirty="0">
                <a:solidFill>
                  <a:srgbClr val="FF6600"/>
                </a:solidFill>
              </a:rPr>
              <a:t> as in the former verses?</a:t>
            </a:r>
          </a:p>
          <a:p>
            <a:pPr marL="0" indent="0">
              <a:buNone/>
            </a:pPr>
            <a:r>
              <a:rPr lang="en-US" dirty="0">
                <a:solidFill>
                  <a:srgbClr val="FFCCFF"/>
                </a:solidFill>
              </a:rPr>
              <a:t>Is this just a simple oversight from Luke?  Or is there a viable explanation?</a:t>
            </a:r>
          </a:p>
        </p:txBody>
      </p:sp>
      <p:sp>
        <p:nvSpPr>
          <p:cNvPr id="4" name="Slide Number Placeholder 3"/>
          <p:cNvSpPr>
            <a:spLocks noGrp="1"/>
          </p:cNvSpPr>
          <p:nvPr>
            <p:ph type="sldNum" sz="quarter" idx="12"/>
          </p:nvPr>
        </p:nvSpPr>
        <p:spPr>
          <a:xfrm>
            <a:off x="11820331" y="6492875"/>
            <a:ext cx="371669" cy="365125"/>
          </a:xfrm>
        </p:spPr>
        <p:txBody>
          <a:bodyPr/>
          <a:lstStyle/>
          <a:p>
            <a:fld id="{6D22F896-40B5-4ADD-8801-0D06FADFA095}" type="slidenum">
              <a:rPr lang="en-US" smtClean="0"/>
              <a:t>20</a:t>
            </a:fld>
            <a:endParaRPr lang="en-US" dirty="0"/>
          </a:p>
        </p:txBody>
      </p:sp>
      <p:cxnSp>
        <p:nvCxnSpPr>
          <p:cNvPr id="5" name="Straight Connector 4"/>
          <p:cNvCxnSpPr/>
          <p:nvPr/>
        </p:nvCxnSpPr>
        <p:spPr>
          <a:xfrm>
            <a:off x="536611" y="1620934"/>
            <a:ext cx="10767526" cy="9330"/>
          </a:xfrm>
          <a:prstGeom prst="line">
            <a:avLst/>
          </a:prstGeom>
          <a:ln>
            <a:solidFill>
              <a:srgbClr val="00FF99"/>
            </a:solidFill>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298580" y="1012682"/>
            <a:ext cx="950889" cy="946747"/>
          </a:xfrm>
          <a:prstGeom prst="straightConnector1">
            <a:avLst/>
          </a:prstGeom>
          <a:ln w="57150">
            <a:solidFill>
              <a:srgbClr val="3E3EF0"/>
            </a:solidFill>
            <a:tailEnd type="triangle"/>
          </a:ln>
          <a:effectLst>
            <a:glow rad="762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373223" y="3331029"/>
            <a:ext cx="936174" cy="881326"/>
          </a:xfrm>
          <a:prstGeom prst="straightConnector1">
            <a:avLst/>
          </a:prstGeom>
          <a:ln w="57150">
            <a:solidFill>
              <a:srgbClr val="3E3EF0"/>
            </a:solidFill>
            <a:tailEnd type="triangle"/>
          </a:ln>
          <a:effectLst>
            <a:glow rad="762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91703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randombar(horizontal)">
                                      <p:cBhvr>
                                        <p:cTn id="7" dur="500"/>
                                        <p:tgtEl>
                                          <p:spTgt spid="3">
                                            <p:txEl>
                                              <p:pRg st="4" end="4"/>
                                            </p:txEl>
                                          </p:spTgt>
                                        </p:tgtEl>
                                      </p:cBhvr>
                                    </p:animEffect>
                                  </p:childTnLst>
                                </p:cTn>
                              </p:par>
                              <p:par>
                                <p:cTn id="8" presetID="47" presetClass="entr" presetSubtype="0"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1000"/>
                                        <p:tgtEl>
                                          <p:spTgt spid="7"/>
                                        </p:tgtEl>
                                      </p:cBhvr>
                                    </p:animEffect>
                                    <p:anim calcmode="lin" valueType="num">
                                      <p:cBhvr>
                                        <p:cTn id="11" dur="1000" fill="hold"/>
                                        <p:tgtEl>
                                          <p:spTgt spid="7"/>
                                        </p:tgtEl>
                                        <p:attrNameLst>
                                          <p:attrName>ppt_x</p:attrName>
                                        </p:attrNameLst>
                                      </p:cBhvr>
                                      <p:tavLst>
                                        <p:tav tm="0">
                                          <p:val>
                                            <p:strVal val="#ppt_x"/>
                                          </p:val>
                                        </p:tav>
                                        <p:tav tm="100000">
                                          <p:val>
                                            <p:strVal val="#ppt_x"/>
                                          </p:val>
                                        </p:tav>
                                      </p:tavLst>
                                    </p:anim>
                                    <p:anim calcmode="lin" valueType="num">
                                      <p:cBhvr>
                                        <p:cTn id="12"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1"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up)">
                                      <p:cBhvr>
                                        <p:cTn id="17" dur="1000"/>
                                        <p:tgtEl>
                                          <p:spTgt spid="3">
                                            <p:txEl>
                                              <p:pRg st="5" end="5"/>
                                            </p:txEl>
                                          </p:spTgt>
                                        </p:tgtEl>
                                      </p:cBhvr>
                                    </p:animEffect>
                                  </p:childTnLst>
                                </p:cTn>
                              </p:par>
                              <p:par>
                                <p:cTn id="18" presetID="22" presetClass="entr" presetSubtype="1" fill="hold" nodeType="withEffect">
                                  <p:stCondLst>
                                    <p:cond delay="0"/>
                                  </p:stCondLst>
                                  <p:childTnLst>
                                    <p:set>
                                      <p:cBhvr>
                                        <p:cTn id="19" dur="1" fill="hold">
                                          <p:stCondLst>
                                            <p:cond delay="0"/>
                                          </p:stCondLst>
                                        </p:cTn>
                                        <p:tgtEl>
                                          <p:spTgt spid="3">
                                            <p:txEl>
                                              <p:pRg st="6" end="6"/>
                                            </p:txEl>
                                          </p:spTgt>
                                        </p:tgtEl>
                                        <p:attrNameLst>
                                          <p:attrName>style.visibility</p:attrName>
                                        </p:attrNameLst>
                                      </p:cBhvr>
                                      <p:to>
                                        <p:strVal val="visible"/>
                                      </p:to>
                                    </p:set>
                                    <p:animEffect transition="in" filter="wipe(up)">
                                      <p:cBhvr>
                                        <p:cTn id="2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25016" y="1135781"/>
            <a:ext cx="11495315" cy="5586032"/>
          </a:xfrm>
        </p:spPr>
        <p:txBody>
          <a:bodyPr>
            <a:noAutofit/>
          </a:bodyPr>
          <a:lstStyle/>
          <a:p>
            <a:r>
              <a:rPr lang="en-US" dirty="0">
                <a:solidFill>
                  <a:srgbClr val="00FF99"/>
                </a:solidFill>
              </a:rPr>
              <a:t>Luk </a:t>
            </a:r>
            <a:r>
              <a:rPr lang="en-US" b="1" dirty="0">
                <a:ln>
                  <a:solidFill>
                    <a:srgbClr val="3E3EF0"/>
                  </a:solidFill>
                </a:ln>
                <a:solidFill>
                  <a:srgbClr val="00FF99"/>
                </a:solidFill>
                <a:effectLst>
                  <a:glow rad="127000">
                    <a:srgbClr val="FFCCFF"/>
                  </a:glow>
                </a:effectLst>
              </a:rPr>
              <a:t>2</a:t>
            </a:r>
            <a:r>
              <a:rPr lang="en-US" dirty="0">
                <a:solidFill>
                  <a:srgbClr val="00FF99"/>
                </a:solidFill>
              </a:rPr>
              <a:t>:42  </a:t>
            </a:r>
            <a:r>
              <a:rPr lang="en-US" dirty="0"/>
              <a:t>And when He was twelve years old, they went up to </a:t>
            </a:r>
            <a:r>
              <a:rPr lang="en-US" dirty="0" err="1"/>
              <a:t>Yerushalayim</a:t>
            </a:r>
            <a:r>
              <a:rPr lang="en-US" dirty="0"/>
              <a:t> </a:t>
            </a:r>
          </a:p>
          <a:p>
            <a:pPr marL="0" indent="0">
              <a:buNone/>
            </a:pPr>
            <a:br>
              <a:rPr lang="en-US" sz="1400" dirty="0"/>
            </a:br>
            <a:r>
              <a:rPr lang="en-US" dirty="0"/>
              <a:t>			</a:t>
            </a:r>
            <a:r>
              <a:rPr lang="en-US" b="1" dirty="0">
                <a:solidFill>
                  <a:srgbClr val="FFFF00"/>
                </a:solidFill>
              </a:rPr>
              <a:t>according to </a:t>
            </a:r>
            <a:r>
              <a:rPr lang="en-US" b="1" dirty="0">
                <a:ln>
                  <a:solidFill>
                    <a:srgbClr val="FFFF00"/>
                  </a:solidFill>
                </a:ln>
                <a:solidFill>
                  <a:srgbClr val="D73DCC"/>
                </a:solidFill>
              </a:rPr>
              <a:t>the p</a:t>
            </a:r>
            <a:r>
              <a:rPr lang="en-US" b="1" u="sng" dirty="0">
                <a:ln>
                  <a:solidFill>
                    <a:srgbClr val="FFFF00"/>
                  </a:solidFill>
                </a:ln>
                <a:solidFill>
                  <a:srgbClr val="D73DCC"/>
                </a:solidFill>
              </a:rPr>
              <a:t>ractice </a:t>
            </a:r>
            <a:r>
              <a:rPr lang="en-US" b="1" u="sng" dirty="0">
                <a:solidFill>
                  <a:srgbClr val="FFFF00"/>
                </a:solidFill>
              </a:rPr>
              <a:t>of the festival</a:t>
            </a:r>
            <a:r>
              <a:rPr lang="en-US" b="1" dirty="0">
                <a:solidFill>
                  <a:srgbClr val="FFFF00"/>
                </a:solidFill>
              </a:rPr>
              <a:t>.</a:t>
            </a:r>
            <a:r>
              <a:rPr lang="en-US" b="1" u="sng" dirty="0">
                <a:solidFill>
                  <a:srgbClr val="FFFF00"/>
                </a:solidFill>
              </a:rPr>
              <a:t> </a:t>
            </a:r>
          </a:p>
          <a:p>
            <a:pPr marL="0" indent="0">
              <a:buNone/>
            </a:pPr>
            <a:endParaRPr lang="en-US" sz="1100" b="1" u="sng" dirty="0">
              <a:solidFill>
                <a:srgbClr val="FFFF00"/>
              </a:solidFill>
            </a:endParaRPr>
          </a:p>
          <a:p>
            <a:pPr marL="0" indent="0">
              <a:buNone/>
            </a:pPr>
            <a:r>
              <a:rPr lang="en-US" b="1" u="sng" dirty="0">
                <a:solidFill>
                  <a:srgbClr val="FFFF00"/>
                </a:solidFill>
              </a:rPr>
              <a:t>What reason did the</a:t>
            </a:r>
            <a:r>
              <a:rPr lang="en-US" b="1" dirty="0">
                <a:solidFill>
                  <a:srgbClr val="FFFF00"/>
                </a:solidFill>
              </a:rPr>
              <a:t> </a:t>
            </a:r>
            <a:r>
              <a:rPr lang="en-US" b="1" u="sng" dirty="0">
                <a:solidFill>
                  <a:srgbClr val="00FF99"/>
                </a:solidFill>
              </a:rPr>
              <a:t>S</a:t>
            </a:r>
            <a:r>
              <a:rPr lang="en-US" b="1" dirty="0">
                <a:solidFill>
                  <a:srgbClr val="00FF99"/>
                </a:solidFill>
              </a:rPr>
              <a:t>p</a:t>
            </a:r>
            <a:r>
              <a:rPr lang="en-US" b="1" u="sng" dirty="0">
                <a:solidFill>
                  <a:srgbClr val="00FF99"/>
                </a:solidFill>
              </a:rPr>
              <a:t>irit of Ins</a:t>
            </a:r>
            <a:r>
              <a:rPr lang="en-US" b="1" dirty="0">
                <a:solidFill>
                  <a:srgbClr val="00FF99"/>
                </a:solidFill>
              </a:rPr>
              <a:t>p</a:t>
            </a:r>
            <a:r>
              <a:rPr lang="en-US" b="1" u="sng" dirty="0">
                <a:solidFill>
                  <a:srgbClr val="00FF99"/>
                </a:solidFill>
              </a:rPr>
              <a:t>iration</a:t>
            </a:r>
            <a:r>
              <a:rPr lang="en-US" b="1" dirty="0">
                <a:solidFill>
                  <a:srgbClr val="00FF99"/>
                </a:solidFill>
              </a:rPr>
              <a:t> </a:t>
            </a:r>
            <a:r>
              <a:rPr lang="en-US" b="1" u="sng" dirty="0">
                <a:solidFill>
                  <a:srgbClr val="FFFF00"/>
                </a:solidFill>
              </a:rPr>
              <a:t>have to cause Luke to refrain from identif</a:t>
            </a:r>
            <a:r>
              <a:rPr lang="en-US" b="1" dirty="0">
                <a:solidFill>
                  <a:srgbClr val="FFFF00"/>
                </a:solidFill>
              </a:rPr>
              <a:t>y</a:t>
            </a:r>
            <a:r>
              <a:rPr lang="en-US" b="1" u="sng" dirty="0">
                <a:solidFill>
                  <a:srgbClr val="FFFF00"/>
                </a:solidFill>
              </a:rPr>
              <a:t>in</a:t>
            </a:r>
            <a:r>
              <a:rPr lang="en-US" b="1" dirty="0">
                <a:solidFill>
                  <a:srgbClr val="FFFF00"/>
                </a:solidFill>
              </a:rPr>
              <a:t>g</a:t>
            </a:r>
            <a:r>
              <a:rPr lang="en-US" b="1" u="sng" dirty="0">
                <a:solidFill>
                  <a:srgbClr val="FFFF00"/>
                </a:solidFill>
              </a:rPr>
              <a:t> either</a:t>
            </a:r>
            <a:r>
              <a:rPr lang="en-US" b="1" dirty="0">
                <a:solidFill>
                  <a:srgbClr val="FFFF00"/>
                </a:solidFill>
              </a:rPr>
              <a:t> </a:t>
            </a:r>
            <a:r>
              <a:rPr lang="en-US" b="1" u="sng" dirty="0">
                <a:solidFill>
                  <a:srgbClr val="00B0F0"/>
                </a:solidFill>
              </a:rPr>
              <a:t>Yahuah</a:t>
            </a:r>
            <a:r>
              <a:rPr lang="en-US" b="1" dirty="0">
                <a:solidFill>
                  <a:srgbClr val="FFFF00"/>
                </a:solidFill>
              </a:rPr>
              <a:t> </a:t>
            </a:r>
            <a:r>
              <a:rPr lang="en-US" b="1" u="sng" dirty="0">
                <a:solidFill>
                  <a:srgbClr val="FFFF00"/>
                </a:solidFill>
              </a:rPr>
              <a:t>or the</a:t>
            </a:r>
            <a:r>
              <a:rPr lang="en-US" b="1" dirty="0">
                <a:solidFill>
                  <a:srgbClr val="FFFF00"/>
                </a:solidFill>
              </a:rPr>
              <a:t> </a:t>
            </a:r>
            <a:r>
              <a:rPr lang="en-US" b="1" u="sng" dirty="0">
                <a:solidFill>
                  <a:srgbClr val="00B0F0"/>
                </a:solidFill>
              </a:rPr>
              <a:t>Torah</a:t>
            </a:r>
            <a:r>
              <a:rPr lang="en-US" b="1" dirty="0">
                <a:solidFill>
                  <a:srgbClr val="FFFF00"/>
                </a:solidFill>
              </a:rPr>
              <a:t> </a:t>
            </a:r>
            <a:r>
              <a:rPr lang="en-US" b="1" u="sng" dirty="0">
                <a:solidFill>
                  <a:srgbClr val="FFFF00"/>
                </a:solidFill>
              </a:rPr>
              <a:t>as the </a:t>
            </a:r>
            <a:r>
              <a:rPr lang="en-US" b="1" dirty="0">
                <a:solidFill>
                  <a:srgbClr val="FFFF00"/>
                </a:solidFill>
              </a:rPr>
              <a:t>g</a:t>
            </a:r>
            <a:r>
              <a:rPr lang="en-US" b="1" u="sng" dirty="0">
                <a:solidFill>
                  <a:srgbClr val="FFFF00"/>
                </a:solidFill>
              </a:rPr>
              <a:t>overnin</a:t>
            </a:r>
            <a:r>
              <a:rPr lang="en-US" b="1" dirty="0">
                <a:solidFill>
                  <a:srgbClr val="FFFF00"/>
                </a:solidFill>
              </a:rPr>
              <a:t>g</a:t>
            </a:r>
            <a:r>
              <a:rPr lang="en-US" b="1" u="sng" dirty="0">
                <a:solidFill>
                  <a:srgbClr val="FFFF00"/>
                </a:solidFill>
              </a:rPr>
              <a:t> authorit</a:t>
            </a:r>
            <a:r>
              <a:rPr lang="en-US" b="1" dirty="0">
                <a:solidFill>
                  <a:srgbClr val="FFFF00"/>
                </a:solidFill>
              </a:rPr>
              <a:t>y</a:t>
            </a:r>
            <a:r>
              <a:rPr lang="en-US" b="1" u="sng" dirty="0">
                <a:solidFill>
                  <a:srgbClr val="FFFF00"/>
                </a:solidFill>
              </a:rPr>
              <a:t> for </a:t>
            </a:r>
            <a:r>
              <a:rPr lang="en-US" b="1" dirty="0">
                <a:solidFill>
                  <a:srgbClr val="FFFF00"/>
                </a:solidFill>
              </a:rPr>
              <a:t>			     </a:t>
            </a:r>
            <a:r>
              <a:rPr lang="en-US" sz="4000" b="1" u="sng" dirty="0">
                <a:solidFill>
                  <a:srgbClr val="FFFF00"/>
                </a:solidFill>
              </a:rPr>
              <a:t>THIS</a:t>
            </a:r>
            <a:r>
              <a:rPr lang="en-US" sz="4000" b="1" dirty="0">
                <a:solidFill>
                  <a:srgbClr val="FFFF00"/>
                </a:solidFill>
              </a:rPr>
              <a:t> p</a:t>
            </a:r>
            <a:r>
              <a:rPr lang="en-US" sz="4000" b="1" u="sng" dirty="0">
                <a:solidFill>
                  <a:srgbClr val="FFFF00"/>
                </a:solidFill>
              </a:rPr>
              <a:t>articular feast</a:t>
            </a:r>
            <a:r>
              <a:rPr lang="en-US" sz="4000" b="1" dirty="0">
                <a:solidFill>
                  <a:srgbClr val="FFFF00"/>
                </a:solidFill>
              </a:rPr>
              <a:t>?</a:t>
            </a:r>
            <a:br>
              <a:rPr lang="en-US" b="1" dirty="0">
                <a:solidFill>
                  <a:srgbClr val="FFFF00"/>
                </a:solidFill>
              </a:rPr>
            </a:br>
            <a:r>
              <a:rPr lang="en-US" b="1" dirty="0">
                <a:solidFill>
                  <a:srgbClr val="FFFF00"/>
                </a:solidFill>
              </a:rPr>
              <a:t>			        </a:t>
            </a:r>
            <a:br>
              <a:rPr lang="en-US" b="1" dirty="0">
                <a:solidFill>
                  <a:srgbClr val="FFFF00"/>
                </a:solidFill>
              </a:rPr>
            </a:br>
            <a:r>
              <a:rPr lang="en-US" b="1" dirty="0">
                <a:solidFill>
                  <a:srgbClr val="FFFF00"/>
                </a:solidFill>
              </a:rPr>
              <a:t>	          </a:t>
            </a:r>
            <a:r>
              <a:rPr lang="en-US" sz="3200" b="1" dirty="0">
                <a:ln>
                  <a:solidFill>
                    <a:schemeClr val="bg1"/>
                  </a:solidFill>
                </a:ln>
                <a:solidFill>
                  <a:srgbClr val="00FF99"/>
                </a:solidFill>
                <a:effectLst>
                  <a:glow rad="88900">
                    <a:srgbClr val="FFCCFF"/>
                  </a:glow>
                </a:effectLst>
              </a:rPr>
              <a:t>Who governed  </a:t>
            </a:r>
            <a:r>
              <a:rPr lang="en-US" sz="3200" b="1" u="sng" dirty="0">
                <a:ln>
                  <a:solidFill>
                    <a:schemeClr val="bg1"/>
                  </a:solidFill>
                </a:ln>
                <a:solidFill>
                  <a:srgbClr val="00FF99"/>
                </a:solidFill>
                <a:effectLst>
                  <a:glow rad="88900">
                    <a:srgbClr val="FFCCFF"/>
                  </a:glow>
                </a:effectLst>
              </a:rPr>
              <a:t>THIS PARTICULAR</a:t>
            </a:r>
            <a:r>
              <a:rPr lang="en-US" sz="3200" b="1" dirty="0">
                <a:ln>
                  <a:solidFill>
                    <a:schemeClr val="bg1"/>
                  </a:solidFill>
                </a:ln>
                <a:solidFill>
                  <a:srgbClr val="00FF99"/>
                </a:solidFill>
                <a:effectLst>
                  <a:glow rad="88900">
                    <a:srgbClr val="FFCCFF"/>
                  </a:glow>
                </a:effectLst>
              </a:rPr>
              <a:t>  feast ?</a:t>
            </a:r>
          </a:p>
          <a:p>
            <a:pPr marL="0" indent="0">
              <a:buNone/>
            </a:pPr>
            <a:endParaRPr lang="en-CA" sz="1200" dirty="0">
              <a:ln w="19050">
                <a:solidFill>
                  <a:srgbClr val="3E3EF0"/>
                </a:solidFill>
              </a:ln>
              <a:latin typeface="Arial Black" panose="020B0A04020102020204" pitchFamily="34" charset="0"/>
            </a:endParaRPr>
          </a:p>
          <a:p>
            <a:pPr marL="0" indent="0">
              <a:buNone/>
            </a:pPr>
            <a:r>
              <a:rPr lang="en-CA" dirty="0">
                <a:ln w="19050">
                  <a:solidFill>
                    <a:srgbClr val="3E3EF0"/>
                  </a:solidFill>
                </a:ln>
                <a:latin typeface="Arial Black" panose="020B0A04020102020204" pitchFamily="34" charset="0"/>
              </a:rPr>
              <a:t>What is Luke pointing out to us? </a:t>
            </a:r>
          </a:p>
          <a:p>
            <a:pPr marL="0" indent="0">
              <a:buNone/>
            </a:pPr>
            <a:r>
              <a:rPr lang="en-CA" dirty="0">
                <a:ln w="19050">
                  <a:solidFill>
                    <a:srgbClr val="3E3EF0"/>
                  </a:solidFill>
                </a:ln>
                <a:latin typeface="Arial Black" panose="020B0A04020102020204" pitchFamily="34" charset="0"/>
              </a:rPr>
              <a:t>  Will we listen or just nonchalantly skip over these   </a:t>
            </a:r>
            <a:br>
              <a:rPr lang="en-CA" dirty="0">
                <a:ln w="19050">
                  <a:solidFill>
                    <a:srgbClr val="3E3EF0"/>
                  </a:solidFill>
                </a:ln>
                <a:latin typeface="Arial Black" panose="020B0A04020102020204" pitchFamily="34" charset="0"/>
              </a:rPr>
            </a:br>
            <a:r>
              <a:rPr lang="en-CA" dirty="0">
                <a:ln w="19050">
                  <a:solidFill>
                    <a:srgbClr val="3E3EF0"/>
                  </a:solidFill>
                </a:ln>
                <a:latin typeface="Arial Black" panose="020B0A04020102020204" pitchFamily="34" charset="0"/>
              </a:rPr>
              <a:t>  blatantly specific choices of highly informative words?</a:t>
            </a:r>
          </a:p>
        </p:txBody>
      </p:sp>
      <p:sp>
        <p:nvSpPr>
          <p:cNvPr id="4" name="Slide Number Placeholder 3"/>
          <p:cNvSpPr>
            <a:spLocks noGrp="1"/>
          </p:cNvSpPr>
          <p:nvPr>
            <p:ph type="sldNum" sz="quarter" idx="12"/>
          </p:nvPr>
        </p:nvSpPr>
        <p:spPr>
          <a:xfrm>
            <a:off x="11820331" y="6492875"/>
            <a:ext cx="371669" cy="365125"/>
          </a:xfrm>
        </p:spPr>
        <p:txBody>
          <a:bodyPr/>
          <a:lstStyle/>
          <a:p>
            <a:fld id="{6D22F896-40B5-4ADD-8801-0D06FADFA095}" type="slidenum">
              <a:rPr lang="en-US" smtClean="0"/>
              <a:t>21</a:t>
            </a:fld>
            <a:endParaRPr lang="en-US" dirty="0"/>
          </a:p>
        </p:txBody>
      </p:sp>
      <p:sp>
        <p:nvSpPr>
          <p:cNvPr id="2" name="Rounded Rectangle 1"/>
          <p:cNvSpPr/>
          <p:nvPr/>
        </p:nvSpPr>
        <p:spPr>
          <a:xfrm>
            <a:off x="3309327" y="353228"/>
            <a:ext cx="5534525" cy="646366"/>
          </a:xfrm>
          <a:prstGeom prst="roundRect">
            <a:avLst>
              <a:gd name="adj" fmla="val 50000"/>
            </a:avLst>
          </a:prstGeom>
          <a:solidFill>
            <a:srgbClr val="FF6600"/>
          </a:solidFill>
          <a:ln w="571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Practice of “the festival”?  </a:t>
            </a:r>
          </a:p>
        </p:txBody>
      </p:sp>
      <p:cxnSp>
        <p:nvCxnSpPr>
          <p:cNvPr id="5" name="Straight Arrow Connector 4"/>
          <p:cNvCxnSpPr/>
          <p:nvPr/>
        </p:nvCxnSpPr>
        <p:spPr>
          <a:xfrm flipV="1">
            <a:off x="325016" y="1563188"/>
            <a:ext cx="950889" cy="946747"/>
          </a:xfrm>
          <a:prstGeom prst="straightConnector1">
            <a:avLst/>
          </a:prstGeom>
          <a:ln w="57150">
            <a:solidFill>
              <a:srgbClr val="3E3EF0"/>
            </a:solidFill>
            <a:tailEnd type="triangle"/>
          </a:ln>
          <a:effectLst>
            <a:glow rad="762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6" name="Rectangle 5"/>
          <p:cNvSpPr/>
          <p:nvPr/>
        </p:nvSpPr>
        <p:spPr>
          <a:xfrm>
            <a:off x="3023117" y="1744824"/>
            <a:ext cx="3974841" cy="662473"/>
          </a:xfrm>
          <a:prstGeom prst="rect">
            <a:avLst/>
          </a:prstGeom>
          <a:noFill/>
          <a:ln w="571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286077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wipe(up)">
                                      <p:cBhvr>
                                        <p:cTn id="7" dur="1000"/>
                                        <p:tgtEl>
                                          <p:spTgt spid="3">
                                            <p:txEl>
                                              <p:pRg st="5" end="5"/>
                                            </p:txEl>
                                          </p:spTgt>
                                        </p:tgtEl>
                                      </p:cBhvr>
                                    </p:animEffect>
                                  </p:childTnLst>
                                </p:cTn>
                              </p:par>
                              <p:par>
                                <p:cTn id="8" presetID="22" presetClass="entr" presetSubtype="1" fill="hold" nodeType="withEffect">
                                  <p:stCondLst>
                                    <p:cond delay="0"/>
                                  </p:stCondLst>
                                  <p:childTnLst>
                                    <p:set>
                                      <p:cBhvr>
                                        <p:cTn id="9" dur="1" fill="hold">
                                          <p:stCondLst>
                                            <p:cond delay="0"/>
                                          </p:stCondLst>
                                        </p:cTn>
                                        <p:tgtEl>
                                          <p:spTgt spid="3">
                                            <p:txEl>
                                              <p:pRg st="6" end="6"/>
                                            </p:txEl>
                                          </p:spTgt>
                                        </p:tgtEl>
                                        <p:attrNameLst>
                                          <p:attrName>style.visibility</p:attrName>
                                        </p:attrNameLst>
                                      </p:cBhvr>
                                      <p:to>
                                        <p:strVal val="visible"/>
                                      </p:to>
                                    </p:set>
                                    <p:animEffect transition="in" filter="wipe(up)">
                                      <p:cBhvr>
                                        <p:cTn id="10" dur="10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2667" y="746180"/>
            <a:ext cx="11150600" cy="5468008"/>
          </a:xfrm>
        </p:spPr>
        <p:txBody>
          <a:bodyPr anchor="ctr">
            <a:noAutofit/>
          </a:bodyPr>
          <a:lstStyle/>
          <a:p>
            <a:r>
              <a:rPr lang="en-CA" dirty="0"/>
              <a:t>In the year that Yahusha was 12 years of age, </a:t>
            </a:r>
            <a:br>
              <a:rPr lang="en-CA" dirty="0"/>
            </a:br>
            <a:r>
              <a:rPr lang="en-CA" dirty="0"/>
              <a:t>	</a:t>
            </a:r>
            <a:r>
              <a:rPr lang="en-CA" u="sng" dirty="0">
                <a:solidFill>
                  <a:srgbClr val="00FF99"/>
                </a:solidFill>
              </a:rPr>
              <a:t>the </a:t>
            </a:r>
            <a:r>
              <a:rPr lang="en-CA" dirty="0">
                <a:solidFill>
                  <a:srgbClr val="00FF99"/>
                </a:solidFill>
              </a:rPr>
              <a:t>y</a:t>
            </a:r>
            <a:r>
              <a:rPr lang="en-CA" u="sng" dirty="0">
                <a:solidFill>
                  <a:srgbClr val="00FF99"/>
                </a:solidFill>
              </a:rPr>
              <a:t>ear of His accountabilit</a:t>
            </a:r>
            <a:r>
              <a:rPr lang="en-CA" dirty="0">
                <a:solidFill>
                  <a:srgbClr val="00FF99"/>
                </a:solidFill>
              </a:rPr>
              <a:t>y,</a:t>
            </a:r>
            <a:r>
              <a:rPr lang="en-CA" u="sng" dirty="0">
                <a:solidFill>
                  <a:srgbClr val="00FF99"/>
                </a:solidFill>
              </a:rPr>
              <a:t> </a:t>
            </a:r>
            <a:br>
              <a:rPr lang="en-CA" u="sng" dirty="0">
                <a:solidFill>
                  <a:srgbClr val="00FF99"/>
                </a:solidFill>
              </a:rPr>
            </a:br>
            <a:r>
              <a:rPr lang="en-CA" dirty="0"/>
              <a:t>		He was  </a:t>
            </a:r>
            <a:r>
              <a:rPr lang="en-CA" b="1" i="1" dirty="0">
                <a:solidFill>
                  <a:srgbClr val="FFCCFF"/>
                </a:solidFill>
              </a:rPr>
              <a:t>discovered -</a:t>
            </a:r>
            <a:br>
              <a:rPr lang="en-CA" dirty="0"/>
            </a:br>
            <a:r>
              <a:rPr lang="en-CA" dirty="0"/>
              <a:t>			on the</a:t>
            </a:r>
            <a:r>
              <a:rPr lang="en-CA" b="1" dirty="0">
                <a:ln>
                  <a:solidFill>
                    <a:srgbClr val="0066FF"/>
                  </a:solidFill>
                </a:ln>
                <a:effectLst>
                  <a:glow rad="88900">
                    <a:srgbClr val="FFFF00"/>
                  </a:glow>
                </a:effectLst>
              </a:rPr>
              <a:t> </a:t>
            </a:r>
            <a:r>
              <a:rPr lang="en-CA" b="1" dirty="0">
                <a:ln>
                  <a:solidFill>
                    <a:srgbClr val="0066FF"/>
                  </a:solidFill>
                </a:ln>
                <a:solidFill>
                  <a:srgbClr val="FFCCFF"/>
                </a:solidFill>
                <a:effectLst>
                  <a:glow rad="88900">
                    <a:srgbClr val="FFFF00"/>
                  </a:glow>
                </a:effectLst>
              </a:rPr>
              <a:t>3</a:t>
            </a:r>
            <a:r>
              <a:rPr lang="en-CA" b="1" baseline="30000" dirty="0">
                <a:ln>
                  <a:solidFill>
                    <a:srgbClr val="0066FF"/>
                  </a:solidFill>
                </a:ln>
                <a:solidFill>
                  <a:srgbClr val="FFCCFF"/>
                </a:solidFill>
                <a:effectLst>
                  <a:glow rad="88900">
                    <a:srgbClr val="FFFF00"/>
                  </a:glow>
                </a:effectLst>
              </a:rPr>
              <a:t>rd</a:t>
            </a:r>
            <a:r>
              <a:rPr lang="en-CA" b="1" dirty="0">
                <a:ln>
                  <a:solidFill>
                    <a:srgbClr val="0066FF"/>
                  </a:solidFill>
                </a:ln>
                <a:effectLst>
                  <a:glow rad="88900">
                    <a:srgbClr val="FFFF00"/>
                  </a:glow>
                </a:effectLst>
              </a:rPr>
              <a:t>  </a:t>
            </a:r>
            <a:r>
              <a:rPr lang="en-CA" dirty="0"/>
              <a:t>cycle </a:t>
            </a:r>
            <a:r>
              <a:rPr lang="en-CA" u="sng" dirty="0"/>
              <a:t>followin</a:t>
            </a:r>
            <a:r>
              <a:rPr lang="en-CA" dirty="0"/>
              <a:t>g the “</a:t>
            </a:r>
            <a:r>
              <a:rPr lang="en-CA" b="1" dirty="0">
                <a:ln>
                  <a:solidFill>
                    <a:srgbClr val="0066FF"/>
                  </a:solidFill>
                </a:ln>
                <a:solidFill>
                  <a:srgbClr val="FFCCFF"/>
                </a:solidFill>
                <a:effectLst>
                  <a:glow rad="228600">
                    <a:schemeClr val="accent3">
                      <a:satMod val="175000"/>
                      <a:alpha val="40000"/>
                    </a:schemeClr>
                  </a:glow>
                </a:effectLst>
              </a:rPr>
              <a:t>practice</a:t>
            </a:r>
            <a:r>
              <a:rPr lang="en-CA" dirty="0">
                <a:solidFill>
                  <a:srgbClr val="FFCCFF"/>
                </a:solidFill>
              </a:rPr>
              <a:t> of the feast</a:t>
            </a:r>
            <a:r>
              <a:rPr lang="en-CA" dirty="0"/>
              <a:t>” -</a:t>
            </a:r>
            <a:br>
              <a:rPr lang="en-CA" dirty="0"/>
            </a:br>
            <a:r>
              <a:rPr lang="en-CA" dirty="0"/>
              <a:t>	(that  “</a:t>
            </a:r>
            <a:r>
              <a:rPr lang="en-CA" b="1" dirty="0">
                <a:ln>
                  <a:solidFill>
                    <a:srgbClr val="0066FF"/>
                  </a:solidFill>
                </a:ln>
                <a:solidFill>
                  <a:srgbClr val="FFCCFF"/>
                </a:solidFill>
                <a:effectLst>
                  <a:glow rad="228600">
                    <a:schemeClr val="accent3">
                      <a:satMod val="175000"/>
                      <a:alpha val="40000"/>
                    </a:schemeClr>
                  </a:glow>
                </a:effectLst>
              </a:rPr>
              <a:t>practice</a:t>
            </a:r>
            <a:r>
              <a:rPr lang="en-CA" b="1" dirty="0">
                <a:ln>
                  <a:solidFill>
                    <a:srgbClr val="0066FF"/>
                  </a:solidFill>
                </a:ln>
                <a:solidFill>
                  <a:srgbClr val="FFCCFF"/>
                </a:solidFill>
                <a:effectLst/>
              </a:rPr>
              <a:t>”</a:t>
            </a:r>
            <a:r>
              <a:rPr lang="en-CA" b="1" dirty="0">
                <a:ln>
                  <a:solidFill>
                    <a:srgbClr val="0066FF"/>
                  </a:solidFill>
                </a:ln>
                <a:solidFill>
                  <a:srgbClr val="FFCCFF"/>
                </a:solidFill>
                <a:effectLst>
                  <a:glow rad="228600">
                    <a:schemeClr val="accent3">
                      <a:satMod val="175000"/>
                      <a:alpha val="40000"/>
                    </a:schemeClr>
                  </a:glow>
                </a:effectLst>
              </a:rPr>
              <a:t> </a:t>
            </a:r>
            <a:r>
              <a:rPr lang="en-CA" dirty="0">
                <a:solidFill>
                  <a:srgbClr val="FFCCFF"/>
                </a:solidFill>
              </a:rPr>
              <a:t> being – a </a:t>
            </a:r>
            <a:r>
              <a:rPr lang="en-CA" dirty="0">
                <a:solidFill>
                  <a:srgbClr val="D73DCC"/>
                </a:solidFill>
              </a:rPr>
              <a:t>Jewish </a:t>
            </a:r>
            <a:r>
              <a:rPr lang="en-CA" b="1" u="sng" dirty="0">
                <a:solidFill>
                  <a:srgbClr val="FF0000"/>
                </a:solidFill>
                <a:latin typeface="Arial Black" panose="020B0A04020102020204" pitchFamily="34" charset="0"/>
              </a:rPr>
              <a:t>LUNAR</a:t>
            </a:r>
            <a:r>
              <a:rPr lang="en-CA" b="1" dirty="0">
                <a:solidFill>
                  <a:srgbClr val="FF0000"/>
                </a:solidFill>
              </a:rPr>
              <a:t> BASED </a:t>
            </a:r>
            <a:r>
              <a:rPr lang="en-CA" dirty="0">
                <a:solidFill>
                  <a:schemeClr val="tx1"/>
                </a:solidFill>
              </a:rPr>
              <a:t>feast.</a:t>
            </a:r>
            <a:r>
              <a:rPr lang="en-CA" b="1" dirty="0">
                <a:solidFill>
                  <a:srgbClr val="FF0000"/>
                </a:solidFill>
              </a:rPr>
              <a:t> 	</a:t>
            </a:r>
            <a:br>
              <a:rPr lang="en-CA" dirty="0"/>
            </a:br>
            <a:r>
              <a:rPr lang="en-CA" dirty="0"/>
              <a:t> 		  After </a:t>
            </a:r>
            <a:r>
              <a:rPr lang="en-CA" b="1" u="sng" dirty="0">
                <a:ln>
                  <a:solidFill>
                    <a:srgbClr val="0066FF"/>
                  </a:solidFill>
                </a:ln>
                <a:solidFill>
                  <a:srgbClr val="FFFF00"/>
                </a:solidFill>
                <a:latin typeface="Arial Black" panose="020B0A04020102020204" pitchFamily="34" charset="0"/>
              </a:rPr>
              <a:t>their</a:t>
            </a:r>
            <a:r>
              <a:rPr lang="en-CA" dirty="0">
                <a:latin typeface="Arial Black" panose="020B0A04020102020204" pitchFamily="34" charset="0"/>
              </a:rPr>
              <a:t> </a:t>
            </a:r>
            <a:r>
              <a:rPr lang="en-CA" dirty="0"/>
              <a:t>feast, a responsible Yahusha was - </a:t>
            </a:r>
            <a:r>
              <a:rPr lang="en-CA" dirty="0">
                <a:ln w="19050">
                  <a:solidFill>
                    <a:srgbClr val="D73DCC"/>
                  </a:solidFill>
                </a:ln>
                <a:latin typeface="Arial Black" panose="020B0A04020102020204" pitchFamily="34" charset="0"/>
              </a:rPr>
              <a:t>“FOUND” –</a:t>
            </a:r>
            <a:br>
              <a:rPr lang="en-CA" dirty="0">
                <a:ln w="19050">
                  <a:solidFill>
                    <a:srgbClr val="D73DCC"/>
                  </a:solidFill>
                </a:ln>
                <a:latin typeface="Arial Black" panose="020B0A04020102020204" pitchFamily="34" charset="0"/>
              </a:rPr>
            </a:br>
            <a:br>
              <a:rPr lang="en-CA" sz="1200" dirty="0">
                <a:ln w="19050">
                  <a:solidFill>
                    <a:srgbClr val="D73DCC"/>
                  </a:solidFill>
                </a:ln>
                <a:latin typeface="Arial Black" panose="020B0A04020102020204" pitchFamily="34" charset="0"/>
              </a:rPr>
            </a:br>
            <a:r>
              <a:rPr lang="en-CA" dirty="0">
                <a:ln w="19050">
                  <a:solidFill>
                    <a:srgbClr val="D73DCC"/>
                  </a:solidFill>
                </a:ln>
                <a:latin typeface="Arial Black" panose="020B0A04020102020204" pitchFamily="34" charset="0"/>
              </a:rPr>
              <a:t>	    	      </a:t>
            </a:r>
            <a:r>
              <a:rPr lang="en-CA" sz="4800" u="sng" dirty="0">
                <a:ln w="19050">
                  <a:solidFill>
                    <a:srgbClr val="D73DCC"/>
                  </a:solidFill>
                </a:ln>
                <a:effectLst>
                  <a:glow rad="127000">
                    <a:srgbClr val="00FF00"/>
                  </a:glow>
                </a:effectLst>
                <a:latin typeface="Arial Black" panose="020B0A04020102020204" pitchFamily="34" charset="0"/>
              </a:rPr>
              <a:t>IN</a:t>
            </a:r>
            <a:r>
              <a:rPr lang="en-CA" sz="4800" dirty="0">
                <a:ln w="19050">
                  <a:solidFill>
                    <a:srgbClr val="D73DCC"/>
                  </a:solidFill>
                </a:ln>
                <a:latin typeface="Arial Black" panose="020B0A04020102020204" pitchFamily="34" charset="0"/>
              </a:rPr>
              <a:t> THE TABERNACLE!</a:t>
            </a:r>
            <a:br>
              <a:rPr lang="en-CA" dirty="0"/>
            </a:br>
            <a:r>
              <a:rPr lang="en-CA" dirty="0"/>
              <a:t> </a:t>
            </a:r>
            <a:br>
              <a:rPr lang="en-CA" dirty="0"/>
            </a:br>
            <a:endParaRPr lang="en-CA" dirty="0"/>
          </a:p>
          <a:p>
            <a:endParaRPr lang="en-CA" sz="4400" b="1" dirty="0">
              <a:ln w="19050">
                <a:solidFill>
                  <a:srgbClr val="D73DCC"/>
                </a:solidFill>
              </a:ln>
              <a:latin typeface="Arial Black" panose="020B0A04020102020204" pitchFamily="34" charset="0"/>
            </a:endParaRPr>
          </a:p>
          <a:p>
            <a:pPr marL="0" indent="0">
              <a:buNone/>
            </a:pPr>
            <a:endParaRPr lang="en-CA" sz="4400" b="1" dirty="0">
              <a:ln w="19050">
                <a:solidFill>
                  <a:srgbClr val="D73DCC"/>
                </a:solidFill>
              </a:ln>
              <a:latin typeface="Arial Black" panose="020B0A04020102020204" pitchFamily="34" charset="0"/>
            </a:endParaRPr>
          </a:p>
        </p:txBody>
      </p:sp>
      <p:sp>
        <p:nvSpPr>
          <p:cNvPr id="2" name="Rounded Rectangle 1"/>
          <p:cNvSpPr/>
          <p:nvPr/>
        </p:nvSpPr>
        <p:spPr>
          <a:xfrm rot="20556424">
            <a:off x="472665" y="3116650"/>
            <a:ext cx="2073556" cy="914400"/>
          </a:xfrm>
          <a:prstGeom prst="roundRect">
            <a:avLst/>
          </a:prstGeom>
          <a:solidFill>
            <a:srgbClr val="D73DCC"/>
          </a:solidFill>
          <a:ln w="381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ln>
                  <a:solidFill>
                    <a:srgbClr val="0066FF"/>
                  </a:solidFill>
                </a:ln>
                <a:solidFill>
                  <a:srgbClr val="00FF99"/>
                </a:solidFill>
              </a:rPr>
              <a:t>WHERE?</a:t>
            </a:r>
          </a:p>
        </p:txBody>
      </p:sp>
      <p:sp>
        <p:nvSpPr>
          <p:cNvPr id="4" name="Rectangle 3"/>
          <p:cNvSpPr/>
          <p:nvPr/>
        </p:nvSpPr>
        <p:spPr>
          <a:xfrm>
            <a:off x="476711" y="4460032"/>
            <a:ext cx="11359866" cy="2164702"/>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28600" lvl="0" indent="-228600" defTabSz="914400">
              <a:lnSpc>
                <a:spcPct val="90000"/>
              </a:lnSpc>
              <a:spcBef>
                <a:spcPts val="1000"/>
              </a:spcBef>
              <a:buFont typeface="Arial" panose="020B0604020202020204" pitchFamily="34" charset="0"/>
              <a:buChar char="•"/>
            </a:pPr>
            <a:r>
              <a:rPr lang="en-CA" sz="2800" b="1" dirty="0">
                <a:ln>
                  <a:solidFill>
                    <a:srgbClr val="D73DCC"/>
                  </a:solidFill>
                </a:ln>
                <a:solidFill>
                  <a:srgbClr val="FFCCFF"/>
                </a:solidFill>
              </a:rPr>
              <a:t>Hyper Important Question: </a:t>
            </a:r>
            <a:b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Does Yahuah consider the </a:t>
            </a:r>
            <a:r>
              <a:rPr lang="en-CA" sz="2800" dirty="0">
                <a:solidFill>
                  <a:srgbClr val="D73DCC"/>
                </a:solidFill>
                <a:effectLst>
                  <a:glow rad="76200">
                    <a:srgbClr val="FFCCFF"/>
                  </a:glow>
                </a:effectLst>
              </a:rPr>
              <a:t>moment of conception,</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glow rad="76200">
                    <a:srgbClr val="FFCCFF"/>
                  </a:glow>
                </a:effectLst>
              </a:rPr>
              <a:t> </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 beginning of life?</a:t>
            </a:r>
            <a:b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Consider </a:t>
            </a:r>
            <a:r>
              <a:rPr lang="en-CA" sz="28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John’s excitement</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 </a:t>
            </a:r>
            <a:r>
              <a:rPr lang="en-CA" sz="2800" b="1" u="sng" dirty="0">
                <a:solidFill>
                  <a:srgbClr val="FF0000"/>
                </a:solidFill>
                <a:effectLst>
                  <a:glow rad="127000">
                    <a:srgbClr val="FFFF00"/>
                  </a:glow>
                </a:effectLst>
              </a:rPr>
              <a:t>IN THE WOMB</a:t>
            </a:r>
            <a:r>
              <a:rPr lang="en-CA" sz="2800" b="1" dirty="0">
                <a:solidFill>
                  <a:srgbClr val="FF0000"/>
                </a:solidFill>
                <a:effectLst>
                  <a:glow rad="127000">
                    <a:srgbClr val="FFFF00"/>
                  </a:glow>
                </a:effectLst>
              </a:rPr>
              <a:t>  </a:t>
            </a:r>
            <a:r>
              <a:rPr lang="en-CA" sz="2800" dirty="0">
                <a:solidFill>
                  <a:schemeClr val="tx1"/>
                </a:solidFill>
              </a:rPr>
              <a:t>(</a:t>
            </a:r>
            <a:r>
              <a:rPr lang="en-CA" sz="2800" dirty="0">
                <a:solidFill>
                  <a:srgbClr val="002060"/>
                </a:solidFill>
              </a:rPr>
              <a:t>Luke 1:41</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b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CA" sz="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p>
          <a:p>
            <a:pPr lvl="0" defTabSz="914400">
              <a:lnSpc>
                <a:spcPct val="90000"/>
              </a:lnSpc>
              <a:spcBef>
                <a:spcPts val="1000"/>
              </a:spcBef>
            </a:pPr>
            <a:r>
              <a:rPr lang="en-CA" sz="800" b="1" dirty="0">
                <a:ln>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en-CA" sz="4000" b="1" dirty="0">
                <a:ln>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rPr>
              <a:t>when a newly pregnant Miryam visited </a:t>
            </a:r>
            <a:r>
              <a:rPr lang="en-CA" sz="4000" b="1" dirty="0" err="1">
                <a:ln>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rPr>
              <a:t>Elisheva</a:t>
            </a:r>
            <a:r>
              <a:rPr lang="en-CA" sz="4000" b="1" dirty="0">
                <a:ln>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r>
              <a:rPr lang="en-CA" sz="4000" b="1" dirty="0">
                <a:ln w="19050">
                  <a:solidFill>
                    <a:srgbClr val="D73DC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latin typeface="Arial Black" panose="020B0A04020102020204" pitchFamily="34" charset="0"/>
              </a:rPr>
              <a:t> </a:t>
            </a:r>
          </a:p>
        </p:txBody>
      </p:sp>
      <p:sp>
        <p:nvSpPr>
          <p:cNvPr id="5" name="Rounded Rectangular Callout 4"/>
          <p:cNvSpPr/>
          <p:nvPr/>
        </p:nvSpPr>
        <p:spPr>
          <a:xfrm>
            <a:off x="9162662" y="339011"/>
            <a:ext cx="2407298" cy="796151"/>
          </a:xfrm>
          <a:prstGeom prst="wedgeRoundRectCallout">
            <a:avLst>
              <a:gd name="adj1" fmla="val -61158"/>
              <a:gd name="adj2" fmla="val 144019"/>
              <a:gd name="adj3" fmla="val 16667"/>
            </a:avLst>
          </a:prstGeom>
          <a:ln>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bg1"/>
                </a:solidFill>
              </a:rPr>
              <a:t>HalleluYah</a:t>
            </a:r>
            <a:r>
              <a:rPr lang="en-CA" dirty="0">
                <a:solidFill>
                  <a:schemeClr val="bg1"/>
                </a:solidFill>
              </a:rPr>
              <a:t> Scriptures </a:t>
            </a:r>
            <a:r>
              <a:rPr lang="en-CA" dirty="0"/>
              <a:t>Luke 2:42</a:t>
            </a:r>
          </a:p>
        </p:txBody>
      </p:sp>
      <p:sp>
        <p:nvSpPr>
          <p:cNvPr id="6" name="Slide Number Placeholder 5"/>
          <p:cNvSpPr>
            <a:spLocks noGrp="1"/>
          </p:cNvSpPr>
          <p:nvPr>
            <p:ph type="sldNum" sz="quarter" idx="12"/>
          </p:nvPr>
        </p:nvSpPr>
        <p:spPr>
          <a:xfrm>
            <a:off x="11743267" y="6442171"/>
            <a:ext cx="388585" cy="365125"/>
          </a:xfrm>
        </p:spPr>
        <p:txBody>
          <a:bodyPr/>
          <a:lstStyle/>
          <a:p>
            <a:fld id="{6D22F896-40B5-4ADD-8801-0D06FADFA095}" type="slidenum">
              <a:rPr lang="en-US" sz="1400" smtClean="0"/>
              <a:t>22</a:t>
            </a:fld>
            <a:endParaRPr lang="en-US" sz="1400" dirty="0"/>
          </a:p>
        </p:txBody>
      </p:sp>
      <p:sp>
        <p:nvSpPr>
          <p:cNvPr id="7" name="Rounded Rectangle 6"/>
          <p:cNvSpPr/>
          <p:nvPr/>
        </p:nvSpPr>
        <p:spPr>
          <a:xfrm>
            <a:off x="3220787" y="236140"/>
            <a:ext cx="5534525" cy="497076"/>
          </a:xfrm>
          <a:prstGeom prst="roundRect">
            <a:avLst>
              <a:gd name="adj" fmla="val 50000"/>
            </a:avLst>
          </a:prstGeom>
          <a:solidFill>
            <a:srgbClr val="FF6600"/>
          </a:solidFill>
          <a:ln w="571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Let’s look at this again!</a:t>
            </a:r>
          </a:p>
        </p:txBody>
      </p:sp>
    </p:spTree>
    <p:extLst>
      <p:ext uri="{BB962C8B-B14F-4D97-AF65-F5344CB8AC3E}">
        <p14:creationId xmlns:p14="http://schemas.microsoft.com/office/powerpoint/2010/main" val="42775879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wipe(up)">
                                      <p:cBhvr>
                                        <p:cTn id="12"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691258" y="6492875"/>
            <a:ext cx="418322" cy="365125"/>
          </a:xfrm>
        </p:spPr>
        <p:txBody>
          <a:bodyPr/>
          <a:lstStyle/>
          <a:p>
            <a:fld id="{6D22F896-40B5-4ADD-8801-0D06FADFA095}" type="slidenum">
              <a:rPr lang="en-US" smtClean="0"/>
              <a:t>23</a:t>
            </a:fld>
            <a:endParaRPr lang="en-US" dirty="0"/>
          </a:p>
        </p:txBody>
      </p:sp>
      <p:sp>
        <p:nvSpPr>
          <p:cNvPr id="5" name="Wave 4"/>
          <p:cNvSpPr/>
          <p:nvPr/>
        </p:nvSpPr>
        <p:spPr>
          <a:xfrm>
            <a:off x="365761" y="276827"/>
            <a:ext cx="11569566" cy="6377371"/>
          </a:xfrm>
          <a:prstGeom prst="wave">
            <a:avLst>
              <a:gd name="adj1" fmla="val 12500"/>
              <a:gd name="adj2" fmla="val -1685"/>
            </a:avLst>
          </a:prstGeom>
          <a:solidFill>
            <a:schemeClr val="accent3">
              <a:lumMod val="40000"/>
              <a:lumOff val="60000"/>
            </a:schemeClr>
          </a:solidFill>
          <a:ln w="76200">
            <a:solidFill>
              <a:srgbClr val="D73DCC"/>
            </a:solidFill>
          </a:ln>
          <a:effectLst>
            <a:glow rad="127000">
              <a:srgbClr val="00FF99"/>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dirty="0">
                <a:solidFill>
                  <a:srgbClr val="008080"/>
                </a:solidFill>
                <a:latin typeface="Georgia" panose="02040502050405020303" pitchFamily="18" charset="0"/>
              </a:rPr>
              <a:t>Luk 1:41</a:t>
            </a:r>
            <a:r>
              <a:rPr lang="en-US" sz="4000" dirty="0">
                <a:solidFill>
                  <a:prstClr val="black"/>
                </a:solidFill>
                <a:latin typeface="Georgia" panose="02040502050405020303" pitchFamily="18" charset="0"/>
              </a:rPr>
              <a:t>  And it came to be, when Elishe</a:t>
            </a:r>
            <a:r>
              <a:rPr lang="en-US" sz="4000" dirty="0">
                <a:solidFill>
                  <a:prstClr val="black"/>
                </a:solidFill>
                <a:latin typeface="TITUS Cyberbit Basic" panose="02020603050405020304" pitchFamily="18" charset="0"/>
              </a:rPr>
              <a:t>ḇ</a:t>
            </a:r>
            <a:r>
              <a:rPr lang="en-US" sz="4000" dirty="0">
                <a:solidFill>
                  <a:prstClr val="black"/>
                </a:solidFill>
                <a:latin typeface="Georgia" panose="02040502050405020303" pitchFamily="18" charset="0"/>
              </a:rPr>
              <a:t>a heard the greeting of Miryam, that the baby </a:t>
            </a:r>
            <a:br>
              <a:rPr lang="en-US" sz="4000" dirty="0">
                <a:solidFill>
                  <a:prstClr val="black"/>
                </a:solidFill>
                <a:latin typeface="Georgia" panose="02040502050405020303" pitchFamily="18" charset="0"/>
              </a:rPr>
            </a:br>
            <a:r>
              <a:rPr lang="en-US" sz="4000" dirty="0">
                <a:solidFill>
                  <a:prstClr val="black"/>
                </a:solidFill>
                <a:latin typeface="Georgia" panose="02040502050405020303" pitchFamily="18" charset="0"/>
              </a:rPr>
              <a:t>					  in her womb. </a:t>
            </a:r>
            <a:br>
              <a:rPr lang="en-US" sz="4000" dirty="0">
                <a:solidFill>
                  <a:prstClr val="black"/>
                </a:solidFill>
                <a:latin typeface="Georgia" panose="02040502050405020303" pitchFamily="18" charset="0"/>
              </a:rPr>
            </a:br>
            <a:r>
              <a:rPr lang="en-US" sz="4000" dirty="0">
                <a:solidFill>
                  <a:prstClr val="black"/>
                </a:solidFill>
                <a:latin typeface="Georgia" panose="02040502050405020303" pitchFamily="18" charset="0"/>
              </a:rPr>
              <a:t>And Elishe</a:t>
            </a:r>
            <a:r>
              <a:rPr lang="en-US" sz="4000" dirty="0">
                <a:solidFill>
                  <a:prstClr val="black"/>
                </a:solidFill>
                <a:latin typeface="TITUS Cyberbit Basic" panose="02020603050405020304" pitchFamily="18" charset="0"/>
              </a:rPr>
              <a:t>ḇ</a:t>
            </a:r>
            <a:r>
              <a:rPr lang="en-US" sz="4000" dirty="0">
                <a:solidFill>
                  <a:prstClr val="black"/>
                </a:solidFill>
                <a:latin typeface="Georgia" panose="02040502050405020303" pitchFamily="18" charset="0"/>
              </a:rPr>
              <a:t>a was filled with the Set-apart Spirit, </a:t>
            </a:r>
            <a:endParaRPr lang="en-CA" sz="4000" dirty="0"/>
          </a:p>
        </p:txBody>
      </p:sp>
      <p:sp>
        <p:nvSpPr>
          <p:cNvPr id="6" name="Rectangle 5"/>
          <p:cNvSpPr/>
          <p:nvPr/>
        </p:nvSpPr>
        <p:spPr>
          <a:xfrm>
            <a:off x="3937518" y="3119002"/>
            <a:ext cx="1982020" cy="69301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rgbClr val="3E3EF0"/>
                </a:solidFill>
                <a:latin typeface="Georgia" panose="02040502050405020303" pitchFamily="18" charset="0"/>
              </a:rPr>
              <a:t>leaped</a:t>
            </a:r>
            <a:endParaRPr lang="en-CA" sz="4000" b="1" dirty="0">
              <a:solidFill>
                <a:srgbClr val="3E3EF0"/>
              </a:solidFill>
            </a:endParaRPr>
          </a:p>
        </p:txBody>
      </p:sp>
      <p:sp>
        <p:nvSpPr>
          <p:cNvPr id="7" name="Rounded Rectangle 6"/>
          <p:cNvSpPr/>
          <p:nvPr/>
        </p:nvSpPr>
        <p:spPr>
          <a:xfrm>
            <a:off x="7405228" y="4957400"/>
            <a:ext cx="3224980" cy="1120877"/>
          </a:xfrm>
          <a:prstGeom prst="roundRect">
            <a:avLst>
              <a:gd name="adj" fmla="val 27193"/>
            </a:avLst>
          </a:prstGeom>
          <a:solidFill>
            <a:srgbClr val="FFCCFF"/>
          </a:solidFill>
          <a:ln w="5715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u="sng" dirty="0">
                <a:solidFill>
                  <a:srgbClr val="3E3EF0"/>
                </a:solidFill>
              </a:rPr>
              <a:t>Life</a:t>
            </a:r>
            <a:r>
              <a:rPr lang="en-CA" sz="3600" dirty="0">
                <a:solidFill>
                  <a:srgbClr val="3E3EF0"/>
                </a:solidFill>
              </a:rPr>
              <a:t> begins at conception!</a:t>
            </a:r>
          </a:p>
        </p:txBody>
      </p:sp>
      <p:sp>
        <p:nvSpPr>
          <p:cNvPr id="8" name="Rounded Rectangle 7"/>
          <p:cNvSpPr/>
          <p:nvPr/>
        </p:nvSpPr>
        <p:spPr>
          <a:xfrm>
            <a:off x="1068405" y="5240867"/>
            <a:ext cx="3690573" cy="1546711"/>
          </a:xfrm>
          <a:prstGeom prst="roundRect">
            <a:avLst>
              <a:gd name="adj" fmla="val 27193"/>
            </a:avLst>
          </a:prstGeom>
          <a:solidFill>
            <a:srgbClr val="FFCCFF"/>
          </a:solidFill>
          <a:ln w="5715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srgbClr val="3E3EF0"/>
                </a:solidFill>
              </a:rPr>
              <a:t>Yochanon</a:t>
            </a:r>
            <a:r>
              <a:rPr lang="en-CA" sz="2800" dirty="0">
                <a:solidFill>
                  <a:srgbClr val="3E3EF0"/>
                </a:solidFill>
              </a:rPr>
              <a:t> knew that Yahusha’s earthly life had already begun.</a:t>
            </a:r>
          </a:p>
        </p:txBody>
      </p:sp>
    </p:spTree>
    <p:extLst>
      <p:ext uri="{BB962C8B-B14F-4D97-AF65-F5344CB8AC3E}">
        <p14:creationId xmlns:p14="http://schemas.microsoft.com/office/powerpoint/2010/main" val="30394281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afterEffect">
                                  <p:stCondLst>
                                    <p:cond delay="1250"/>
                                  </p:stCondLst>
                                  <p:childTnLst>
                                    <p:animMotion origin="layout" path="M 3.33333E-6 0.00301 C 3.33333E-6 -0.23356 0.06172 -0.42638 0.13763 -0.42638 C 0.22708 -0.42638 0.2595 -0.2125 0.2733 -0.08379 L 0.28711 0.08982 C 0.30091 0.22014 0.33515 0.43426 0.43646 0.43426 C 0.50104 0.43426 0.57474 0.24121 0.57474 0.00301 C 0.57474 -0.23356 0.50104 -0.42638 0.43646 -0.42638 C 0.33515 -0.42638 0.30091 -0.2125 0.28711 -0.08379 L 0.2733 0.08982 C 0.2595 0.22014 0.22708 0.43426 0.13763 0.43426 C 0.06172 0.43426 3.33333E-6 0.24121 3.33333E-6 0.00301 Z " pathEditMode="relative" rAng="0" ptsTypes="AAAAAAAAAAA">
                                      <p:cBhvr>
                                        <p:cTn id="6" dur="3500" fill="hold"/>
                                        <p:tgtEl>
                                          <p:spTgt spid="6"/>
                                        </p:tgtEl>
                                        <p:attrNameLst>
                                          <p:attrName>ppt_x</p:attrName>
                                          <p:attrName>ppt_y</p:attrName>
                                        </p:attrNameLst>
                                      </p:cBhvr>
                                      <p:rCtr x="28737" y="93"/>
                                    </p:animMotion>
                                  </p:childTnLst>
                                </p:cTn>
                              </p:par>
                            </p:childTnLst>
                          </p:cTn>
                        </p:par>
                      </p:childTnLst>
                    </p:cTn>
                  </p:par>
                  <p:par>
                    <p:cTn id="7" fill="hold">
                      <p:stCondLst>
                        <p:cond delay="indefinite"/>
                      </p:stCondLst>
                      <p:childTnLst>
                        <p:par>
                          <p:cTn id="8" fill="hold">
                            <p:stCondLst>
                              <p:cond delay="0"/>
                            </p:stCondLst>
                            <p:childTnLst>
                              <p:par>
                                <p:cTn id="9" presetID="22" presetClass="entr" presetSubtype="1"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500"/>
                                        <p:tgtEl>
                                          <p:spTgt spid="7"/>
                                        </p:tgtEl>
                                      </p:cBhvr>
                                    </p:animEffect>
                                  </p:childTnLst>
                                </p:cTn>
                              </p:par>
                            </p:childTnLst>
                          </p:cTn>
                        </p:par>
                        <p:par>
                          <p:cTn id="12" fill="hold">
                            <p:stCondLst>
                              <p:cond delay="500"/>
                            </p:stCondLst>
                            <p:childTnLst>
                              <p:par>
                                <p:cTn id="13" presetID="22" presetClass="entr" presetSubtype="1" fill="hold" grpId="0" nodeType="afterEffect">
                                  <p:stCondLst>
                                    <p:cond delay="200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animBg="1"/>
      <p:bldP spid="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513200" y="4235791"/>
            <a:ext cx="5022723" cy="2006083"/>
          </a:xfrm>
          <a:prstGeom prst="flowChartAlternateProcess">
            <a:avLst/>
          </a:prstGeom>
          <a:solidFill>
            <a:srgbClr val="D73DCC"/>
          </a:solidFill>
          <a:ln w="76200">
            <a:solidFill>
              <a:srgbClr val="00FF99"/>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a:bodyPr>
          <a:lstStyle/>
          <a:p>
            <a:pPr algn="ctr"/>
            <a:r>
              <a:rPr lang="en-CA" sz="4800" u="sng" dirty="0">
                <a:solidFill>
                  <a:schemeClr val="bg1"/>
                </a:solidFill>
                <a:latin typeface="Arial Black" panose="020B0A04020102020204" pitchFamily="34" charset="0"/>
              </a:rPr>
              <a:t>WHAT YEAR</a:t>
            </a:r>
            <a:r>
              <a:rPr lang="en-CA" sz="4800" dirty="0">
                <a:solidFill>
                  <a:schemeClr val="bg1"/>
                </a:solidFill>
                <a:latin typeface="Arial Black" panose="020B0A04020102020204" pitchFamily="34" charset="0"/>
              </a:rPr>
              <a:t> </a:t>
            </a:r>
            <a:br>
              <a:rPr lang="en-CA" sz="4800" dirty="0">
                <a:solidFill>
                  <a:schemeClr val="bg1"/>
                </a:solidFill>
                <a:latin typeface="Arial Black" panose="020B0A04020102020204" pitchFamily="34" charset="0"/>
              </a:rPr>
            </a:br>
            <a:r>
              <a:rPr lang="en-CA" sz="4800" dirty="0"/>
              <a:t>was that event?</a:t>
            </a:r>
          </a:p>
        </p:txBody>
      </p:sp>
      <p:sp>
        <p:nvSpPr>
          <p:cNvPr id="3" name="Content Placeholder 3"/>
          <p:cNvSpPr txBox="1">
            <a:spLocks/>
          </p:cNvSpPr>
          <p:nvPr/>
        </p:nvSpPr>
        <p:spPr>
          <a:xfrm>
            <a:off x="907662" y="1590418"/>
            <a:ext cx="10233800" cy="2021632"/>
          </a:xfrm>
          <a:prstGeom prst="flowChartAlternateProcess">
            <a:avLst/>
          </a:prstGeom>
          <a:solidFill>
            <a:schemeClr val="accent3">
              <a:lumMod val="75000"/>
            </a:schemeClr>
          </a:solidFill>
          <a:ln w="76200" cap="flat" cmpd="sng" algn="ctr">
            <a:solidFill>
              <a:srgbClr val="0066FF"/>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CA" sz="4800" b="1" dirty="0">
                <a:solidFill>
                  <a:schemeClr val="bg1"/>
                </a:solidFill>
                <a:latin typeface="Arial Black" panose="020B0A04020102020204" pitchFamily="34" charset="0"/>
              </a:rPr>
              <a:t>FACT: </a:t>
            </a:r>
            <a:r>
              <a:rPr lang="en-CA" sz="3900" b="1" i="1" dirty="0">
                <a:solidFill>
                  <a:srgbClr val="0070C0"/>
                </a:solidFill>
              </a:rPr>
              <a:t>Yahusha</a:t>
            </a:r>
            <a:r>
              <a:rPr lang="en-CA" sz="3900" dirty="0"/>
              <a:t> was </a:t>
            </a:r>
            <a:r>
              <a:rPr lang="en-CA" sz="3900" b="1" u="sng" dirty="0">
                <a:solidFill>
                  <a:srgbClr val="0066FF"/>
                </a:solidFill>
              </a:rPr>
              <a:t>twelve</a:t>
            </a:r>
            <a:r>
              <a:rPr lang="en-CA" sz="3900" dirty="0"/>
              <a:t> years of age when </a:t>
            </a:r>
            <a:r>
              <a:rPr lang="en-CA" sz="3900" i="1" dirty="0">
                <a:solidFill>
                  <a:srgbClr val="A50021"/>
                </a:solidFill>
                <a:latin typeface="Comic Sans MS" pitchFamily="66" charset="0"/>
              </a:rPr>
              <a:t>“</a:t>
            </a:r>
            <a:r>
              <a:rPr lang="en-CA" sz="3900" b="1" i="1" dirty="0">
                <a:solidFill>
                  <a:srgbClr val="A50021"/>
                </a:solidFill>
                <a:latin typeface="Comic Sans MS" panose="030F0702030302020204" pitchFamily="66" charset="0"/>
              </a:rPr>
              <a:t>found</a:t>
            </a:r>
            <a:r>
              <a:rPr lang="en-CA" sz="3900" i="1" dirty="0">
                <a:solidFill>
                  <a:srgbClr val="A50021"/>
                </a:solidFill>
                <a:latin typeface="Comic Sans MS" pitchFamily="66" charset="0"/>
              </a:rPr>
              <a:t>” </a:t>
            </a:r>
            <a:r>
              <a:rPr lang="en-CA" sz="3900" dirty="0"/>
              <a:t>3 cycles </a:t>
            </a:r>
            <a:r>
              <a:rPr lang="en-CA" sz="3900" dirty="0">
                <a:ln>
                  <a:solidFill>
                    <a:sysClr val="windowText" lastClr="000000"/>
                  </a:solidFill>
                </a:ln>
                <a:effectLst>
                  <a:glow rad="127000">
                    <a:srgbClr val="00FF99"/>
                  </a:glow>
                </a:effectLst>
              </a:rPr>
              <a:t>after the Jewish Pesach.</a:t>
            </a:r>
          </a:p>
        </p:txBody>
      </p:sp>
      <p:sp>
        <p:nvSpPr>
          <p:cNvPr id="2" name="Slide Number Placeholder 1"/>
          <p:cNvSpPr>
            <a:spLocks noGrp="1"/>
          </p:cNvSpPr>
          <p:nvPr>
            <p:ph type="sldNum" sz="quarter" idx="12"/>
          </p:nvPr>
        </p:nvSpPr>
        <p:spPr>
          <a:xfrm>
            <a:off x="11756572" y="6492875"/>
            <a:ext cx="359228" cy="365125"/>
          </a:xfrm>
        </p:spPr>
        <p:txBody>
          <a:bodyPr/>
          <a:lstStyle/>
          <a:p>
            <a:fld id="{6D22F896-40B5-4ADD-8801-0D06FADFA095}" type="slidenum">
              <a:rPr lang="en-US" sz="1400" smtClean="0"/>
              <a:t>24</a:t>
            </a:fld>
            <a:endParaRPr lang="en-US" sz="1400" dirty="0"/>
          </a:p>
        </p:txBody>
      </p:sp>
      <p:sp>
        <p:nvSpPr>
          <p:cNvPr id="5" name="Rounded Rectangle 4"/>
          <p:cNvSpPr/>
          <p:nvPr/>
        </p:nvSpPr>
        <p:spPr>
          <a:xfrm>
            <a:off x="168590" y="501444"/>
            <a:ext cx="11680086" cy="644168"/>
          </a:xfrm>
          <a:prstGeom prst="roundRect">
            <a:avLst>
              <a:gd name="adj" fmla="val 50000"/>
            </a:avLst>
          </a:prstGeom>
          <a:solidFill>
            <a:srgbClr val="FF6600"/>
          </a:solidFill>
          <a:ln w="571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Linking  –</a:t>
            </a:r>
            <a:r>
              <a:rPr lang="en-CA" sz="3200" dirty="0"/>
              <a:t>   </a:t>
            </a:r>
            <a:r>
              <a:rPr lang="en-CA" sz="3200" b="1" i="1" dirty="0">
                <a:solidFill>
                  <a:srgbClr val="9933FF"/>
                </a:solidFill>
                <a:effectLst>
                  <a:glow rad="127000">
                    <a:srgbClr val="FFFF00"/>
                  </a:glow>
                </a:effectLst>
                <a:latin typeface="Comic Sans MS" panose="030F0702030302020204" pitchFamily="66" charset="0"/>
              </a:rPr>
              <a:t>Life Begins at Conception </a:t>
            </a:r>
            <a:r>
              <a:rPr lang="en-CA" sz="3200" dirty="0">
                <a:solidFill>
                  <a:schemeClr val="bg1"/>
                </a:solidFill>
              </a:rPr>
              <a:t>– to </a:t>
            </a:r>
            <a:r>
              <a:rPr lang="en-CA" sz="3200" dirty="0">
                <a:solidFill>
                  <a:srgbClr val="3E3EF0"/>
                </a:solidFill>
              </a:rPr>
              <a:t>Yahusha’s</a:t>
            </a:r>
            <a:r>
              <a:rPr lang="en-CA" sz="3200" dirty="0">
                <a:solidFill>
                  <a:schemeClr val="bg1"/>
                </a:solidFill>
              </a:rPr>
              <a:t> 12</a:t>
            </a:r>
            <a:r>
              <a:rPr lang="en-CA" sz="3200" baseline="30000" dirty="0">
                <a:solidFill>
                  <a:schemeClr val="bg1"/>
                </a:solidFill>
              </a:rPr>
              <a:t>th</a:t>
            </a:r>
            <a:r>
              <a:rPr lang="en-CA" sz="3200" dirty="0">
                <a:solidFill>
                  <a:schemeClr val="bg1"/>
                </a:solidFill>
              </a:rPr>
              <a:t> year!</a:t>
            </a:r>
          </a:p>
        </p:txBody>
      </p:sp>
    </p:spTree>
    <p:extLst>
      <p:ext uri="{BB962C8B-B14F-4D97-AF65-F5344CB8AC3E}">
        <p14:creationId xmlns:p14="http://schemas.microsoft.com/office/powerpoint/2010/main" val="29241552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wedge">
                                      <p:cBhvr>
                                        <p:cTn id="7" dur="1250"/>
                                        <p:tgtEl>
                                          <p:spTgt spid="4">
                                            <p:bg/>
                                          </p:spTgt>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wedge">
                                      <p:cBhvr>
                                        <p:cTn id="10" dur="12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lowchart: Alternate Process 3"/>
          <p:cNvSpPr/>
          <p:nvPr/>
        </p:nvSpPr>
        <p:spPr>
          <a:xfrm>
            <a:off x="615821" y="1735492"/>
            <a:ext cx="10842171" cy="4368053"/>
          </a:xfrm>
          <a:prstGeom prst="flowChartAlternateProcess">
            <a:avLst/>
          </a:prstGeom>
          <a:solidFill>
            <a:srgbClr val="D73DCC"/>
          </a:solidFill>
          <a:ln w="76200">
            <a:solidFill>
              <a:srgbClr val="0066FF"/>
            </a:solidFill>
          </a:ln>
          <a:effectLst>
            <a:glow rad="698500">
              <a:srgbClr val="FF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6600" dirty="0">
                <a:ln>
                  <a:solidFill>
                    <a:srgbClr val="00FF99"/>
                  </a:solidFill>
                </a:ln>
              </a:rPr>
              <a:t>Both </a:t>
            </a:r>
            <a:r>
              <a:rPr lang="en-CA" sz="6600" dirty="0" err="1">
                <a:ln>
                  <a:solidFill>
                    <a:srgbClr val="00FF99"/>
                  </a:solidFill>
                </a:ln>
              </a:rPr>
              <a:t>Yochanon</a:t>
            </a:r>
            <a:r>
              <a:rPr lang="en-CA" sz="6600" dirty="0">
                <a:ln>
                  <a:solidFill>
                    <a:srgbClr val="00FF99"/>
                  </a:solidFill>
                </a:ln>
              </a:rPr>
              <a:t> </a:t>
            </a:r>
            <a:r>
              <a:rPr lang="en-CA" sz="6600" dirty="0">
                <a:ln>
                  <a:solidFill>
                    <a:srgbClr val="00FF99"/>
                  </a:solidFill>
                </a:ln>
                <a:solidFill>
                  <a:srgbClr val="00FF00"/>
                </a:solidFill>
              </a:rPr>
              <a:t>&amp;</a:t>
            </a:r>
            <a:r>
              <a:rPr lang="en-CA" sz="6600" dirty="0">
                <a:ln>
                  <a:solidFill>
                    <a:srgbClr val="00FF99"/>
                  </a:solidFill>
                </a:ln>
              </a:rPr>
              <a:t> </a:t>
            </a:r>
            <a:r>
              <a:rPr lang="en-CA" sz="6600" dirty="0">
                <a:ln>
                  <a:solidFill>
                    <a:srgbClr val="3E3EF0"/>
                  </a:solidFill>
                </a:ln>
                <a:solidFill>
                  <a:srgbClr val="3E3EF0"/>
                </a:solidFill>
                <a:effectLst>
                  <a:glow rad="127000">
                    <a:srgbClr val="00FF99"/>
                  </a:glow>
                </a:effectLst>
              </a:rPr>
              <a:t>Yahusha’s</a:t>
            </a:r>
            <a:r>
              <a:rPr lang="en-CA" sz="6600" dirty="0">
                <a:ln>
                  <a:solidFill>
                    <a:srgbClr val="00FF99"/>
                  </a:solidFill>
                </a:ln>
              </a:rPr>
              <a:t> age count </a:t>
            </a:r>
            <a:r>
              <a:rPr lang="en-CA" sz="6600" i="1" dirty="0">
                <a:ln>
                  <a:solidFill>
                    <a:srgbClr val="FFFF00"/>
                  </a:solidFill>
                </a:ln>
                <a:solidFill>
                  <a:srgbClr val="00B0F0"/>
                </a:solidFill>
              </a:rPr>
              <a:t>began</a:t>
            </a:r>
            <a:r>
              <a:rPr lang="en-CA" sz="6600" dirty="0"/>
              <a:t> </a:t>
            </a:r>
            <a:br>
              <a:rPr lang="en-CA" sz="9600" dirty="0"/>
            </a:br>
            <a:r>
              <a:rPr lang="en-CA" sz="9600" b="1" i="1" u="sng" dirty="0">
                <a:ln w="38100">
                  <a:solidFill>
                    <a:srgbClr val="0C27AC"/>
                  </a:solidFill>
                </a:ln>
              </a:rPr>
              <a:t>AT CONCEPTION</a:t>
            </a:r>
            <a:r>
              <a:rPr lang="en-CA" sz="9600" b="1" i="1" dirty="0">
                <a:ln w="38100">
                  <a:solidFill>
                    <a:srgbClr val="0C27AC"/>
                  </a:solidFill>
                </a:ln>
              </a:rPr>
              <a:t>!</a:t>
            </a:r>
          </a:p>
        </p:txBody>
      </p:sp>
      <p:sp>
        <p:nvSpPr>
          <p:cNvPr id="2" name="Rounded Rectangle 1"/>
          <p:cNvSpPr/>
          <p:nvPr/>
        </p:nvSpPr>
        <p:spPr>
          <a:xfrm>
            <a:off x="2817847" y="298580"/>
            <a:ext cx="6382139" cy="653143"/>
          </a:xfrm>
          <a:prstGeom prst="roundRect">
            <a:avLst>
              <a:gd name="adj" fmla="val 50000"/>
            </a:avLst>
          </a:prstGeom>
          <a:solidFill>
            <a:schemeClr val="tx1">
              <a:lumMod val="75000"/>
            </a:schemeClr>
          </a:solidFill>
          <a:ln w="57150"/>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Please allow me to submit to you -</a:t>
            </a:r>
          </a:p>
        </p:txBody>
      </p:sp>
      <p:sp>
        <p:nvSpPr>
          <p:cNvPr id="3" name="Slide Number Placeholder 2"/>
          <p:cNvSpPr>
            <a:spLocks noGrp="1"/>
          </p:cNvSpPr>
          <p:nvPr>
            <p:ph type="sldNum" sz="quarter" idx="12"/>
          </p:nvPr>
        </p:nvSpPr>
        <p:spPr>
          <a:xfrm>
            <a:off x="11782425" y="6492875"/>
            <a:ext cx="409575" cy="365125"/>
          </a:xfrm>
        </p:spPr>
        <p:txBody>
          <a:bodyPr/>
          <a:lstStyle/>
          <a:p>
            <a:fld id="{6D22F896-40B5-4ADD-8801-0D06FADFA095}" type="slidenum">
              <a:rPr lang="en-US" sz="1400" smtClean="0"/>
              <a:t>25</a:t>
            </a:fld>
            <a:endParaRPr lang="en-US" sz="1400" dirty="0"/>
          </a:p>
        </p:txBody>
      </p:sp>
    </p:spTree>
    <p:extLst>
      <p:ext uri="{BB962C8B-B14F-4D97-AF65-F5344CB8AC3E}">
        <p14:creationId xmlns:p14="http://schemas.microsoft.com/office/powerpoint/2010/main" val="13770892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afterEffect">
                                  <p:stCondLst>
                                    <p:cond delay="750"/>
                                  </p:stCondLst>
                                  <p:childTnLst>
                                    <p:set>
                                      <p:cBhvr>
                                        <p:cTn id="6" dur="1" fill="hold">
                                          <p:stCondLst>
                                            <p:cond delay="0"/>
                                          </p:stCondLst>
                                        </p:cTn>
                                        <p:tgtEl>
                                          <p:spTgt spid="4"/>
                                        </p:tgtEl>
                                        <p:attrNameLst>
                                          <p:attrName>style.visibility</p:attrName>
                                        </p:attrNameLst>
                                      </p:cBhvr>
                                      <p:to>
                                        <p:strVal val="visible"/>
                                      </p:to>
                                    </p:set>
                                    <p:animEffect transition="in" filter="strips(downLeft)">
                                      <p:cBhvr>
                                        <p:cTn id="7" dur="125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a:xfrm>
            <a:off x="11814609" y="6492875"/>
            <a:ext cx="377391" cy="365125"/>
          </a:xfrm>
        </p:spPr>
        <p:txBody>
          <a:bodyPr/>
          <a:lstStyle/>
          <a:p>
            <a:fld id="{6D22F896-40B5-4ADD-8801-0D06FADFA095}" type="slidenum">
              <a:rPr lang="en-US" smtClean="0"/>
              <a:t>26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351195787"/>
              </p:ext>
            </p:extLst>
          </p:nvPr>
        </p:nvGraphicFramePr>
        <p:xfrm>
          <a:off x="325010" y="3438626"/>
          <a:ext cx="9657190" cy="370840"/>
        </p:xfrm>
        <a:graphic>
          <a:graphicData uri="http://schemas.openxmlformats.org/drawingml/2006/table">
            <a:tbl>
              <a:tblPr firstRow="1" bandRow="1">
                <a:tableStyleId>{5C22544A-7EE6-4342-B048-85BDC9FD1C3A}</a:tableStyleId>
              </a:tblPr>
              <a:tblGrid>
                <a:gridCol w="965719">
                  <a:extLst>
                    <a:ext uri="{9D8B030D-6E8A-4147-A177-3AD203B41FA5}">
                      <a16:colId xmlns:a16="http://schemas.microsoft.com/office/drawing/2014/main" val="20000"/>
                    </a:ext>
                  </a:extLst>
                </a:gridCol>
                <a:gridCol w="965719">
                  <a:extLst>
                    <a:ext uri="{9D8B030D-6E8A-4147-A177-3AD203B41FA5}">
                      <a16:colId xmlns:a16="http://schemas.microsoft.com/office/drawing/2014/main" val="20001"/>
                    </a:ext>
                  </a:extLst>
                </a:gridCol>
                <a:gridCol w="965719">
                  <a:extLst>
                    <a:ext uri="{9D8B030D-6E8A-4147-A177-3AD203B41FA5}">
                      <a16:colId xmlns:a16="http://schemas.microsoft.com/office/drawing/2014/main" val="20002"/>
                    </a:ext>
                  </a:extLst>
                </a:gridCol>
                <a:gridCol w="965719">
                  <a:extLst>
                    <a:ext uri="{9D8B030D-6E8A-4147-A177-3AD203B41FA5}">
                      <a16:colId xmlns:a16="http://schemas.microsoft.com/office/drawing/2014/main" val="20003"/>
                    </a:ext>
                  </a:extLst>
                </a:gridCol>
                <a:gridCol w="965719">
                  <a:extLst>
                    <a:ext uri="{9D8B030D-6E8A-4147-A177-3AD203B41FA5}">
                      <a16:colId xmlns:a16="http://schemas.microsoft.com/office/drawing/2014/main" val="20004"/>
                    </a:ext>
                  </a:extLst>
                </a:gridCol>
                <a:gridCol w="965719">
                  <a:extLst>
                    <a:ext uri="{9D8B030D-6E8A-4147-A177-3AD203B41FA5}">
                      <a16:colId xmlns:a16="http://schemas.microsoft.com/office/drawing/2014/main" val="20005"/>
                    </a:ext>
                  </a:extLst>
                </a:gridCol>
                <a:gridCol w="965719">
                  <a:extLst>
                    <a:ext uri="{9D8B030D-6E8A-4147-A177-3AD203B41FA5}">
                      <a16:colId xmlns:a16="http://schemas.microsoft.com/office/drawing/2014/main" val="20006"/>
                    </a:ext>
                  </a:extLst>
                </a:gridCol>
                <a:gridCol w="965719">
                  <a:extLst>
                    <a:ext uri="{9D8B030D-6E8A-4147-A177-3AD203B41FA5}">
                      <a16:colId xmlns:a16="http://schemas.microsoft.com/office/drawing/2014/main" val="20007"/>
                    </a:ext>
                  </a:extLst>
                </a:gridCol>
                <a:gridCol w="965719">
                  <a:extLst>
                    <a:ext uri="{9D8B030D-6E8A-4147-A177-3AD203B41FA5}">
                      <a16:colId xmlns:a16="http://schemas.microsoft.com/office/drawing/2014/main" val="20008"/>
                    </a:ext>
                  </a:extLst>
                </a:gridCol>
                <a:gridCol w="965719">
                  <a:extLst>
                    <a:ext uri="{9D8B030D-6E8A-4147-A177-3AD203B41FA5}">
                      <a16:colId xmlns:a16="http://schemas.microsoft.com/office/drawing/2014/main" val="20009"/>
                    </a:ext>
                  </a:extLst>
                </a:gridCol>
              </a:tblGrid>
              <a:tr h="370840">
                <a:tc>
                  <a:txBody>
                    <a:bodyPr/>
                    <a:lstStyle/>
                    <a:p>
                      <a:r>
                        <a:rPr lang="en-CA" dirty="0"/>
                        <a:t>Jul    </a:t>
                      </a:r>
                      <a:r>
                        <a:rPr lang="en-CA" dirty="0">
                          <a:solidFill>
                            <a:srgbClr val="FFFF00"/>
                          </a:solidFill>
                        </a:rPr>
                        <a:t>04</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Aug   </a:t>
                      </a:r>
                      <a:r>
                        <a:rPr lang="en-CA" dirty="0">
                          <a:solidFill>
                            <a:srgbClr val="FFFF00"/>
                          </a:solidFill>
                        </a:rPr>
                        <a:t>05</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Sep   </a:t>
                      </a:r>
                      <a:r>
                        <a:rPr lang="en-CA" dirty="0">
                          <a:solidFill>
                            <a:srgbClr val="FFFF00"/>
                          </a:solidFill>
                        </a:rPr>
                        <a:t>06</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Oct   </a:t>
                      </a:r>
                      <a:r>
                        <a:rPr lang="en-CA" dirty="0">
                          <a:solidFill>
                            <a:srgbClr val="FFFF00"/>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Nov  </a:t>
                      </a:r>
                      <a:r>
                        <a:rPr lang="en-CA" dirty="0">
                          <a:solidFill>
                            <a:srgbClr val="FFFF00"/>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Dec  </a:t>
                      </a:r>
                      <a:r>
                        <a:rPr lang="en-CA" dirty="0">
                          <a:solidFill>
                            <a:srgbClr val="FFFF00"/>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Jan   </a:t>
                      </a:r>
                      <a:r>
                        <a:rPr lang="en-CA" dirty="0">
                          <a:solidFill>
                            <a:srgbClr val="FFFF00"/>
                          </a:solidFill>
                        </a:rPr>
                        <a:t>10</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Feb   </a:t>
                      </a:r>
                      <a:r>
                        <a:rPr lang="en-CA" dirty="0">
                          <a:solidFill>
                            <a:srgbClr val="FFFF00"/>
                          </a:solidFill>
                        </a:rPr>
                        <a:t>11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Mar   </a:t>
                      </a:r>
                      <a:r>
                        <a:rPr lang="en-CA" dirty="0">
                          <a:solidFill>
                            <a:srgbClr val="FFFF00"/>
                          </a:solidFill>
                        </a:rPr>
                        <a:t>12</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tcPr>
                </a:tc>
                <a:tc>
                  <a:txBody>
                    <a:bodyPr/>
                    <a:lstStyle/>
                    <a:p>
                      <a:r>
                        <a:rPr lang="en-CA" dirty="0"/>
                        <a:t>Apr</a:t>
                      </a:r>
                      <a:r>
                        <a:rPr lang="en-CA" baseline="0" dirty="0"/>
                        <a:t>   </a:t>
                      </a:r>
                      <a:r>
                        <a:rPr lang="en-CA" baseline="0" dirty="0">
                          <a:solidFill>
                            <a:srgbClr val="FFCCFF"/>
                          </a:solidFill>
                        </a:rPr>
                        <a:t>01</a:t>
                      </a:r>
                      <a:endParaRPr lang="en-CA" dirty="0">
                        <a:solidFill>
                          <a:srgbClr val="FFCCFF"/>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prst="convex"/>
                      <a:lightRig rig="flood" dir="t"/>
                    </a:cell3D>
                    <a:solidFill>
                      <a:schemeClr val="accent5">
                        <a:lumMod val="75000"/>
                      </a:schemeClr>
                    </a:solidFill>
                  </a:tcPr>
                </a:tc>
                <a:extLst>
                  <a:ext uri="{0D108BD9-81ED-4DB2-BD59-A6C34878D82A}">
                    <a16:rowId xmlns:a16="http://schemas.microsoft.com/office/drawing/2014/main" val="10000"/>
                  </a:ext>
                </a:extLst>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4129736905"/>
              </p:ext>
            </p:extLst>
          </p:nvPr>
        </p:nvGraphicFramePr>
        <p:xfrm>
          <a:off x="10010858" y="3443706"/>
          <a:ext cx="1931102" cy="365760"/>
        </p:xfrm>
        <a:graphic>
          <a:graphicData uri="http://schemas.openxmlformats.org/drawingml/2006/table">
            <a:tbl>
              <a:tblPr firstRow="1" bandRow="1">
                <a:tableStyleId>{5C22544A-7EE6-4342-B048-85BDC9FD1C3A}</a:tableStyleId>
              </a:tblPr>
              <a:tblGrid>
                <a:gridCol w="965551">
                  <a:extLst>
                    <a:ext uri="{9D8B030D-6E8A-4147-A177-3AD203B41FA5}">
                      <a16:colId xmlns:a16="http://schemas.microsoft.com/office/drawing/2014/main" val="20000"/>
                    </a:ext>
                  </a:extLst>
                </a:gridCol>
                <a:gridCol w="965551">
                  <a:extLst>
                    <a:ext uri="{9D8B030D-6E8A-4147-A177-3AD203B41FA5}">
                      <a16:colId xmlns:a16="http://schemas.microsoft.com/office/drawing/2014/main" val="20001"/>
                    </a:ext>
                  </a:extLst>
                </a:gridCol>
              </a:tblGrid>
              <a:tr h="279102">
                <a:tc>
                  <a:txBody>
                    <a:bodyPr/>
                    <a:lstStyle/>
                    <a:p>
                      <a:r>
                        <a:rPr lang="en-CA" dirty="0"/>
                        <a:t>May  </a:t>
                      </a:r>
                      <a:r>
                        <a:rPr lang="en-CA" dirty="0">
                          <a:solidFill>
                            <a:srgbClr val="FFCCFF"/>
                          </a:solidFill>
                        </a:rPr>
                        <a:t>02</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nvex"/>
                      <a:lightRig rig="flood" dir="t"/>
                    </a:cell3D>
                    <a:solidFill>
                      <a:schemeClr val="accent5">
                        <a:lumMod val="75000"/>
                      </a:schemeClr>
                    </a:solidFill>
                  </a:tcPr>
                </a:tc>
                <a:tc>
                  <a:txBody>
                    <a:bodyPr/>
                    <a:lstStyle/>
                    <a:p>
                      <a:r>
                        <a:rPr lang="en-CA" dirty="0"/>
                        <a:t>Jun  </a:t>
                      </a:r>
                      <a:r>
                        <a:rPr lang="en-CA" dirty="0">
                          <a:solidFill>
                            <a:srgbClr val="FFCCFF"/>
                          </a:solidFill>
                        </a:rPr>
                        <a:t>03</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prst="convex"/>
                      <a:lightRig rig="flood" dir="t"/>
                    </a:cell3D>
                    <a:solidFill>
                      <a:schemeClr val="accent5">
                        <a:lumMod val="75000"/>
                      </a:schemeClr>
                    </a:solidFill>
                  </a:tcPr>
                </a:tc>
                <a:extLst>
                  <a:ext uri="{0D108BD9-81ED-4DB2-BD59-A6C34878D82A}">
                    <a16:rowId xmlns:a16="http://schemas.microsoft.com/office/drawing/2014/main" val="10000"/>
                  </a:ext>
                </a:extLst>
              </a:tr>
            </a:tbl>
          </a:graphicData>
        </a:graphic>
      </p:graphicFrame>
      <p:sp>
        <p:nvSpPr>
          <p:cNvPr id="9" name="Oval 8"/>
          <p:cNvSpPr/>
          <p:nvPr/>
        </p:nvSpPr>
        <p:spPr>
          <a:xfrm>
            <a:off x="8242492" y="302150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10" name="Oval 9"/>
          <p:cNvSpPr/>
          <p:nvPr/>
        </p:nvSpPr>
        <p:spPr>
          <a:xfrm>
            <a:off x="9172949" y="3018844"/>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11" name="Oval 10"/>
          <p:cNvSpPr/>
          <p:nvPr/>
        </p:nvSpPr>
        <p:spPr>
          <a:xfrm>
            <a:off x="10226302" y="3016024"/>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12" name="Oval 11"/>
          <p:cNvSpPr/>
          <p:nvPr/>
        </p:nvSpPr>
        <p:spPr>
          <a:xfrm>
            <a:off x="11141443" y="3010058"/>
            <a:ext cx="595783" cy="290818"/>
          </a:xfrm>
          <a:prstGeom prst="ellipse">
            <a:avLst/>
          </a:prstGeom>
          <a:noFill/>
          <a:ln w="19050">
            <a:solidFill>
              <a:srgbClr val="D73DCC"/>
            </a:solidFill>
          </a:ln>
          <a:effectLst>
            <a:glow rad="762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12</a:t>
            </a:r>
          </a:p>
        </p:txBody>
      </p:sp>
      <p:sp>
        <p:nvSpPr>
          <p:cNvPr id="13" name="Oval 12"/>
          <p:cNvSpPr/>
          <p:nvPr/>
        </p:nvSpPr>
        <p:spPr>
          <a:xfrm>
            <a:off x="7297286" y="302150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8</a:t>
            </a:r>
          </a:p>
        </p:txBody>
      </p:sp>
      <p:sp>
        <p:nvSpPr>
          <p:cNvPr id="14" name="Oval 13"/>
          <p:cNvSpPr/>
          <p:nvPr/>
        </p:nvSpPr>
        <p:spPr>
          <a:xfrm>
            <a:off x="6365515" y="3010058"/>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7</a:t>
            </a:r>
          </a:p>
        </p:txBody>
      </p:sp>
      <p:sp>
        <p:nvSpPr>
          <p:cNvPr id="15" name="Oval 14"/>
          <p:cNvSpPr/>
          <p:nvPr/>
        </p:nvSpPr>
        <p:spPr>
          <a:xfrm>
            <a:off x="5420309" y="3010058"/>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16" name="Oval 15"/>
          <p:cNvSpPr/>
          <p:nvPr/>
        </p:nvSpPr>
        <p:spPr>
          <a:xfrm>
            <a:off x="4466504" y="302066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17" name="Oval 16"/>
          <p:cNvSpPr/>
          <p:nvPr/>
        </p:nvSpPr>
        <p:spPr>
          <a:xfrm>
            <a:off x="3512699" y="302066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18" name="Oval 17"/>
          <p:cNvSpPr/>
          <p:nvPr/>
        </p:nvSpPr>
        <p:spPr>
          <a:xfrm>
            <a:off x="2564140" y="3018844"/>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19" name="Oval 18"/>
          <p:cNvSpPr/>
          <p:nvPr/>
        </p:nvSpPr>
        <p:spPr>
          <a:xfrm>
            <a:off x="1584044" y="3010058"/>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20" name="Oval 19"/>
          <p:cNvSpPr/>
          <p:nvPr/>
        </p:nvSpPr>
        <p:spPr>
          <a:xfrm>
            <a:off x="652841" y="3018844"/>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21" name="Rounded Rectangular Callout 20"/>
          <p:cNvSpPr/>
          <p:nvPr/>
        </p:nvSpPr>
        <p:spPr>
          <a:xfrm>
            <a:off x="7670899" y="4204807"/>
            <a:ext cx="4077412" cy="2559887"/>
          </a:xfrm>
          <a:prstGeom prst="wedgeRoundRectCallout">
            <a:avLst>
              <a:gd name="adj1" fmla="val -15888"/>
              <a:gd name="adj2" fmla="val -66121"/>
              <a:gd name="adj3" fmla="val 16667"/>
            </a:avLst>
          </a:prstGeom>
          <a:solidFill>
            <a:schemeClr val="accent3">
              <a:lumMod val="20000"/>
              <a:lumOff val="80000"/>
            </a:schemeClr>
          </a:solidFill>
          <a:ln w="57150">
            <a:solidFill>
              <a:srgbClr val="00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rgbClr val="002060"/>
                </a:solidFill>
              </a:rPr>
              <a:t>Yochanon</a:t>
            </a:r>
            <a:r>
              <a:rPr lang="en-CA" sz="3200" dirty="0">
                <a:solidFill>
                  <a:srgbClr val="002060"/>
                </a:solidFill>
              </a:rPr>
              <a:t> </a:t>
            </a:r>
            <a:r>
              <a:rPr lang="en-CA" sz="3200" b="1" u="sng" dirty="0">
                <a:solidFill>
                  <a:srgbClr val="3E3EF0"/>
                </a:solidFill>
              </a:rPr>
              <a:t>in his</a:t>
            </a:r>
            <a:r>
              <a:rPr lang="en-CA" sz="3200" b="1" dirty="0">
                <a:solidFill>
                  <a:srgbClr val="3E3EF0"/>
                </a:solidFill>
              </a:rPr>
              <a:t> 9</a:t>
            </a:r>
            <a:r>
              <a:rPr lang="en-CA" sz="3200" b="1" u="sng" baseline="30000" dirty="0">
                <a:solidFill>
                  <a:srgbClr val="3E3EF0"/>
                </a:solidFill>
              </a:rPr>
              <a:t>th</a:t>
            </a:r>
            <a:r>
              <a:rPr lang="en-CA" sz="3200" b="1" u="sng" dirty="0">
                <a:solidFill>
                  <a:srgbClr val="3E3EF0"/>
                </a:solidFill>
              </a:rPr>
              <a:t> month</a:t>
            </a:r>
            <a:r>
              <a:rPr lang="en-CA" sz="3200" dirty="0">
                <a:solidFill>
                  <a:srgbClr val="002060"/>
                </a:solidFill>
              </a:rPr>
              <a:t>, was </a:t>
            </a:r>
            <a:r>
              <a:rPr lang="en-CA" sz="3200" b="1" i="1" u="sng" dirty="0">
                <a:ln>
                  <a:solidFill>
                    <a:srgbClr val="9933FF"/>
                  </a:solidFill>
                </a:ln>
                <a:solidFill>
                  <a:srgbClr val="FF0000"/>
                </a:solidFill>
                <a:latin typeface="Comic Sans MS" panose="030F0702030302020204" pitchFamily="66" charset="0"/>
              </a:rPr>
              <a:t>birthed</a:t>
            </a:r>
            <a:r>
              <a:rPr lang="en-CA" sz="3200" dirty="0">
                <a:solidFill>
                  <a:srgbClr val="002060"/>
                </a:solidFill>
              </a:rPr>
              <a:t> here on the 1</a:t>
            </a:r>
            <a:r>
              <a:rPr lang="en-CA" sz="3200" baseline="30000" dirty="0">
                <a:solidFill>
                  <a:srgbClr val="002060"/>
                </a:solidFill>
              </a:rPr>
              <a:t>st</a:t>
            </a:r>
            <a:r>
              <a:rPr lang="en-CA" sz="3200" dirty="0">
                <a:solidFill>
                  <a:srgbClr val="002060"/>
                </a:solidFill>
              </a:rPr>
              <a:t>  Chodesh (month) just prior to Passover!</a:t>
            </a:r>
          </a:p>
        </p:txBody>
      </p:sp>
      <p:sp>
        <p:nvSpPr>
          <p:cNvPr id="22" name="Rounded Rectangular Callout 21"/>
          <p:cNvSpPr/>
          <p:nvPr/>
        </p:nvSpPr>
        <p:spPr>
          <a:xfrm>
            <a:off x="7789153" y="389009"/>
            <a:ext cx="3959158" cy="2137881"/>
          </a:xfrm>
          <a:prstGeom prst="wedgeRoundRectCallout">
            <a:avLst>
              <a:gd name="adj1" fmla="val -23366"/>
              <a:gd name="adj2" fmla="val 63771"/>
              <a:gd name="adj3" fmla="val 16667"/>
            </a:avLst>
          </a:prstGeom>
          <a:solidFill>
            <a:srgbClr val="00FF99"/>
          </a:solidFill>
          <a:ln w="7620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9933FF"/>
                </a:solidFill>
              </a:rPr>
              <a:t>Passover in the 1</a:t>
            </a:r>
            <a:r>
              <a:rPr lang="en-CA" sz="3200" baseline="30000" dirty="0">
                <a:solidFill>
                  <a:srgbClr val="9933FF"/>
                </a:solidFill>
              </a:rPr>
              <a:t>st</a:t>
            </a:r>
            <a:r>
              <a:rPr lang="en-CA" sz="3200" dirty="0">
                <a:solidFill>
                  <a:srgbClr val="9933FF"/>
                </a:solidFill>
              </a:rPr>
              <a:t> month of the Covenant Calendar year.   (Abib)</a:t>
            </a:r>
          </a:p>
        </p:txBody>
      </p:sp>
      <p:sp>
        <p:nvSpPr>
          <p:cNvPr id="24" name="Rounded Rectangle 23"/>
          <p:cNvSpPr/>
          <p:nvPr/>
        </p:nvSpPr>
        <p:spPr>
          <a:xfrm>
            <a:off x="205273" y="389009"/>
            <a:ext cx="7417837" cy="1245237"/>
          </a:xfrm>
          <a:prstGeom prst="roundRect">
            <a:avLst>
              <a:gd name="adj" fmla="val 50000"/>
            </a:avLst>
          </a:prstGeom>
          <a:solidFill>
            <a:srgbClr val="FF6600"/>
          </a:solidFill>
          <a:ln w="7620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err="1">
                <a:solidFill>
                  <a:srgbClr val="FFFF00"/>
                </a:solidFill>
              </a:rPr>
              <a:t>Yochanon’s</a:t>
            </a:r>
            <a:r>
              <a:rPr lang="en-CA" sz="3200" dirty="0">
                <a:solidFill>
                  <a:srgbClr val="FFFF00"/>
                </a:solidFill>
              </a:rPr>
              <a:t> first </a:t>
            </a:r>
            <a:r>
              <a:rPr lang="en-CA" sz="3200" dirty="0">
                <a:solidFill>
                  <a:srgbClr val="FFFF00"/>
                </a:solidFill>
                <a:effectLst>
                  <a:glow rad="127000">
                    <a:srgbClr val="00B0F0"/>
                  </a:glow>
                </a:effectLst>
              </a:rPr>
              <a:t>12</a:t>
            </a:r>
            <a:r>
              <a:rPr lang="en-CA" sz="3200" dirty="0">
                <a:solidFill>
                  <a:srgbClr val="FFFF00"/>
                </a:solidFill>
              </a:rPr>
              <a:t> </a:t>
            </a:r>
            <a:r>
              <a:rPr lang="en-CA" sz="3200" dirty="0" err="1">
                <a:solidFill>
                  <a:srgbClr val="FFFF00"/>
                </a:solidFill>
              </a:rPr>
              <a:t>Chodeshim</a:t>
            </a:r>
            <a:r>
              <a:rPr lang="en-CA" sz="3200" dirty="0">
                <a:solidFill>
                  <a:srgbClr val="FFFF00"/>
                </a:solidFill>
              </a:rPr>
              <a:t> (</a:t>
            </a:r>
            <a:r>
              <a:rPr lang="en-CA" sz="3200" dirty="0">
                <a:solidFill>
                  <a:schemeClr val="bg1"/>
                </a:solidFill>
              </a:rPr>
              <a:t>months</a:t>
            </a:r>
            <a:r>
              <a:rPr lang="en-CA" sz="3200" dirty="0">
                <a:solidFill>
                  <a:srgbClr val="FFFF00"/>
                </a:solidFill>
              </a:rPr>
              <a:t>) of his life </a:t>
            </a:r>
            <a:r>
              <a:rPr lang="en-CA" sz="3200" dirty="0">
                <a:ln>
                  <a:solidFill>
                    <a:sysClr val="windowText" lastClr="000000"/>
                  </a:solidFill>
                </a:ln>
                <a:solidFill>
                  <a:srgbClr val="0099FF"/>
                </a:solidFill>
                <a:effectLst>
                  <a:glow rad="88900">
                    <a:srgbClr val="00FF00"/>
                  </a:glow>
                </a:effectLst>
              </a:rPr>
              <a:t>starting at conception!</a:t>
            </a:r>
          </a:p>
        </p:txBody>
      </p:sp>
      <p:sp>
        <p:nvSpPr>
          <p:cNvPr id="25" name="Rounded Rectangular Callout 24"/>
          <p:cNvSpPr/>
          <p:nvPr/>
        </p:nvSpPr>
        <p:spPr>
          <a:xfrm>
            <a:off x="325010" y="4262683"/>
            <a:ext cx="6517260" cy="2502011"/>
          </a:xfrm>
          <a:prstGeom prst="wedgeRoundRectCallout">
            <a:avLst>
              <a:gd name="adj1" fmla="val -36408"/>
              <a:gd name="adj2" fmla="val -66884"/>
              <a:gd name="adj3" fmla="val 16667"/>
            </a:avLst>
          </a:prstGeom>
          <a:solidFill>
            <a:schemeClr val="tx1">
              <a:lumMod val="50000"/>
            </a:schemeClr>
          </a:solidFill>
          <a:ln w="76200">
            <a:solidFill>
              <a:srgbClr val="A5002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FF00"/>
                </a:solidFill>
              </a:rPr>
              <a:t>The 4</a:t>
            </a:r>
            <a:r>
              <a:rPr lang="en-CA" sz="3200" baseline="30000" dirty="0">
                <a:solidFill>
                  <a:srgbClr val="FFFF00"/>
                </a:solidFill>
              </a:rPr>
              <a:t>th</a:t>
            </a:r>
            <a:r>
              <a:rPr lang="en-CA" sz="3200" dirty="0">
                <a:solidFill>
                  <a:srgbClr val="FFFF00"/>
                </a:solidFill>
              </a:rPr>
              <a:t> Shaneh </a:t>
            </a:r>
            <a:r>
              <a:rPr lang="en-CA" sz="3200" dirty="0" err="1">
                <a:solidFill>
                  <a:srgbClr val="FFFF00"/>
                </a:solidFill>
              </a:rPr>
              <a:t>Chodeshim</a:t>
            </a:r>
            <a:r>
              <a:rPr lang="en-CA" sz="3200" dirty="0">
                <a:solidFill>
                  <a:srgbClr val="FFFF00"/>
                </a:solidFill>
              </a:rPr>
              <a:t> of the </a:t>
            </a:r>
            <a:r>
              <a:rPr lang="en-CA" sz="3200" b="1" dirty="0">
                <a:ln>
                  <a:solidFill>
                    <a:srgbClr val="3E3EF0"/>
                  </a:solidFill>
                </a:ln>
                <a:solidFill>
                  <a:srgbClr val="0099FF"/>
                </a:solidFill>
              </a:rPr>
              <a:t>Covenant Calendar.  </a:t>
            </a:r>
            <a:r>
              <a:rPr lang="en-CA" sz="2800" b="1" dirty="0">
                <a:ln>
                  <a:solidFill>
                    <a:srgbClr val="3E3EF0"/>
                  </a:solidFill>
                </a:ln>
                <a:solidFill>
                  <a:srgbClr val="FFCCFF"/>
                </a:solidFill>
              </a:rPr>
              <a:t>Remember,  CC months are not identical to Gregorian months so please allow for some variation in time span.  </a:t>
            </a:r>
          </a:p>
        </p:txBody>
      </p:sp>
      <p:sp>
        <p:nvSpPr>
          <p:cNvPr id="26" name="Rounded Rectangular Callout 25"/>
          <p:cNvSpPr/>
          <p:nvPr/>
        </p:nvSpPr>
        <p:spPr>
          <a:xfrm>
            <a:off x="205272" y="1779895"/>
            <a:ext cx="2749595" cy="834822"/>
          </a:xfrm>
          <a:prstGeom prst="wedgeRoundRectCallout">
            <a:avLst>
              <a:gd name="adj1" fmla="val -24006"/>
              <a:gd name="adj2" fmla="val 93056"/>
              <a:gd name="adj3" fmla="val 16667"/>
            </a:avLst>
          </a:prstGeom>
          <a:ln w="5715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err="1">
                <a:solidFill>
                  <a:schemeClr val="bg1"/>
                </a:solidFill>
              </a:rPr>
              <a:t>Yochanon’s</a:t>
            </a:r>
            <a:r>
              <a:rPr lang="en-CA" dirty="0">
                <a:solidFill>
                  <a:schemeClr val="bg1"/>
                </a:solidFill>
              </a:rPr>
              <a:t> </a:t>
            </a:r>
            <a:r>
              <a:rPr lang="en-CA" b="1" dirty="0">
                <a:solidFill>
                  <a:schemeClr val="bg1"/>
                </a:solidFill>
                <a:effectLst>
                  <a:glow rad="127000">
                    <a:srgbClr val="FFCCFF"/>
                  </a:glow>
                </a:effectLst>
              </a:rPr>
              <a:t>Conception</a:t>
            </a:r>
            <a:r>
              <a:rPr lang="en-CA" dirty="0">
                <a:solidFill>
                  <a:schemeClr val="bg1"/>
                </a:solidFill>
              </a:rPr>
              <a:t> – </a:t>
            </a:r>
            <a:br>
              <a:rPr lang="en-CA" dirty="0">
                <a:solidFill>
                  <a:schemeClr val="bg1"/>
                </a:solidFill>
              </a:rPr>
            </a:br>
            <a:r>
              <a:rPr lang="en-CA" dirty="0">
                <a:solidFill>
                  <a:schemeClr val="bg1"/>
                </a:solidFill>
              </a:rPr>
              <a:t>18 Months p</a:t>
            </a:r>
            <a:r>
              <a:rPr lang="en-CA" u="sng" dirty="0">
                <a:solidFill>
                  <a:schemeClr val="bg1"/>
                </a:solidFill>
              </a:rPr>
              <a:t>rior</a:t>
            </a:r>
            <a:r>
              <a:rPr lang="en-CA" dirty="0">
                <a:solidFill>
                  <a:schemeClr val="bg1"/>
                </a:solidFill>
              </a:rPr>
              <a:t> </a:t>
            </a:r>
            <a:r>
              <a:rPr lang="en-CA" u="sng" dirty="0">
                <a:solidFill>
                  <a:schemeClr val="bg1"/>
                </a:solidFill>
              </a:rPr>
              <a:t>to</a:t>
            </a:r>
            <a:r>
              <a:rPr lang="en-CA" dirty="0">
                <a:solidFill>
                  <a:schemeClr val="bg1"/>
                </a:solidFill>
              </a:rPr>
              <a:t> CE 1.</a:t>
            </a:r>
          </a:p>
        </p:txBody>
      </p:sp>
      <p:sp>
        <p:nvSpPr>
          <p:cNvPr id="27" name="Oval 26"/>
          <p:cNvSpPr/>
          <p:nvPr/>
        </p:nvSpPr>
        <p:spPr>
          <a:xfrm flipH="1">
            <a:off x="3747322" y="1779895"/>
            <a:ext cx="2808260" cy="1066942"/>
          </a:xfrm>
          <a:prstGeom prst="ellipse">
            <a:avLst/>
          </a:prstGeom>
          <a:noFill/>
          <a:ln w="57150">
            <a:solidFill>
              <a:srgbClr val="D73DCC"/>
            </a:solidFill>
          </a:ln>
          <a:effectLst>
            <a:glow rad="50800">
              <a:schemeClr val="accent3">
                <a:lumMod val="60000"/>
                <a:lumOff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0FF00"/>
                </a:solidFill>
              </a:rPr>
              <a:t>Here are the 12 </a:t>
            </a:r>
            <a:r>
              <a:rPr lang="en-CA" dirty="0" err="1">
                <a:solidFill>
                  <a:srgbClr val="00FF00"/>
                </a:solidFill>
              </a:rPr>
              <a:t>chodeshim</a:t>
            </a:r>
            <a:r>
              <a:rPr lang="en-CA" dirty="0">
                <a:solidFill>
                  <a:srgbClr val="00FF00"/>
                </a:solidFill>
              </a:rPr>
              <a:t> of </a:t>
            </a:r>
            <a:r>
              <a:rPr lang="en-CA" dirty="0" err="1">
                <a:solidFill>
                  <a:srgbClr val="00FF00"/>
                </a:solidFill>
              </a:rPr>
              <a:t>Yochanon</a:t>
            </a:r>
            <a:r>
              <a:rPr lang="en-CA" dirty="0">
                <a:solidFill>
                  <a:srgbClr val="00FF00"/>
                </a:solidFill>
              </a:rPr>
              <a:t>.</a:t>
            </a:r>
          </a:p>
        </p:txBody>
      </p:sp>
      <p:cxnSp>
        <p:nvCxnSpPr>
          <p:cNvPr id="3" name="Straight Arrow Connector 2"/>
          <p:cNvCxnSpPr>
            <a:stCxn id="22" idx="4"/>
          </p:cNvCxnSpPr>
          <p:nvPr/>
        </p:nvCxnSpPr>
        <p:spPr>
          <a:xfrm>
            <a:off x="8843635" y="2821298"/>
            <a:ext cx="450896" cy="644215"/>
          </a:xfrm>
          <a:prstGeom prst="straightConnector1">
            <a:avLst/>
          </a:prstGeom>
          <a:ln w="57150">
            <a:solidFill>
              <a:srgbClr val="00FF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8364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randombar(horizontal)">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7"/>
                                        </p:tgtEl>
                                        <p:attrNameLst>
                                          <p:attrName>style.visibility</p:attrName>
                                        </p:attrNameLst>
                                      </p:cBhvr>
                                      <p:to>
                                        <p:strVal val="visible"/>
                                      </p:to>
                                    </p:set>
                                    <p:animEffect transition="in" filter="fade">
                                      <p:cBhvr>
                                        <p:cTn id="12" dur="1000"/>
                                        <p:tgtEl>
                                          <p:spTgt spid="27"/>
                                        </p:tgtEl>
                                      </p:cBhvr>
                                    </p:animEffect>
                                    <p:anim calcmode="lin" valueType="num">
                                      <p:cBhvr>
                                        <p:cTn id="13" dur="1000" fill="hold"/>
                                        <p:tgtEl>
                                          <p:spTgt spid="27"/>
                                        </p:tgtEl>
                                        <p:attrNameLst>
                                          <p:attrName>ppt_x</p:attrName>
                                        </p:attrNameLst>
                                      </p:cBhvr>
                                      <p:tavLst>
                                        <p:tav tm="0">
                                          <p:val>
                                            <p:strVal val="#ppt_x"/>
                                          </p:val>
                                        </p:tav>
                                        <p:tav tm="100000">
                                          <p:val>
                                            <p:strVal val="#ppt_x"/>
                                          </p:val>
                                        </p:tav>
                                      </p:tavLst>
                                    </p:anim>
                                    <p:anim calcmode="lin" valueType="num">
                                      <p:cBhvr>
                                        <p:cTn id="14" dur="1000" fill="hold"/>
                                        <p:tgtEl>
                                          <p:spTgt spid="27"/>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500"/>
                                  </p:stCondLst>
                                  <p:childTnLst>
                                    <p:set>
                                      <p:cBhvr>
                                        <p:cTn id="17" dur="1" fill="hold">
                                          <p:stCondLst>
                                            <p:cond delay="0"/>
                                          </p:stCondLst>
                                        </p:cTn>
                                        <p:tgtEl>
                                          <p:spTgt spid="20"/>
                                        </p:tgtEl>
                                        <p:attrNameLst>
                                          <p:attrName>style.visibility</p:attrName>
                                        </p:attrNameLst>
                                      </p:cBhvr>
                                      <p:to>
                                        <p:strVal val="visible"/>
                                      </p:to>
                                    </p:set>
                                    <p:anim calcmode="lin" valueType="num">
                                      <p:cBhvr additive="base">
                                        <p:cTn id="18" dur="1000" fill="hold"/>
                                        <p:tgtEl>
                                          <p:spTgt spid="20"/>
                                        </p:tgtEl>
                                        <p:attrNameLst>
                                          <p:attrName>ppt_x</p:attrName>
                                        </p:attrNameLst>
                                      </p:cBhvr>
                                      <p:tavLst>
                                        <p:tav tm="0">
                                          <p:val>
                                            <p:strVal val="0-#ppt_w/2"/>
                                          </p:val>
                                        </p:tav>
                                        <p:tav tm="100000">
                                          <p:val>
                                            <p:strVal val="#ppt_x"/>
                                          </p:val>
                                        </p:tav>
                                      </p:tavLst>
                                    </p:anim>
                                    <p:anim calcmode="lin" valueType="num">
                                      <p:cBhvr additive="base">
                                        <p:cTn id="19" dur="1000" fill="hold"/>
                                        <p:tgtEl>
                                          <p:spTgt spid="20"/>
                                        </p:tgtEl>
                                        <p:attrNameLst>
                                          <p:attrName>ppt_y</p:attrName>
                                        </p:attrNameLst>
                                      </p:cBhvr>
                                      <p:tavLst>
                                        <p:tav tm="0">
                                          <p:val>
                                            <p:strVal val="#ppt_y"/>
                                          </p:val>
                                        </p:tav>
                                        <p:tav tm="100000">
                                          <p:val>
                                            <p:strVal val="#ppt_y"/>
                                          </p:val>
                                        </p:tav>
                                      </p:tavLst>
                                    </p:anim>
                                  </p:childTnLst>
                                </p:cTn>
                              </p:par>
                            </p:childTnLst>
                          </p:cTn>
                        </p:par>
                        <p:par>
                          <p:cTn id="20" fill="hold">
                            <p:stCondLst>
                              <p:cond delay="2500"/>
                            </p:stCondLst>
                            <p:childTnLst>
                              <p:par>
                                <p:cTn id="21" presetID="2" presetClass="entr" presetSubtype="8" fill="hold" grpId="0" nodeType="after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1000" fill="hold"/>
                                        <p:tgtEl>
                                          <p:spTgt spid="19"/>
                                        </p:tgtEl>
                                        <p:attrNameLst>
                                          <p:attrName>ppt_x</p:attrName>
                                        </p:attrNameLst>
                                      </p:cBhvr>
                                      <p:tavLst>
                                        <p:tav tm="0">
                                          <p:val>
                                            <p:strVal val="0-#ppt_w/2"/>
                                          </p:val>
                                        </p:tav>
                                        <p:tav tm="100000">
                                          <p:val>
                                            <p:strVal val="#ppt_x"/>
                                          </p:val>
                                        </p:tav>
                                      </p:tavLst>
                                    </p:anim>
                                    <p:anim calcmode="lin" valueType="num">
                                      <p:cBhvr additive="base">
                                        <p:cTn id="24" dur="1000" fill="hold"/>
                                        <p:tgtEl>
                                          <p:spTgt spid="1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1000" fill="hold"/>
                                        <p:tgtEl>
                                          <p:spTgt spid="18"/>
                                        </p:tgtEl>
                                        <p:attrNameLst>
                                          <p:attrName>ppt_x</p:attrName>
                                        </p:attrNameLst>
                                      </p:cBhvr>
                                      <p:tavLst>
                                        <p:tav tm="0">
                                          <p:val>
                                            <p:strVal val="0-#ppt_w/2"/>
                                          </p:val>
                                        </p:tav>
                                        <p:tav tm="100000">
                                          <p:val>
                                            <p:strVal val="#ppt_x"/>
                                          </p:val>
                                        </p:tav>
                                      </p:tavLst>
                                    </p:anim>
                                    <p:anim calcmode="lin" valueType="num">
                                      <p:cBhvr additive="base">
                                        <p:cTn id="28" dur="1000" fill="hold"/>
                                        <p:tgtEl>
                                          <p:spTgt spid="18"/>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0-#ppt_w/2"/>
                                          </p:val>
                                        </p:tav>
                                        <p:tav tm="100000">
                                          <p:val>
                                            <p:strVal val="#ppt_x"/>
                                          </p:val>
                                        </p:tav>
                                      </p:tavLst>
                                    </p:anim>
                                    <p:anim calcmode="lin" valueType="num">
                                      <p:cBhvr additive="base">
                                        <p:cTn id="32" dur="1000" fill="hold"/>
                                        <p:tgtEl>
                                          <p:spTgt spid="17"/>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0-#ppt_w/2"/>
                                          </p:val>
                                        </p:tav>
                                        <p:tav tm="100000">
                                          <p:val>
                                            <p:strVal val="#ppt_x"/>
                                          </p:val>
                                        </p:tav>
                                      </p:tavLst>
                                    </p:anim>
                                    <p:anim calcmode="lin" valueType="num">
                                      <p:cBhvr additive="base">
                                        <p:cTn id="36" dur="1000" fill="hold"/>
                                        <p:tgtEl>
                                          <p:spTgt spid="16"/>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 calcmode="lin" valueType="num">
                                      <p:cBhvr additive="base">
                                        <p:cTn id="39" dur="1000" fill="hold"/>
                                        <p:tgtEl>
                                          <p:spTgt spid="15"/>
                                        </p:tgtEl>
                                        <p:attrNameLst>
                                          <p:attrName>ppt_x</p:attrName>
                                        </p:attrNameLst>
                                      </p:cBhvr>
                                      <p:tavLst>
                                        <p:tav tm="0">
                                          <p:val>
                                            <p:strVal val="0-#ppt_w/2"/>
                                          </p:val>
                                        </p:tav>
                                        <p:tav tm="100000">
                                          <p:val>
                                            <p:strVal val="#ppt_x"/>
                                          </p:val>
                                        </p:tav>
                                      </p:tavLst>
                                    </p:anim>
                                    <p:anim calcmode="lin" valueType="num">
                                      <p:cBhvr additive="base">
                                        <p:cTn id="40" dur="1000" fill="hold"/>
                                        <p:tgtEl>
                                          <p:spTgt spid="1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additive="base">
                                        <p:cTn id="43" dur="1000" fill="hold"/>
                                        <p:tgtEl>
                                          <p:spTgt spid="14"/>
                                        </p:tgtEl>
                                        <p:attrNameLst>
                                          <p:attrName>ppt_x</p:attrName>
                                        </p:attrNameLst>
                                      </p:cBhvr>
                                      <p:tavLst>
                                        <p:tav tm="0">
                                          <p:val>
                                            <p:strVal val="0-#ppt_w/2"/>
                                          </p:val>
                                        </p:tav>
                                        <p:tav tm="100000">
                                          <p:val>
                                            <p:strVal val="#ppt_x"/>
                                          </p:val>
                                        </p:tav>
                                      </p:tavLst>
                                    </p:anim>
                                    <p:anim calcmode="lin" valueType="num">
                                      <p:cBhvr additive="base">
                                        <p:cTn id="44" dur="1000" fill="hold"/>
                                        <p:tgtEl>
                                          <p:spTgt spid="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1000" fill="hold"/>
                                        <p:tgtEl>
                                          <p:spTgt spid="13"/>
                                        </p:tgtEl>
                                        <p:attrNameLst>
                                          <p:attrName>ppt_x</p:attrName>
                                        </p:attrNameLst>
                                      </p:cBhvr>
                                      <p:tavLst>
                                        <p:tav tm="0">
                                          <p:val>
                                            <p:strVal val="0-#ppt_w/2"/>
                                          </p:val>
                                        </p:tav>
                                        <p:tav tm="100000">
                                          <p:val>
                                            <p:strVal val="#ppt_x"/>
                                          </p:val>
                                        </p:tav>
                                      </p:tavLst>
                                    </p:anim>
                                    <p:anim calcmode="lin" valueType="num">
                                      <p:cBhvr additive="base">
                                        <p:cTn id="48" dur="1000" fill="hold"/>
                                        <p:tgtEl>
                                          <p:spTgt spid="13"/>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additive="base">
                                        <p:cTn id="51" dur="1000" fill="hold"/>
                                        <p:tgtEl>
                                          <p:spTgt spid="9"/>
                                        </p:tgtEl>
                                        <p:attrNameLst>
                                          <p:attrName>ppt_x</p:attrName>
                                        </p:attrNameLst>
                                      </p:cBhvr>
                                      <p:tavLst>
                                        <p:tav tm="0">
                                          <p:val>
                                            <p:strVal val="0-#ppt_w/2"/>
                                          </p:val>
                                        </p:tav>
                                        <p:tav tm="100000">
                                          <p:val>
                                            <p:strVal val="#ppt_x"/>
                                          </p:val>
                                        </p:tav>
                                      </p:tavLst>
                                    </p:anim>
                                    <p:anim calcmode="lin" valueType="num">
                                      <p:cBhvr additive="base">
                                        <p:cTn id="52" dur="1000" fill="hold"/>
                                        <p:tgtEl>
                                          <p:spTgt spid="9"/>
                                        </p:tgtEl>
                                        <p:attrNameLst>
                                          <p:attrName>ppt_y</p:attrName>
                                        </p:attrNameLst>
                                      </p:cBhvr>
                                      <p:tavLst>
                                        <p:tav tm="0">
                                          <p:val>
                                            <p:strVal val="#ppt_y"/>
                                          </p:val>
                                        </p:tav>
                                        <p:tav tm="100000">
                                          <p:val>
                                            <p:strVal val="#ppt_y"/>
                                          </p:val>
                                        </p:tav>
                                      </p:tavLst>
                                    </p:anim>
                                  </p:childTnLst>
                                </p:cTn>
                              </p:par>
                              <p:par>
                                <p:cTn id="53" presetID="2" presetClass="entr" presetSubtype="8" fill="hold" grpId="0" nodeType="withEffect">
                                  <p:stCondLst>
                                    <p:cond delay="0"/>
                                  </p:stCondLst>
                                  <p:childTnLst>
                                    <p:set>
                                      <p:cBhvr>
                                        <p:cTn id="54" dur="1" fill="hold">
                                          <p:stCondLst>
                                            <p:cond delay="0"/>
                                          </p:stCondLst>
                                        </p:cTn>
                                        <p:tgtEl>
                                          <p:spTgt spid="10"/>
                                        </p:tgtEl>
                                        <p:attrNameLst>
                                          <p:attrName>style.visibility</p:attrName>
                                        </p:attrNameLst>
                                      </p:cBhvr>
                                      <p:to>
                                        <p:strVal val="visible"/>
                                      </p:to>
                                    </p:set>
                                    <p:anim calcmode="lin" valueType="num">
                                      <p:cBhvr additive="base">
                                        <p:cTn id="55" dur="1000" fill="hold"/>
                                        <p:tgtEl>
                                          <p:spTgt spid="10"/>
                                        </p:tgtEl>
                                        <p:attrNameLst>
                                          <p:attrName>ppt_x</p:attrName>
                                        </p:attrNameLst>
                                      </p:cBhvr>
                                      <p:tavLst>
                                        <p:tav tm="0">
                                          <p:val>
                                            <p:strVal val="0-#ppt_w/2"/>
                                          </p:val>
                                        </p:tav>
                                        <p:tav tm="100000">
                                          <p:val>
                                            <p:strVal val="#ppt_x"/>
                                          </p:val>
                                        </p:tav>
                                      </p:tavLst>
                                    </p:anim>
                                    <p:anim calcmode="lin" valueType="num">
                                      <p:cBhvr additive="base">
                                        <p:cTn id="56" dur="1000" fill="hold"/>
                                        <p:tgtEl>
                                          <p:spTgt spid="10"/>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1000" fill="hold"/>
                                        <p:tgtEl>
                                          <p:spTgt spid="11"/>
                                        </p:tgtEl>
                                        <p:attrNameLst>
                                          <p:attrName>ppt_x</p:attrName>
                                        </p:attrNameLst>
                                      </p:cBhvr>
                                      <p:tavLst>
                                        <p:tav tm="0">
                                          <p:val>
                                            <p:strVal val="0-#ppt_w/2"/>
                                          </p:val>
                                        </p:tav>
                                        <p:tav tm="100000">
                                          <p:val>
                                            <p:strVal val="#ppt_x"/>
                                          </p:val>
                                        </p:tav>
                                      </p:tavLst>
                                    </p:anim>
                                    <p:anim calcmode="lin" valueType="num">
                                      <p:cBhvr additive="base">
                                        <p:cTn id="60" dur="1000" fill="hold"/>
                                        <p:tgtEl>
                                          <p:spTgt spid="11"/>
                                        </p:tgtEl>
                                        <p:attrNameLst>
                                          <p:attrName>ppt_y</p:attrName>
                                        </p:attrNameLst>
                                      </p:cBhvr>
                                      <p:tavLst>
                                        <p:tav tm="0">
                                          <p:val>
                                            <p:strVal val="#ppt_y"/>
                                          </p:val>
                                        </p:tav>
                                        <p:tav tm="100000">
                                          <p:val>
                                            <p:strVal val="#ppt_y"/>
                                          </p:val>
                                        </p:tav>
                                      </p:tavLst>
                                    </p:anim>
                                  </p:childTnLst>
                                </p:cTn>
                              </p:par>
                              <p:par>
                                <p:cTn id="61" presetID="2" presetClass="entr" presetSubtype="8"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additive="base">
                                        <p:cTn id="63" dur="1000" fill="hold"/>
                                        <p:tgtEl>
                                          <p:spTgt spid="12"/>
                                        </p:tgtEl>
                                        <p:attrNameLst>
                                          <p:attrName>ppt_x</p:attrName>
                                        </p:attrNameLst>
                                      </p:cBhvr>
                                      <p:tavLst>
                                        <p:tav tm="0">
                                          <p:val>
                                            <p:strVal val="0-#ppt_w/2"/>
                                          </p:val>
                                        </p:tav>
                                        <p:tav tm="100000">
                                          <p:val>
                                            <p:strVal val="#ppt_x"/>
                                          </p:val>
                                        </p:tav>
                                      </p:tavLst>
                                    </p:anim>
                                    <p:anim calcmode="lin" valueType="num">
                                      <p:cBhvr additive="base">
                                        <p:cTn id="64" dur="10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barn(inVertical)">
                                      <p:cBhvr>
                                        <p:cTn id="69" dur="1000"/>
                                        <p:tgtEl>
                                          <p:spTgt spid="22"/>
                                        </p:tgtEl>
                                      </p:cBhvr>
                                    </p:animEffect>
                                  </p:childTnLst>
                                </p:cTn>
                              </p:par>
                              <p:par>
                                <p:cTn id="70" presetID="16" presetClass="entr" presetSubtype="21" fill="hold" nodeType="withEffect">
                                  <p:stCondLst>
                                    <p:cond delay="0"/>
                                  </p:stCondLst>
                                  <p:childTnLst>
                                    <p:set>
                                      <p:cBhvr>
                                        <p:cTn id="71" dur="1" fill="hold">
                                          <p:stCondLst>
                                            <p:cond delay="0"/>
                                          </p:stCondLst>
                                        </p:cTn>
                                        <p:tgtEl>
                                          <p:spTgt spid="3"/>
                                        </p:tgtEl>
                                        <p:attrNameLst>
                                          <p:attrName>style.visibility</p:attrName>
                                        </p:attrNameLst>
                                      </p:cBhvr>
                                      <p:to>
                                        <p:strVal val="visible"/>
                                      </p:to>
                                    </p:set>
                                    <p:animEffect transition="in" filter="barn(inVertical)">
                                      <p:cBhvr>
                                        <p:cTn id="72" dur="1000"/>
                                        <p:tgtEl>
                                          <p:spTgt spid="3"/>
                                        </p:tgtEl>
                                      </p:cBhvr>
                                    </p:animEffect>
                                  </p:childTnLst>
                                </p:cTn>
                              </p:par>
                            </p:childTnLst>
                          </p:cTn>
                        </p:par>
                      </p:childTnLst>
                    </p:cTn>
                  </p:par>
                  <p:par>
                    <p:cTn id="73" fill="hold">
                      <p:stCondLst>
                        <p:cond delay="indefinite"/>
                      </p:stCondLst>
                      <p:childTnLst>
                        <p:par>
                          <p:cTn id="74" fill="hold">
                            <p:stCondLst>
                              <p:cond delay="0"/>
                            </p:stCondLst>
                            <p:childTnLst>
                              <p:par>
                                <p:cTn id="75" presetID="4" presetClass="entr" presetSubtype="16" fill="hold" grpId="0" nodeType="clickEffect">
                                  <p:stCondLst>
                                    <p:cond delay="0"/>
                                  </p:stCondLst>
                                  <p:childTnLst>
                                    <p:set>
                                      <p:cBhvr>
                                        <p:cTn id="76" dur="1" fill="hold">
                                          <p:stCondLst>
                                            <p:cond delay="0"/>
                                          </p:stCondLst>
                                        </p:cTn>
                                        <p:tgtEl>
                                          <p:spTgt spid="21"/>
                                        </p:tgtEl>
                                        <p:attrNameLst>
                                          <p:attrName>style.visibility</p:attrName>
                                        </p:attrNameLst>
                                      </p:cBhvr>
                                      <p:to>
                                        <p:strVal val="visible"/>
                                      </p:to>
                                    </p:set>
                                    <p:animEffect transition="in" filter="box(in)">
                                      <p:cBhvr>
                                        <p:cTn id="77" dur="125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6" grpId="0" animBg="1"/>
      <p:bldP spid="27"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449635176"/>
              </p:ext>
            </p:extLst>
          </p:nvPr>
        </p:nvGraphicFramePr>
        <p:xfrm>
          <a:off x="522509" y="1718036"/>
          <a:ext cx="11271384" cy="370840"/>
        </p:xfrm>
        <a:graphic>
          <a:graphicData uri="http://schemas.openxmlformats.org/drawingml/2006/table">
            <a:tbl>
              <a:tblPr firstRow="1" bandRow="1">
                <a:tableStyleId>{5C22544A-7EE6-4342-B048-85BDC9FD1C3A}</a:tableStyleId>
              </a:tblPr>
              <a:tblGrid>
                <a:gridCol w="1252376">
                  <a:extLst>
                    <a:ext uri="{9D8B030D-6E8A-4147-A177-3AD203B41FA5}">
                      <a16:colId xmlns:a16="http://schemas.microsoft.com/office/drawing/2014/main" val="20000"/>
                    </a:ext>
                  </a:extLst>
                </a:gridCol>
                <a:gridCol w="1252376">
                  <a:extLst>
                    <a:ext uri="{9D8B030D-6E8A-4147-A177-3AD203B41FA5}">
                      <a16:colId xmlns:a16="http://schemas.microsoft.com/office/drawing/2014/main" val="20001"/>
                    </a:ext>
                  </a:extLst>
                </a:gridCol>
                <a:gridCol w="1252376">
                  <a:extLst>
                    <a:ext uri="{9D8B030D-6E8A-4147-A177-3AD203B41FA5}">
                      <a16:colId xmlns:a16="http://schemas.microsoft.com/office/drawing/2014/main" val="20002"/>
                    </a:ext>
                  </a:extLst>
                </a:gridCol>
                <a:gridCol w="1252376">
                  <a:extLst>
                    <a:ext uri="{9D8B030D-6E8A-4147-A177-3AD203B41FA5}">
                      <a16:colId xmlns:a16="http://schemas.microsoft.com/office/drawing/2014/main" val="20003"/>
                    </a:ext>
                  </a:extLst>
                </a:gridCol>
                <a:gridCol w="1252376">
                  <a:extLst>
                    <a:ext uri="{9D8B030D-6E8A-4147-A177-3AD203B41FA5}">
                      <a16:colId xmlns:a16="http://schemas.microsoft.com/office/drawing/2014/main" val="20004"/>
                    </a:ext>
                  </a:extLst>
                </a:gridCol>
                <a:gridCol w="1252376">
                  <a:extLst>
                    <a:ext uri="{9D8B030D-6E8A-4147-A177-3AD203B41FA5}">
                      <a16:colId xmlns:a16="http://schemas.microsoft.com/office/drawing/2014/main" val="20005"/>
                    </a:ext>
                  </a:extLst>
                </a:gridCol>
                <a:gridCol w="1252376">
                  <a:extLst>
                    <a:ext uri="{9D8B030D-6E8A-4147-A177-3AD203B41FA5}">
                      <a16:colId xmlns:a16="http://schemas.microsoft.com/office/drawing/2014/main" val="20006"/>
                    </a:ext>
                  </a:extLst>
                </a:gridCol>
                <a:gridCol w="1252376">
                  <a:extLst>
                    <a:ext uri="{9D8B030D-6E8A-4147-A177-3AD203B41FA5}">
                      <a16:colId xmlns:a16="http://schemas.microsoft.com/office/drawing/2014/main" val="20007"/>
                    </a:ext>
                  </a:extLst>
                </a:gridCol>
                <a:gridCol w="1252376">
                  <a:extLst>
                    <a:ext uri="{9D8B030D-6E8A-4147-A177-3AD203B41FA5}">
                      <a16:colId xmlns:a16="http://schemas.microsoft.com/office/drawing/2014/main" val="20008"/>
                    </a:ext>
                  </a:extLst>
                </a:gridCol>
              </a:tblGrid>
              <a:tr h="370840">
                <a:tc>
                  <a:txBody>
                    <a:bodyPr/>
                    <a:lstStyle/>
                    <a:p>
                      <a:r>
                        <a:rPr lang="en-CA" dirty="0">
                          <a:solidFill>
                            <a:srgbClr val="3E3EF0"/>
                          </a:solidFill>
                        </a:rPr>
                        <a:t>Jan </a:t>
                      </a:r>
                      <a:r>
                        <a:rPr lang="en-CA" dirty="0"/>
                        <a:t>        </a:t>
                      </a:r>
                      <a:r>
                        <a:rPr lang="en-CA" dirty="0">
                          <a:solidFill>
                            <a:srgbClr val="FFFF00"/>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a:solidFill>
                            <a:srgbClr val="3E3EF0"/>
                          </a:solidFill>
                        </a:rPr>
                        <a:t>Feb</a:t>
                      </a:r>
                      <a:r>
                        <a:rPr lang="en-CA" dirty="0"/>
                        <a:t>        </a:t>
                      </a:r>
                      <a:r>
                        <a:rPr lang="en-CA" dirty="0">
                          <a:solidFill>
                            <a:srgbClr val="FFFF00"/>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a:solidFill>
                            <a:srgbClr val="0C27AC"/>
                          </a:solidFill>
                        </a:rPr>
                        <a:t>Mar        </a:t>
                      </a:r>
                      <a:r>
                        <a:rPr lang="en-CA" dirty="0">
                          <a:solidFill>
                            <a:srgbClr val="FFFF00"/>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solidFill>
                            <a:srgbClr val="0C27AC"/>
                          </a:solidFill>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FF"/>
                    </a:solidFill>
                  </a:tcPr>
                </a:tc>
                <a:tc>
                  <a:txBody>
                    <a:bodyPr/>
                    <a:lstStyle/>
                    <a:p>
                      <a:r>
                        <a:rPr lang="en-CA" dirty="0"/>
                        <a:t>Aug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73DCC"/>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1845401951"/>
              </p:ext>
            </p:extLst>
          </p:nvPr>
        </p:nvGraphicFramePr>
        <p:xfrm>
          <a:off x="8289734" y="3050791"/>
          <a:ext cx="3504159" cy="496932"/>
        </p:xfrm>
        <a:graphic>
          <a:graphicData uri="http://schemas.openxmlformats.org/drawingml/2006/table">
            <a:tbl>
              <a:tblPr firstRow="1" bandRow="1">
                <a:tableStyleId>{5C22544A-7EE6-4342-B048-85BDC9FD1C3A}</a:tableStyleId>
              </a:tblPr>
              <a:tblGrid>
                <a:gridCol w="1168053">
                  <a:extLst>
                    <a:ext uri="{9D8B030D-6E8A-4147-A177-3AD203B41FA5}">
                      <a16:colId xmlns:a16="http://schemas.microsoft.com/office/drawing/2014/main" val="20000"/>
                    </a:ext>
                  </a:extLst>
                </a:gridCol>
                <a:gridCol w="1168053">
                  <a:extLst>
                    <a:ext uri="{9D8B030D-6E8A-4147-A177-3AD203B41FA5}">
                      <a16:colId xmlns:a16="http://schemas.microsoft.com/office/drawing/2014/main" val="20001"/>
                    </a:ext>
                  </a:extLst>
                </a:gridCol>
                <a:gridCol w="1168053">
                  <a:extLst>
                    <a:ext uri="{9D8B030D-6E8A-4147-A177-3AD203B41FA5}">
                      <a16:colId xmlns:a16="http://schemas.microsoft.com/office/drawing/2014/main" val="20002"/>
                    </a:ext>
                  </a:extLst>
                </a:gridCol>
              </a:tblGrid>
              <a:tr h="496932">
                <a:tc>
                  <a:txBody>
                    <a:bodyPr/>
                    <a:lstStyle/>
                    <a:p>
                      <a:r>
                        <a:rPr lang="en-CA" dirty="0"/>
                        <a:t>Oct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a:t>Nov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a:t>Dec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
        <p:nvSpPr>
          <p:cNvPr id="2" name="Rounded Rectangular Callout 1"/>
          <p:cNvSpPr/>
          <p:nvPr/>
        </p:nvSpPr>
        <p:spPr>
          <a:xfrm>
            <a:off x="6606073" y="289244"/>
            <a:ext cx="4627984" cy="998407"/>
          </a:xfrm>
          <a:prstGeom prst="wedgeRoundRectCallout">
            <a:avLst>
              <a:gd name="adj1" fmla="val -20756"/>
              <a:gd name="adj2" fmla="val 94066"/>
              <a:gd name="adj3" fmla="val 16667"/>
            </a:avLst>
          </a:prstGeom>
          <a:solidFill>
            <a:schemeClr val="accent6">
              <a:lumMod val="40000"/>
              <a:lumOff val="60000"/>
            </a:schemeClr>
          </a:solidFill>
          <a:ln w="3810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schemeClr val="bg1"/>
                </a:solidFill>
              </a:rPr>
              <a:t>Yochanon</a:t>
            </a:r>
            <a:r>
              <a:rPr lang="en-CA" sz="2800" dirty="0">
                <a:solidFill>
                  <a:schemeClr val="bg1"/>
                </a:solidFill>
              </a:rPr>
              <a:t> </a:t>
            </a:r>
            <a:r>
              <a:rPr lang="en-CA" sz="2800" u="sng" dirty="0">
                <a:solidFill>
                  <a:schemeClr val="bg1"/>
                </a:solidFill>
              </a:rPr>
              <a:t>com</a:t>
            </a:r>
            <a:r>
              <a:rPr lang="en-CA" sz="2800" dirty="0">
                <a:solidFill>
                  <a:schemeClr val="bg1"/>
                </a:solidFill>
              </a:rPr>
              <a:t>p</a:t>
            </a:r>
            <a:r>
              <a:rPr lang="en-CA" sz="2800" u="sng" dirty="0">
                <a:solidFill>
                  <a:schemeClr val="bg1"/>
                </a:solidFill>
              </a:rPr>
              <a:t>leted</a:t>
            </a:r>
            <a:r>
              <a:rPr lang="en-CA" sz="2800" dirty="0">
                <a:solidFill>
                  <a:schemeClr val="bg1"/>
                </a:solidFill>
              </a:rPr>
              <a:t>  his </a:t>
            </a:r>
            <a:r>
              <a:rPr lang="en-CA" sz="2800" dirty="0">
                <a:solidFill>
                  <a:srgbClr val="FF0000"/>
                </a:solidFill>
              </a:rPr>
              <a:t>first year</a:t>
            </a:r>
            <a:r>
              <a:rPr lang="en-CA" sz="2800" dirty="0">
                <a:solidFill>
                  <a:schemeClr val="bg1"/>
                </a:solidFill>
              </a:rPr>
              <a:t> here at - 12 months!</a:t>
            </a:r>
          </a:p>
        </p:txBody>
      </p:sp>
      <p:sp>
        <p:nvSpPr>
          <p:cNvPr id="8" name="Rounded Rectangular Callout 7"/>
          <p:cNvSpPr/>
          <p:nvPr/>
        </p:nvSpPr>
        <p:spPr>
          <a:xfrm>
            <a:off x="1091682" y="289244"/>
            <a:ext cx="5265576" cy="1034556"/>
          </a:xfrm>
          <a:prstGeom prst="wedgeRoundRectCallout">
            <a:avLst>
              <a:gd name="adj1" fmla="val 10503"/>
              <a:gd name="adj2" fmla="val 88449"/>
              <a:gd name="adj3" fmla="val 16667"/>
            </a:avLst>
          </a:prstGeom>
          <a:solidFill>
            <a:schemeClr val="accent6">
              <a:lumMod val="40000"/>
              <a:lumOff val="60000"/>
            </a:schemeClr>
          </a:solidFill>
          <a:ln w="3810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schemeClr val="bg1"/>
                </a:solidFill>
              </a:rPr>
              <a:t>Yochanon</a:t>
            </a:r>
            <a:r>
              <a:rPr lang="en-CA" sz="2800" dirty="0">
                <a:solidFill>
                  <a:schemeClr val="bg1"/>
                </a:solidFill>
              </a:rPr>
              <a:t> </a:t>
            </a:r>
            <a:r>
              <a:rPr lang="en-CA" sz="2800" b="1" i="1" dirty="0">
                <a:ln>
                  <a:solidFill>
                    <a:srgbClr val="9933FF"/>
                  </a:solidFill>
                </a:ln>
                <a:solidFill>
                  <a:srgbClr val="FF0000"/>
                </a:solidFill>
                <a:latin typeface="Comic Sans MS" panose="030F0702030302020204" pitchFamily="66" charset="0"/>
              </a:rPr>
              <a:t>birthed</a:t>
            </a:r>
            <a:r>
              <a:rPr lang="en-CA" sz="2800" dirty="0">
                <a:solidFill>
                  <a:schemeClr val="bg1"/>
                </a:solidFill>
              </a:rPr>
              <a:t> (</a:t>
            </a:r>
            <a:r>
              <a:rPr lang="en-CA" dirty="0">
                <a:solidFill>
                  <a:schemeClr val="bg1"/>
                </a:solidFill>
              </a:rPr>
              <a:t>at 9 months</a:t>
            </a:r>
            <a:r>
              <a:rPr lang="en-CA" sz="2800" dirty="0">
                <a:solidFill>
                  <a:schemeClr val="bg1"/>
                </a:solidFill>
              </a:rPr>
              <a:t>), here, j</a:t>
            </a:r>
            <a:r>
              <a:rPr lang="en-CA" sz="2800" u="sng" dirty="0">
                <a:solidFill>
                  <a:schemeClr val="bg1"/>
                </a:solidFill>
              </a:rPr>
              <a:t>ust before Passover</a:t>
            </a:r>
            <a:r>
              <a:rPr lang="en-CA" sz="2800" dirty="0">
                <a:solidFill>
                  <a:schemeClr val="bg1"/>
                </a:solidFill>
              </a:rPr>
              <a:t> !</a:t>
            </a:r>
          </a:p>
        </p:txBody>
      </p:sp>
      <p:sp>
        <p:nvSpPr>
          <p:cNvPr id="9" name="Rounded Rectangular Callout 8"/>
          <p:cNvSpPr/>
          <p:nvPr/>
        </p:nvSpPr>
        <p:spPr>
          <a:xfrm>
            <a:off x="415950" y="2703585"/>
            <a:ext cx="4773926" cy="2476214"/>
          </a:xfrm>
          <a:prstGeom prst="wedgeRoundRectCallout">
            <a:avLst>
              <a:gd name="adj1" fmla="val 184770"/>
              <a:gd name="adj2" fmla="val -72649"/>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Yahusha, being 6 </a:t>
            </a:r>
            <a:r>
              <a:rPr lang="en-CA" sz="2800" dirty="0" err="1"/>
              <a:t>chodeshim</a:t>
            </a:r>
            <a:r>
              <a:rPr lang="en-CA" sz="2800" dirty="0"/>
              <a:t> (</a:t>
            </a:r>
            <a:r>
              <a:rPr lang="en-CA" sz="2800" dirty="0">
                <a:solidFill>
                  <a:schemeClr val="bg1"/>
                </a:solidFill>
              </a:rPr>
              <a:t>months</a:t>
            </a:r>
            <a:r>
              <a:rPr lang="en-CA" sz="2800" dirty="0"/>
              <a:t>) younger than </a:t>
            </a:r>
            <a:r>
              <a:rPr lang="en-CA" sz="2800" dirty="0" err="1"/>
              <a:t>Yochanon</a:t>
            </a:r>
            <a:r>
              <a:rPr lang="en-CA" sz="2800" dirty="0"/>
              <a:t> </a:t>
            </a:r>
            <a:r>
              <a:rPr lang="en-CA" dirty="0">
                <a:solidFill>
                  <a:schemeClr val="bg1"/>
                </a:solidFill>
              </a:rPr>
              <a:t>(Luke 1:36), </a:t>
            </a:r>
            <a:r>
              <a:rPr lang="en-CA" sz="2800" dirty="0"/>
              <a:t>was </a:t>
            </a:r>
            <a:r>
              <a:rPr lang="en-CA" sz="2800" b="1" i="1" u="sng" dirty="0">
                <a:solidFill>
                  <a:srgbClr val="FFFF00"/>
                </a:solidFill>
                <a:latin typeface="Comic Sans MS" panose="030F0702030302020204" pitchFamily="66" charset="0"/>
              </a:rPr>
              <a:t>birthed</a:t>
            </a:r>
            <a:r>
              <a:rPr lang="en-CA" sz="2800" dirty="0"/>
              <a:t> here, in </a:t>
            </a:r>
            <a:r>
              <a:rPr lang="en-CA" sz="2800" b="1" dirty="0">
                <a:effectLst>
                  <a:glow rad="228600">
                    <a:schemeClr val="accent5">
                      <a:satMod val="175000"/>
                      <a:alpha val="40000"/>
                    </a:schemeClr>
                  </a:glow>
                </a:effectLst>
              </a:rPr>
              <a:t>His</a:t>
            </a:r>
            <a:r>
              <a:rPr lang="en-CA" sz="2800" dirty="0"/>
              <a:t> </a:t>
            </a:r>
            <a:r>
              <a:rPr lang="en-CA" sz="2800" u="sng" dirty="0">
                <a:latin typeface="Arial" panose="020B0604020202020204" pitchFamily="34" charset="0"/>
                <a:cs typeface="Arial" panose="020B0604020202020204" pitchFamily="34" charset="0"/>
              </a:rPr>
              <a:t>9</a:t>
            </a:r>
            <a:r>
              <a:rPr lang="en-CA" sz="2800" u="sng" baseline="30000" dirty="0"/>
              <a:t>th</a:t>
            </a:r>
            <a:r>
              <a:rPr lang="en-CA" sz="2800" u="sng" dirty="0"/>
              <a:t> month</a:t>
            </a:r>
            <a:r>
              <a:rPr lang="en-CA" sz="2800" dirty="0"/>
              <a:t>, just before Sukkot!</a:t>
            </a:r>
          </a:p>
        </p:txBody>
      </p:sp>
      <p:sp>
        <p:nvSpPr>
          <p:cNvPr id="10" name="Rounded Rectangular Callout 9"/>
          <p:cNvSpPr/>
          <p:nvPr/>
        </p:nvSpPr>
        <p:spPr>
          <a:xfrm>
            <a:off x="5645371" y="4060851"/>
            <a:ext cx="6288831" cy="1329613"/>
          </a:xfrm>
          <a:prstGeom prst="wedgeRoundRectCallout">
            <a:avLst>
              <a:gd name="adj1" fmla="val 42782"/>
              <a:gd name="adj2" fmla="val -88717"/>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Yahusha </a:t>
            </a:r>
            <a:r>
              <a:rPr lang="en-CA" sz="2800" b="1" dirty="0">
                <a:solidFill>
                  <a:srgbClr val="0C27AC"/>
                </a:solidFill>
                <a:effectLst>
                  <a:glow rad="127000">
                    <a:srgbClr val="00FF99"/>
                  </a:glow>
                </a:effectLst>
              </a:rPr>
              <a:t>COMPLETED</a:t>
            </a:r>
            <a:r>
              <a:rPr lang="en-CA" sz="2800" dirty="0"/>
              <a:t> His 1</a:t>
            </a:r>
            <a:r>
              <a:rPr lang="en-CA" sz="2800" baseline="30000" dirty="0"/>
              <a:t>st</a:t>
            </a:r>
            <a:r>
              <a:rPr lang="en-CA" sz="2800" dirty="0"/>
              <a:t> year of </a:t>
            </a:r>
            <a:r>
              <a:rPr lang="en-CA" sz="2800" b="1" u="sng" dirty="0">
                <a:solidFill>
                  <a:srgbClr val="FFFF00"/>
                </a:solidFill>
              </a:rPr>
              <a:t>12 months</a:t>
            </a:r>
            <a:r>
              <a:rPr lang="en-CA" sz="2800" b="1" dirty="0">
                <a:solidFill>
                  <a:srgbClr val="FFFF00"/>
                </a:solidFill>
              </a:rPr>
              <a:t> </a:t>
            </a:r>
            <a:r>
              <a:rPr lang="en-CA" sz="2800" dirty="0"/>
              <a:t>– here, </a:t>
            </a:r>
            <a:r>
              <a:rPr lang="en-CA" sz="2800" b="1" dirty="0">
                <a:solidFill>
                  <a:srgbClr val="FFCCFF"/>
                </a:solidFill>
              </a:rPr>
              <a:t>in</a:t>
            </a:r>
            <a:r>
              <a:rPr lang="en-CA" sz="2800" dirty="0"/>
              <a:t> </a:t>
            </a:r>
            <a:r>
              <a:rPr lang="en-CA" sz="2800" b="1" dirty="0">
                <a:solidFill>
                  <a:srgbClr val="FFCCFF"/>
                </a:solidFill>
              </a:rPr>
              <a:t>the </a:t>
            </a:r>
            <a:r>
              <a:rPr lang="en-CA" sz="2800" b="1" dirty="0">
                <a:ln>
                  <a:solidFill>
                    <a:srgbClr val="00FF00"/>
                  </a:solidFill>
                </a:ln>
                <a:solidFill>
                  <a:srgbClr val="FFCCFF"/>
                </a:solidFill>
              </a:rPr>
              <a:t>9</a:t>
            </a:r>
            <a:r>
              <a:rPr lang="en-CA" sz="2800" b="1" u="sng" baseline="30000" dirty="0">
                <a:ln>
                  <a:solidFill>
                    <a:srgbClr val="00FF00"/>
                  </a:solidFill>
                </a:ln>
                <a:solidFill>
                  <a:srgbClr val="FFCCFF"/>
                </a:solidFill>
              </a:rPr>
              <a:t>th</a:t>
            </a:r>
            <a:r>
              <a:rPr lang="en-CA" sz="2800" b="1" u="sng" dirty="0">
                <a:ln>
                  <a:solidFill>
                    <a:srgbClr val="00FF00"/>
                  </a:solidFill>
                </a:ln>
                <a:solidFill>
                  <a:srgbClr val="FFCCFF"/>
                </a:solidFill>
              </a:rPr>
              <a:t> month of CC</a:t>
            </a:r>
            <a:r>
              <a:rPr lang="en-CA" sz="2800" b="1" dirty="0">
                <a:ln>
                  <a:solidFill>
                    <a:srgbClr val="00FF00"/>
                  </a:solidFill>
                </a:ln>
                <a:solidFill>
                  <a:srgbClr val="FFCCFF"/>
                </a:solidFill>
              </a:rPr>
              <a:t>!</a:t>
            </a:r>
          </a:p>
        </p:txBody>
      </p:sp>
      <p:sp>
        <p:nvSpPr>
          <p:cNvPr id="11" name="Rounded Rectangular Callout 10"/>
          <p:cNvSpPr/>
          <p:nvPr/>
        </p:nvSpPr>
        <p:spPr>
          <a:xfrm>
            <a:off x="874654" y="5608166"/>
            <a:ext cx="10350373" cy="1093234"/>
          </a:xfrm>
          <a:prstGeom prst="wedgeRoundRectCallout">
            <a:avLst>
              <a:gd name="adj1" fmla="val 19927"/>
              <a:gd name="adj2" fmla="val -48781"/>
              <a:gd name="adj3" fmla="val 16667"/>
            </a:avLst>
          </a:prstGeom>
          <a:solidFill>
            <a:srgbClr val="FFCC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NOTE:</a:t>
            </a:r>
            <a:r>
              <a:rPr lang="en-CA" sz="2800" dirty="0">
                <a:solidFill>
                  <a:srgbClr val="002060"/>
                </a:solidFill>
              </a:rPr>
              <a:t> – the </a:t>
            </a:r>
            <a:r>
              <a:rPr lang="en-CA" sz="2800" b="1" dirty="0">
                <a:solidFill>
                  <a:srgbClr val="0C27AC"/>
                </a:solidFill>
              </a:rPr>
              <a:t>“</a:t>
            </a:r>
            <a:r>
              <a:rPr lang="en-CA" sz="2800" b="1" i="1" dirty="0">
                <a:solidFill>
                  <a:srgbClr val="0C27AC"/>
                </a:solidFill>
              </a:rPr>
              <a:t>Grand</a:t>
            </a:r>
            <a:r>
              <a:rPr lang="en-CA" sz="2800" dirty="0">
                <a:solidFill>
                  <a:srgbClr val="002060"/>
                </a:solidFill>
              </a:rPr>
              <a:t> </a:t>
            </a:r>
            <a:r>
              <a:rPr lang="en-CA" sz="2800" b="1" i="1" dirty="0">
                <a:solidFill>
                  <a:srgbClr val="0C27AC"/>
                </a:solidFill>
              </a:rPr>
              <a:t>Points of Reckoning” </a:t>
            </a:r>
            <a:r>
              <a:rPr lang="en-CA" sz="2800" dirty="0">
                <a:solidFill>
                  <a:srgbClr val="002060"/>
                </a:solidFill>
              </a:rPr>
              <a:t>are, </a:t>
            </a:r>
            <a:r>
              <a:rPr lang="en-CA" sz="2800" dirty="0">
                <a:solidFill>
                  <a:srgbClr val="FF6600"/>
                </a:solidFill>
              </a:rPr>
              <a:t>1</a:t>
            </a:r>
            <a:r>
              <a:rPr lang="en-CA" sz="2800" baseline="30000" dirty="0">
                <a:solidFill>
                  <a:srgbClr val="FF6600"/>
                </a:solidFill>
              </a:rPr>
              <a:t>st</a:t>
            </a:r>
            <a:r>
              <a:rPr lang="en-CA" sz="2800" dirty="0">
                <a:solidFill>
                  <a:srgbClr val="002060"/>
                </a:solidFill>
              </a:rPr>
              <a:t> -  </a:t>
            </a:r>
            <a:r>
              <a:rPr lang="en-CA" sz="2800" u="sng" dirty="0" err="1">
                <a:solidFill>
                  <a:srgbClr val="002060"/>
                </a:solidFill>
              </a:rPr>
              <a:t>Yochanon’s</a:t>
            </a:r>
            <a:r>
              <a:rPr lang="en-CA" sz="2800" u="sng" dirty="0">
                <a:solidFill>
                  <a:srgbClr val="002060"/>
                </a:solidFill>
              </a:rPr>
              <a:t> birth</a:t>
            </a:r>
            <a:r>
              <a:rPr lang="en-CA" sz="2800" dirty="0">
                <a:solidFill>
                  <a:srgbClr val="002060"/>
                </a:solidFill>
              </a:rPr>
              <a:t> prior to Passover and  – </a:t>
            </a:r>
            <a:r>
              <a:rPr lang="en-CA" sz="2800" dirty="0">
                <a:solidFill>
                  <a:srgbClr val="FF6600"/>
                </a:solidFill>
              </a:rPr>
              <a:t>2</a:t>
            </a:r>
            <a:r>
              <a:rPr lang="en-CA" sz="2800" baseline="30000" dirty="0">
                <a:solidFill>
                  <a:srgbClr val="FF6600"/>
                </a:solidFill>
              </a:rPr>
              <a:t>nd</a:t>
            </a:r>
            <a:r>
              <a:rPr lang="en-CA" sz="2800" dirty="0">
                <a:solidFill>
                  <a:srgbClr val="002060"/>
                </a:solidFill>
              </a:rPr>
              <a:t> - </a:t>
            </a:r>
            <a:r>
              <a:rPr lang="en-CA" sz="2800" b="1" dirty="0">
                <a:solidFill>
                  <a:srgbClr val="0C27AC"/>
                </a:solidFill>
                <a:effectLst>
                  <a:glow rad="127000">
                    <a:srgbClr val="FFFF00"/>
                  </a:glow>
                </a:effectLst>
              </a:rPr>
              <a:t>Yahusha’s birth </a:t>
            </a:r>
            <a:r>
              <a:rPr lang="en-CA" sz="2800" dirty="0">
                <a:solidFill>
                  <a:srgbClr val="002060"/>
                </a:solidFill>
              </a:rPr>
              <a:t>just BEFORE Sukkot. </a:t>
            </a:r>
          </a:p>
        </p:txBody>
      </p:sp>
      <p:sp>
        <p:nvSpPr>
          <p:cNvPr id="12" name="Rounded Rectangular Callout 11"/>
          <p:cNvSpPr/>
          <p:nvPr/>
        </p:nvSpPr>
        <p:spPr>
          <a:xfrm>
            <a:off x="6802015" y="3492263"/>
            <a:ext cx="1175657" cy="344598"/>
          </a:xfrm>
          <a:prstGeom prst="wedgeRoundRectCallout">
            <a:avLst>
              <a:gd name="adj1" fmla="val 69569"/>
              <a:gd name="adj2" fmla="val -56551"/>
              <a:gd name="adj3" fmla="val 16667"/>
            </a:avLst>
          </a:prstGeom>
          <a:solidFill>
            <a:srgbClr val="FFFF00"/>
          </a:solidFill>
          <a:ln w="57150">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D73DCC"/>
                </a:solidFill>
              </a:rPr>
              <a:t>Sukkot</a:t>
            </a:r>
          </a:p>
        </p:txBody>
      </p:sp>
      <p:sp>
        <p:nvSpPr>
          <p:cNvPr id="3" name="Oval 2"/>
          <p:cNvSpPr/>
          <p:nvPr/>
        </p:nvSpPr>
        <p:spPr>
          <a:xfrm>
            <a:off x="4942214" y="1757260"/>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13" name="Oval 12"/>
          <p:cNvSpPr/>
          <p:nvPr/>
        </p:nvSpPr>
        <p:spPr>
          <a:xfrm>
            <a:off x="6158201" y="1754185"/>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14" name="Oval 13"/>
          <p:cNvSpPr/>
          <p:nvPr/>
        </p:nvSpPr>
        <p:spPr>
          <a:xfrm>
            <a:off x="7477128" y="1762323"/>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15" name="Oval 14"/>
          <p:cNvSpPr/>
          <p:nvPr/>
        </p:nvSpPr>
        <p:spPr>
          <a:xfrm>
            <a:off x="8693524" y="1762887"/>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16" name="Oval 15"/>
          <p:cNvSpPr/>
          <p:nvPr/>
        </p:nvSpPr>
        <p:spPr>
          <a:xfrm>
            <a:off x="9909511" y="1759665"/>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17" name="Oval 16"/>
          <p:cNvSpPr/>
          <p:nvPr/>
        </p:nvSpPr>
        <p:spPr>
          <a:xfrm>
            <a:off x="11228438" y="1762323"/>
            <a:ext cx="488204" cy="290818"/>
          </a:xfrm>
          <a:prstGeom prst="ellipse">
            <a:avLst/>
          </a:prstGeom>
          <a:noFill/>
          <a:ln w="38100">
            <a:solidFill>
              <a:srgbClr val="FFFF00"/>
            </a:solidFill>
          </a:ln>
          <a:effectLst>
            <a:glow rad="50800">
              <a:srgbClr val="00FF00"/>
            </a:glo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4" name="Slide Number Placeholder 3"/>
          <p:cNvSpPr>
            <a:spLocks noGrp="1"/>
          </p:cNvSpPr>
          <p:nvPr>
            <p:ph type="sldNum" sz="quarter" idx="12"/>
          </p:nvPr>
        </p:nvSpPr>
        <p:spPr>
          <a:xfrm>
            <a:off x="11793893" y="6492875"/>
            <a:ext cx="398107" cy="365125"/>
          </a:xfrm>
        </p:spPr>
        <p:txBody>
          <a:bodyPr/>
          <a:lstStyle/>
          <a:p>
            <a:fld id="{6D22F896-40B5-4ADD-8801-0D06FADFA095}" type="slidenum">
              <a:rPr lang="en-US" sz="1400" smtClean="0"/>
              <a:t>27</a:t>
            </a:fld>
            <a:endParaRPr lang="en-US" sz="1400" dirty="0"/>
          </a:p>
        </p:txBody>
      </p:sp>
      <p:sp>
        <p:nvSpPr>
          <p:cNvPr id="18" name="Oval 17"/>
          <p:cNvSpPr/>
          <p:nvPr/>
        </p:nvSpPr>
        <p:spPr>
          <a:xfrm>
            <a:off x="3583447" y="136853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19" name="Oval 18"/>
          <p:cNvSpPr/>
          <p:nvPr/>
        </p:nvSpPr>
        <p:spPr>
          <a:xfrm>
            <a:off x="4698111" y="1376795"/>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20" name="Oval 19"/>
          <p:cNvSpPr/>
          <p:nvPr/>
        </p:nvSpPr>
        <p:spPr>
          <a:xfrm>
            <a:off x="5838865" y="1359949"/>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21" name="Oval 20"/>
          <p:cNvSpPr/>
          <p:nvPr/>
        </p:nvSpPr>
        <p:spPr>
          <a:xfrm>
            <a:off x="7091951" y="1379568"/>
            <a:ext cx="595783" cy="290818"/>
          </a:xfrm>
          <a:prstGeom prst="ellipse">
            <a:avLst/>
          </a:prstGeom>
          <a:noFill/>
          <a:ln w="19050">
            <a:solidFill>
              <a:srgbClr val="D73DCC"/>
            </a:solidFill>
          </a:ln>
          <a:effectLst>
            <a:glow rad="88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12</a:t>
            </a:r>
          </a:p>
        </p:txBody>
      </p:sp>
      <p:sp>
        <p:nvSpPr>
          <p:cNvPr id="7" name="Rounded Rectangle 6"/>
          <p:cNvSpPr/>
          <p:nvPr/>
        </p:nvSpPr>
        <p:spPr>
          <a:xfrm>
            <a:off x="10980626" y="2168157"/>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22" name="Rounded Rectangle 21"/>
          <p:cNvSpPr/>
          <p:nvPr/>
        </p:nvSpPr>
        <p:spPr>
          <a:xfrm>
            <a:off x="9795856" y="2168150"/>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8</a:t>
            </a:r>
          </a:p>
        </p:txBody>
      </p:sp>
      <p:sp>
        <p:nvSpPr>
          <p:cNvPr id="23" name="Rounded Rectangle 22"/>
          <p:cNvSpPr/>
          <p:nvPr/>
        </p:nvSpPr>
        <p:spPr>
          <a:xfrm>
            <a:off x="8456142" y="2166959"/>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7</a:t>
            </a:r>
          </a:p>
        </p:txBody>
      </p:sp>
      <p:sp>
        <p:nvSpPr>
          <p:cNvPr id="24" name="Rounded Rectangle 23"/>
          <p:cNvSpPr/>
          <p:nvPr/>
        </p:nvSpPr>
        <p:spPr>
          <a:xfrm>
            <a:off x="7163781" y="2166958"/>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25" name="Rounded Rectangle 24"/>
          <p:cNvSpPr/>
          <p:nvPr/>
        </p:nvSpPr>
        <p:spPr>
          <a:xfrm>
            <a:off x="5915233" y="2174222"/>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26" name="Rounded Rectangle 25"/>
          <p:cNvSpPr/>
          <p:nvPr/>
        </p:nvSpPr>
        <p:spPr>
          <a:xfrm>
            <a:off x="4699486" y="2166957"/>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27" name="Rounded Rectangle 26"/>
          <p:cNvSpPr/>
          <p:nvPr/>
        </p:nvSpPr>
        <p:spPr>
          <a:xfrm>
            <a:off x="3467339" y="2156145"/>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28" name="Rounded Rectangle 27"/>
          <p:cNvSpPr/>
          <p:nvPr/>
        </p:nvSpPr>
        <p:spPr>
          <a:xfrm>
            <a:off x="2151302" y="2156145"/>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29" name="Rounded Rectangle 28"/>
          <p:cNvSpPr/>
          <p:nvPr/>
        </p:nvSpPr>
        <p:spPr>
          <a:xfrm>
            <a:off x="889506" y="2166956"/>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30" name="Rounded Rectangle 29"/>
          <p:cNvSpPr/>
          <p:nvPr/>
        </p:nvSpPr>
        <p:spPr>
          <a:xfrm>
            <a:off x="8543830" y="3479158"/>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31" name="Rounded Rectangle 30"/>
          <p:cNvSpPr/>
          <p:nvPr/>
        </p:nvSpPr>
        <p:spPr>
          <a:xfrm>
            <a:off x="9795856" y="3513441"/>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32" name="Rounded Rectangle 31"/>
          <p:cNvSpPr/>
          <p:nvPr/>
        </p:nvSpPr>
        <p:spPr>
          <a:xfrm>
            <a:off x="11281277" y="3113004"/>
            <a:ext cx="711669"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t>12</a:t>
            </a:r>
          </a:p>
        </p:txBody>
      </p:sp>
      <p:sp>
        <p:nvSpPr>
          <p:cNvPr id="33" name="Explosion 1 32"/>
          <p:cNvSpPr/>
          <p:nvPr/>
        </p:nvSpPr>
        <p:spPr>
          <a:xfrm>
            <a:off x="11311745" y="937762"/>
            <a:ext cx="809793" cy="772075"/>
          </a:xfrm>
          <a:prstGeom prst="irregularSeal1">
            <a:avLst/>
          </a:prstGeom>
          <a:solidFill>
            <a:srgbClr val="FF6600"/>
          </a:solidFill>
          <a:ln w="38100">
            <a:solidFill>
              <a:srgbClr val="D73DCC"/>
            </a:solidFill>
          </a:ln>
          <a:effectLst>
            <a:glow rad="1143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8216007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250"/>
                                        <p:tgtEl>
                                          <p:spTgt spid="2"/>
                                        </p:tgtEl>
                                      </p:cBhvr>
                                    </p:animEffect>
                                  </p:childTnLst>
                                </p:cTn>
                              </p:par>
                            </p:childTnLst>
                          </p:cTn>
                        </p:par>
                        <p:par>
                          <p:cTn id="8" fill="hold">
                            <p:stCondLst>
                              <p:cond delay="1250"/>
                            </p:stCondLst>
                            <p:childTnLst>
                              <p:par>
                                <p:cTn id="9" presetID="42"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3500"/>
                            </p:stCondLst>
                            <p:childTnLst>
                              <p:par>
                                <p:cTn id="70" presetID="14" presetClass="entr" presetSubtype="1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childTnLst>
                          </p:cTn>
                        </p:par>
                        <p:par>
                          <p:cTn id="81" fill="hold">
                            <p:stCondLst>
                              <p:cond delay="500"/>
                            </p:stCondLst>
                            <p:childTnLst>
                              <p:par>
                                <p:cTn id="82" presetID="5" presetClass="entr" presetSubtype="1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heckerboard(across)">
                                      <p:cBhvr>
                                        <p:cTn id="84" dur="500"/>
                                        <p:tgtEl>
                                          <p:spTgt spid="29"/>
                                        </p:tgtEl>
                                      </p:cBhvr>
                                    </p:animEffect>
                                  </p:childTnLst>
                                </p:cTn>
                              </p:par>
                            </p:childTnLst>
                          </p:cTn>
                        </p:par>
                        <p:par>
                          <p:cTn id="85" fill="hold">
                            <p:stCondLst>
                              <p:cond delay="1000"/>
                            </p:stCondLst>
                            <p:childTnLst>
                              <p:par>
                                <p:cTn id="86" presetID="5" presetClass="entr" presetSubtype="10" fill="hold" grpId="0" nodeType="afterEffect">
                                  <p:stCondLst>
                                    <p:cond delay="0"/>
                                  </p:stCondLst>
                                  <p:childTnLst>
                                    <p:set>
                                      <p:cBhvr>
                                        <p:cTn id="87" dur="1" fill="hold">
                                          <p:stCondLst>
                                            <p:cond delay="0"/>
                                          </p:stCondLst>
                                        </p:cTn>
                                        <p:tgtEl>
                                          <p:spTgt spid="28"/>
                                        </p:tgtEl>
                                        <p:attrNameLst>
                                          <p:attrName>style.visibility</p:attrName>
                                        </p:attrNameLst>
                                      </p:cBhvr>
                                      <p:to>
                                        <p:strVal val="visible"/>
                                      </p:to>
                                    </p:set>
                                    <p:animEffect transition="in" filter="checkerboard(across)">
                                      <p:cBhvr>
                                        <p:cTn id="88" dur="500"/>
                                        <p:tgtEl>
                                          <p:spTgt spid="28"/>
                                        </p:tgtEl>
                                      </p:cBhvr>
                                    </p:animEffect>
                                  </p:childTnLst>
                                </p:cTn>
                              </p:par>
                            </p:childTnLst>
                          </p:cTn>
                        </p:par>
                        <p:par>
                          <p:cTn id="89" fill="hold">
                            <p:stCondLst>
                              <p:cond delay="1500"/>
                            </p:stCondLst>
                            <p:childTnLst>
                              <p:par>
                                <p:cTn id="90" presetID="5" presetClass="entr" presetSubtype="10" fill="hold" grpId="0" nodeType="afterEffect">
                                  <p:stCondLst>
                                    <p:cond delay="0"/>
                                  </p:stCondLst>
                                  <p:childTnLst>
                                    <p:set>
                                      <p:cBhvr>
                                        <p:cTn id="91" dur="1" fill="hold">
                                          <p:stCondLst>
                                            <p:cond delay="0"/>
                                          </p:stCondLst>
                                        </p:cTn>
                                        <p:tgtEl>
                                          <p:spTgt spid="27"/>
                                        </p:tgtEl>
                                        <p:attrNameLst>
                                          <p:attrName>style.visibility</p:attrName>
                                        </p:attrNameLst>
                                      </p:cBhvr>
                                      <p:to>
                                        <p:strVal val="visible"/>
                                      </p:to>
                                    </p:set>
                                    <p:animEffect transition="in" filter="checkerboard(across)">
                                      <p:cBhvr>
                                        <p:cTn id="92" dur="500"/>
                                        <p:tgtEl>
                                          <p:spTgt spid="27"/>
                                        </p:tgtEl>
                                      </p:cBhvr>
                                    </p:animEffect>
                                  </p:childTnLst>
                                </p:cTn>
                              </p:par>
                            </p:childTnLst>
                          </p:cTn>
                        </p:par>
                        <p:par>
                          <p:cTn id="93" fill="hold">
                            <p:stCondLst>
                              <p:cond delay="2000"/>
                            </p:stCondLst>
                            <p:childTnLst>
                              <p:par>
                                <p:cTn id="94" presetID="5" presetClass="entr" presetSubtype="10" fill="hold" grpId="0" nodeType="afterEffect">
                                  <p:stCondLst>
                                    <p:cond delay="0"/>
                                  </p:stCondLst>
                                  <p:childTnLst>
                                    <p:set>
                                      <p:cBhvr>
                                        <p:cTn id="95" dur="1" fill="hold">
                                          <p:stCondLst>
                                            <p:cond delay="0"/>
                                          </p:stCondLst>
                                        </p:cTn>
                                        <p:tgtEl>
                                          <p:spTgt spid="26"/>
                                        </p:tgtEl>
                                        <p:attrNameLst>
                                          <p:attrName>style.visibility</p:attrName>
                                        </p:attrNameLst>
                                      </p:cBhvr>
                                      <p:to>
                                        <p:strVal val="visible"/>
                                      </p:to>
                                    </p:set>
                                    <p:animEffect transition="in" filter="checkerboard(across)">
                                      <p:cBhvr>
                                        <p:cTn id="96" dur="500"/>
                                        <p:tgtEl>
                                          <p:spTgt spid="26"/>
                                        </p:tgtEl>
                                      </p:cBhvr>
                                    </p:animEffect>
                                  </p:childTnLst>
                                </p:cTn>
                              </p:par>
                            </p:childTnLst>
                          </p:cTn>
                        </p:par>
                        <p:par>
                          <p:cTn id="97" fill="hold">
                            <p:stCondLst>
                              <p:cond delay="2500"/>
                            </p:stCondLst>
                            <p:childTnLst>
                              <p:par>
                                <p:cTn id="98" presetID="5" presetClass="entr" presetSubtype="10" fill="hold" grpId="0" nodeType="afterEffect">
                                  <p:stCondLst>
                                    <p:cond delay="0"/>
                                  </p:stCondLst>
                                  <p:childTnLst>
                                    <p:set>
                                      <p:cBhvr>
                                        <p:cTn id="99" dur="1" fill="hold">
                                          <p:stCondLst>
                                            <p:cond delay="0"/>
                                          </p:stCondLst>
                                        </p:cTn>
                                        <p:tgtEl>
                                          <p:spTgt spid="25"/>
                                        </p:tgtEl>
                                        <p:attrNameLst>
                                          <p:attrName>style.visibility</p:attrName>
                                        </p:attrNameLst>
                                      </p:cBhvr>
                                      <p:to>
                                        <p:strVal val="visible"/>
                                      </p:to>
                                    </p:set>
                                    <p:animEffect transition="in" filter="checkerboard(across)">
                                      <p:cBhvr>
                                        <p:cTn id="100" dur="500"/>
                                        <p:tgtEl>
                                          <p:spTgt spid="25"/>
                                        </p:tgtEl>
                                      </p:cBhvr>
                                    </p:animEffect>
                                  </p:childTnLst>
                                </p:cTn>
                              </p:par>
                            </p:childTnLst>
                          </p:cTn>
                        </p:par>
                        <p:par>
                          <p:cTn id="101" fill="hold">
                            <p:stCondLst>
                              <p:cond delay="3000"/>
                            </p:stCondLst>
                            <p:childTnLst>
                              <p:par>
                                <p:cTn id="102" presetID="5" presetClass="entr" presetSubtype="10" fill="hold" grpId="0" nodeType="afterEffect">
                                  <p:stCondLst>
                                    <p:cond delay="0"/>
                                  </p:stCondLst>
                                  <p:childTnLst>
                                    <p:set>
                                      <p:cBhvr>
                                        <p:cTn id="103" dur="1" fill="hold">
                                          <p:stCondLst>
                                            <p:cond delay="0"/>
                                          </p:stCondLst>
                                        </p:cTn>
                                        <p:tgtEl>
                                          <p:spTgt spid="24"/>
                                        </p:tgtEl>
                                        <p:attrNameLst>
                                          <p:attrName>style.visibility</p:attrName>
                                        </p:attrNameLst>
                                      </p:cBhvr>
                                      <p:to>
                                        <p:strVal val="visible"/>
                                      </p:to>
                                    </p:set>
                                    <p:animEffect transition="in" filter="checkerboard(across)">
                                      <p:cBhvr>
                                        <p:cTn id="104" dur="500"/>
                                        <p:tgtEl>
                                          <p:spTgt spid="24"/>
                                        </p:tgtEl>
                                      </p:cBhvr>
                                    </p:animEffect>
                                  </p:childTnLst>
                                </p:cTn>
                              </p:par>
                            </p:childTnLst>
                          </p:cTn>
                        </p:par>
                        <p:par>
                          <p:cTn id="105" fill="hold">
                            <p:stCondLst>
                              <p:cond delay="3500"/>
                            </p:stCondLst>
                            <p:childTnLst>
                              <p:par>
                                <p:cTn id="106" presetID="5" presetClass="entr" presetSubtype="10"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Effect transition="in" filter="checkerboard(across)">
                                      <p:cBhvr>
                                        <p:cTn id="108" dur="500"/>
                                        <p:tgtEl>
                                          <p:spTgt spid="23"/>
                                        </p:tgtEl>
                                      </p:cBhvr>
                                    </p:animEffect>
                                  </p:childTnLst>
                                </p:cTn>
                              </p:par>
                            </p:childTnLst>
                          </p:cTn>
                        </p:par>
                        <p:par>
                          <p:cTn id="109" fill="hold">
                            <p:stCondLst>
                              <p:cond delay="4000"/>
                            </p:stCondLst>
                            <p:childTnLst>
                              <p:par>
                                <p:cTn id="110" presetID="5" presetClass="entr" presetSubtype="10" fill="hold" grpId="0" nodeType="afterEffect">
                                  <p:stCondLst>
                                    <p:cond delay="0"/>
                                  </p:stCondLst>
                                  <p:childTnLst>
                                    <p:set>
                                      <p:cBhvr>
                                        <p:cTn id="111" dur="1" fill="hold">
                                          <p:stCondLst>
                                            <p:cond delay="0"/>
                                          </p:stCondLst>
                                        </p:cTn>
                                        <p:tgtEl>
                                          <p:spTgt spid="22"/>
                                        </p:tgtEl>
                                        <p:attrNameLst>
                                          <p:attrName>style.visibility</p:attrName>
                                        </p:attrNameLst>
                                      </p:cBhvr>
                                      <p:to>
                                        <p:strVal val="visible"/>
                                      </p:to>
                                    </p:set>
                                    <p:animEffect transition="in" filter="checkerboard(across)">
                                      <p:cBhvr>
                                        <p:cTn id="112" dur="500"/>
                                        <p:tgtEl>
                                          <p:spTgt spid="22"/>
                                        </p:tgtEl>
                                      </p:cBhvr>
                                    </p:animEffect>
                                  </p:childTnLst>
                                </p:cTn>
                              </p:par>
                            </p:childTnLst>
                          </p:cTn>
                        </p:par>
                        <p:par>
                          <p:cTn id="113" fill="hold">
                            <p:stCondLst>
                              <p:cond delay="4500"/>
                            </p:stCondLst>
                            <p:childTnLst>
                              <p:par>
                                <p:cTn id="114" presetID="5" presetClass="entr" presetSubtype="10" fill="hold" grpId="0" nodeType="afterEffect">
                                  <p:stCondLst>
                                    <p:cond delay="0"/>
                                  </p:stCondLst>
                                  <p:childTnLst>
                                    <p:set>
                                      <p:cBhvr>
                                        <p:cTn id="115" dur="1" fill="hold">
                                          <p:stCondLst>
                                            <p:cond delay="0"/>
                                          </p:stCondLst>
                                        </p:cTn>
                                        <p:tgtEl>
                                          <p:spTgt spid="7"/>
                                        </p:tgtEl>
                                        <p:attrNameLst>
                                          <p:attrName>style.visibility</p:attrName>
                                        </p:attrNameLst>
                                      </p:cBhvr>
                                      <p:to>
                                        <p:strVal val="visible"/>
                                      </p:to>
                                    </p:set>
                                    <p:animEffect transition="in" filter="checkerboard(across)">
                                      <p:cBhvr>
                                        <p:cTn id="116" dur="500"/>
                                        <p:tgtEl>
                                          <p:spTgt spid="7"/>
                                        </p:tgtEl>
                                      </p:cBhvr>
                                    </p:animEffect>
                                  </p:childTnLst>
                                </p:cTn>
                              </p:par>
                            </p:childTnLst>
                          </p:cTn>
                        </p:par>
                        <p:par>
                          <p:cTn id="117" fill="hold">
                            <p:stCondLst>
                              <p:cond delay="5000"/>
                            </p:stCondLst>
                            <p:childTnLst>
                              <p:par>
                                <p:cTn id="118" presetID="5" presetClass="entr" presetSubtype="10" fill="hold" grpId="0" nodeType="afterEffect">
                                  <p:stCondLst>
                                    <p:cond delay="0"/>
                                  </p:stCondLst>
                                  <p:childTnLst>
                                    <p:set>
                                      <p:cBhvr>
                                        <p:cTn id="119" dur="1" fill="hold">
                                          <p:stCondLst>
                                            <p:cond delay="0"/>
                                          </p:stCondLst>
                                        </p:cTn>
                                        <p:tgtEl>
                                          <p:spTgt spid="30"/>
                                        </p:tgtEl>
                                        <p:attrNameLst>
                                          <p:attrName>style.visibility</p:attrName>
                                        </p:attrNameLst>
                                      </p:cBhvr>
                                      <p:to>
                                        <p:strVal val="visible"/>
                                      </p:to>
                                    </p:set>
                                    <p:animEffect transition="in" filter="checkerboard(across)">
                                      <p:cBhvr>
                                        <p:cTn id="120" dur="500"/>
                                        <p:tgtEl>
                                          <p:spTgt spid="30"/>
                                        </p:tgtEl>
                                      </p:cBhvr>
                                    </p:animEffect>
                                  </p:childTnLst>
                                </p:cTn>
                              </p:par>
                            </p:childTnLst>
                          </p:cTn>
                        </p:par>
                        <p:par>
                          <p:cTn id="121" fill="hold">
                            <p:stCondLst>
                              <p:cond delay="5500"/>
                            </p:stCondLst>
                            <p:childTnLst>
                              <p:par>
                                <p:cTn id="122" presetID="5" presetClass="entr" presetSubtype="10" fill="hold" grpId="0" nodeType="afterEffect">
                                  <p:stCondLst>
                                    <p:cond delay="0"/>
                                  </p:stCondLst>
                                  <p:childTnLst>
                                    <p:set>
                                      <p:cBhvr>
                                        <p:cTn id="123" dur="1" fill="hold">
                                          <p:stCondLst>
                                            <p:cond delay="0"/>
                                          </p:stCondLst>
                                        </p:cTn>
                                        <p:tgtEl>
                                          <p:spTgt spid="31"/>
                                        </p:tgtEl>
                                        <p:attrNameLst>
                                          <p:attrName>style.visibility</p:attrName>
                                        </p:attrNameLst>
                                      </p:cBhvr>
                                      <p:to>
                                        <p:strVal val="visible"/>
                                      </p:to>
                                    </p:set>
                                    <p:animEffect transition="in" filter="checkerboard(across)">
                                      <p:cBhvr>
                                        <p:cTn id="124" dur="500"/>
                                        <p:tgtEl>
                                          <p:spTgt spid="31"/>
                                        </p:tgtEl>
                                      </p:cBhvr>
                                    </p:animEffect>
                                  </p:childTnLst>
                                </p:cTn>
                              </p:par>
                            </p:childTnLst>
                          </p:cTn>
                        </p:par>
                        <p:par>
                          <p:cTn id="125" fill="hold">
                            <p:stCondLst>
                              <p:cond delay="6000"/>
                            </p:stCondLst>
                            <p:childTnLst>
                              <p:par>
                                <p:cTn id="126" presetID="5" presetClass="entr" presetSubtype="10" fill="hold" grpId="0" nodeType="afterEffect">
                                  <p:stCondLst>
                                    <p:cond delay="0"/>
                                  </p:stCondLst>
                                  <p:childTnLst>
                                    <p:set>
                                      <p:cBhvr>
                                        <p:cTn id="127" dur="1" fill="hold">
                                          <p:stCondLst>
                                            <p:cond delay="0"/>
                                          </p:stCondLst>
                                        </p:cTn>
                                        <p:tgtEl>
                                          <p:spTgt spid="32"/>
                                        </p:tgtEl>
                                        <p:attrNameLst>
                                          <p:attrName>style.visibility</p:attrName>
                                        </p:attrNameLst>
                                      </p:cBhvr>
                                      <p:to>
                                        <p:strVal val="visible"/>
                                      </p:to>
                                    </p:set>
                                    <p:animEffect transition="in" filter="checkerboard(across)">
                                      <p:cBhvr>
                                        <p:cTn id="128" dur="500"/>
                                        <p:tgtEl>
                                          <p:spTgt spid="32"/>
                                        </p:tgtEl>
                                      </p:cBhvr>
                                    </p:animEffect>
                                  </p:childTnLst>
                                </p:cTn>
                              </p:par>
                            </p:childTnLst>
                          </p:cTn>
                        </p:par>
                        <p:par>
                          <p:cTn id="129" fill="hold">
                            <p:stCondLst>
                              <p:cond delay="6500"/>
                            </p:stCondLst>
                            <p:childTnLst>
                              <p:par>
                                <p:cTn id="130" presetID="6" presetClass="entr" presetSubtype="16" fill="hold" grpId="0" nodeType="afterEffect">
                                  <p:stCondLst>
                                    <p:cond delay="0"/>
                                  </p:stCondLst>
                                  <p:childTnLst>
                                    <p:set>
                                      <p:cBhvr>
                                        <p:cTn id="131" dur="1" fill="hold">
                                          <p:stCondLst>
                                            <p:cond delay="0"/>
                                          </p:stCondLst>
                                        </p:cTn>
                                        <p:tgtEl>
                                          <p:spTgt spid="10"/>
                                        </p:tgtEl>
                                        <p:attrNameLst>
                                          <p:attrName>style.visibility</p:attrName>
                                        </p:attrNameLst>
                                      </p:cBhvr>
                                      <p:to>
                                        <p:strVal val="visible"/>
                                      </p:to>
                                    </p:set>
                                    <p:animEffect transition="in" filter="circle(in)">
                                      <p:cBhvr>
                                        <p:cTn id="132" dur="1250"/>
                                        <p:tgtEl>
                                          <p:spTgt spid="10"/>
                                        </p:tgtEl>
                                      </p:cBhvr>
                                    </p:animEffect>
                                  </p:childTnLst>
                                </p:cTn>
                              </p:par>
                            </p:childTnLst>
                          </p:cTn>
                        </p:par>
                      </p:childTnLst>
                    </p:cTn>
                  </p:par>
                  <p:par>
                    <p:cTn id="133" fill="hold">
                      <p:stCondLst>
                        <p:cond delay="indefinite"/>
                      </p:stCondLst>
                      <p:childTnLst>
                        <p:par>
                          <p:cTn id="134" fill="hold">
                            <p:stCondLst>
                              <p:cond delay="0"/>
                            </p:stCondLst>
                            <p:childTnLst>
                              <p:par>
                                <p:cTn id="135" presetID="2" presetClass="entr" presetSubtype="12" fill="hold" grpId="0" nodeType="clickEffect">
                                  <p:stCondLst>
                                    <p:cond delay="0"/>
                                  </p:stCondLst>
                                  <p:childTnLst>
                                    <p:set>
                                      <p:cBhvr>
                                        <p:cTn id="136" dur="1" fill="hold">
                                          <p:stCondLst>
                                            <p:cond delay="0"/>
                                          </p:stCondLst>
                                        </p:cTn>
                                        <p:tgtEl>
                                          <p:spTgt spid="33"/>
                                        </p:tgtEl>
                                        <p:attrNameLst>
                                          <p:attrName>style.visibility</p:attrName>
                                        </p:attrNameLst>
                                      </p:cBhvr>
                                      <p:to>
                                        <p:strVal val="visible"/>
                                      </p:to>
                                    </p:set>
                                    <p:anim calcmode="lin" valueType="num">
                                      <p:cBhvr additive="base">
                                        <p:cTn id="137" dur="1000" fill="hold"/>
                                        <p:tgtEl>
                                          <p:spTgt spid="33"/>
                                        </p:tgtEl>
                                        <p:attrNameLst>
                                          <p:attrName>ppt_x</p:attrName>
                                        </p:attrNameLst>
                                      </p:cBhvr>
                                      <p:tavLst>
                                        <p:tav tm="0">
                                          <p:val>
                                            <p:strVal val="0-#ppt_w/2"/>
                                          </p:val>
                                        </p:tav>
                                        <p:tav tm="100000">
                                          <p:val>
                                            <p:strVal val="#ppt_x"/>
                                          </p:val>
                                        </p:tav>
                                      </p:tavLst>
                                    </p:anim>
                                    <p:anim calcmode="lin" valueType="num">
                                      <p:cBhvr additive="base">
                                        <p:cTn id="138" dur="1000" fill="hold"/>
                                        <p:tgtEl>
                                          <p:spTgt spid="33"/>
                                        </p:tgtEl>
                                        <p:attrNameLst>
                                          <p:attrName>ppt_y</p:attrName>
                                        </p:attrNameLst>
                                      </p:cBhvr>
                                      <p:tavLst>
                                        <p:tav tm="0">
                                          <p:val>
                                            <p:strVal val="1+#ppt_h/2"/>
                                          </p:val>
                                        </p:tav>
                                        <p:tav tm="100000">
                                          <p:val>
                                            <p:strVal val="#ppt_y"/>
                                          </p:val>
                                        </p:tav>
                                      </p:tavLst>
                                    </p:anim>
                                  </p:childTnLst>
                                </p:cTn>
                              </p:par>
                            </p:childTnLst>
                          </p:cTn>
                        </p:par>
                        <p:par>
                          <p:cTn id="139" fill="hold">
                            <p:stCondLst>
                              <p:cond delay="1000"/>
                            </p:stCondLst>
                            <p:childTnLst>
                              <p:par>
                                <p:cTn id="140" presetID="20" presetClass="entr" presetSubtype="0" fill="hold" grpId="0" nodeType="afterEffect">
                                  <p:stCondLst>
                                    <p:cond delay="0"/>
                                  </p:stCondLst>
                                  <p:childTnLst>
                                    <p:set>
                                      <p:cBhvr>
                                        <p:cTn id="141" dur="1" fill="hold">
                                          <p:stCondLst>
                                            <p:cond delay="0"/>
                                          </p:stCondLst>
                                        </p:cTn>
                                        <p:tgtEl>
                                          <p:spTgt spid="11"/>
                                        </p:tgtEl>
                                        <p:attrNameLst>
                                          <p:attrName>style.visibility</p:attrName>
                                        </p:attrNameLst>
                                      </p:cBhvr>
                                      <p:to>
                                        <p:strVal val="visible"/>
                                      </p:to>
                                    </p:set>
                                    <p:animEffect transition="in" filter="wedge">
                                      <p:cBhvr>
                                        <p:cTn id="142" dur="1250"/>
                                        <p:tgtEl>
                                          <p:spTgt spid="11"/>
                                        </p:tgtEl>
                                      </p:cBhvr>
                                    </p:animEffect>
                                  </p:childTnLst>
                                </p:cTn>
                              </p:par>
                            </p:childTnLst>
                          </p:cTn>
                        </p:par>
                        <p:par>
                          <p:cTn id="143" fill="hold">
                            <p:stCondLst>
                              <p:cond delay="2250"/>
                            </p:stCondLst>
                            <p:childTnLst>
                              <p:par>
                                <p:cTn id="144" presetID="45" presetClass="entr" presetSubtype="0" fill="hold" grpId="1" nodeType="afterEffect">
                                  <p:stCondLst>
                                    <p:cond delay="0"/>
                                  </p:stCondLst>
                                  <p:childTnLst>
                                    <p:set>
                                      <p:cBhvr>
                                        <p:cTn id="145" dur="1" fill="hold">
                                          <p:stCondLst>
                                            <p:cond delay="0"/>
                                          </p:stCondLst>
                                        </p:cTn>
                                        <p:tgtEl>
                                          <p:spTgt spid="12"/>
                                        </p:tgtEl>
                                        <p:attrNameLst>
                                          <p:attrName>style.visibility</p:attrName>
                                        </p:attrNameLst>
                                      </p:cBhvr>
                                      <p:to>
                                        <p:strVal val="visible"/>
                                      </p:to>
                                    </p:set>
                                    <p:animEffect transition="in" filter="fade">
                                      <p:cBhvr>
                                        <p:cTn id="146" dur="2000"/>
                                        <p:tgtEl>
                                          <p:spTgt spid="12"/>
                                        </p:tgtEl>
                                      </p:cBhvr>
                                    </p:animEffect>
                                    <p:anim calcmode="lin" valueType="num">
                                      <p:cBhvr>
                                        <p:cTn id="147" dur="2000" fill="hold"/>
                                        <p:tgtEl>
                                          <p:spTgt spid="12"/>
                                        </p:tgtEl>
                                        <p:attrNameLst>
                                          <p:attrName>ppt_w</p:attrName>
                                        </p:attrNameLst>
                                      </p:cBhvr>
                                      <p:tavLst>
                                        <p:tav tm="0" fmla="#ppt_w*sin(2.5*pi*$)">
                                          <p:val>
                                            <p:fltVal val="0"/>
                                          </p:val>
                                        </p:tav>
                                        <p:tav tm="100000">
                                          <p:val>
                                            <p:fltVal val="1"/>
                                          </p:val>
                                        </p:tav>
                                      </p:tavLst>
                                    </p:anim>
                                    <p:anim calcmode="lin" valueType="num">
                                      <p:cBhvr>
                                        <p:cTn id="148" dur="2000" fill="hold"/>
                                        <p:tgtEl>
                                          <p:spTgt spid="1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12" grpId="1" animBg="1"/>
      <p:bldP spid="3" grpId="0" animBg="1"/>
      <p:bldP spid="13" grpId="0" animBg="1"/>
      <p:bldP spid="14" grpId="0" animBg="1"/>
      <p:bldP spid="15" grpId="0" animBg="1"/>
      <p:bldP spid="16" grpId="0" animBg="1"/>
      <p:bldP spid="17" grpId="0" animBg="1"/>
      <p:bldP spid="18" grpId="0" animBg="1"/>
      <p:bldP spid="19" grpId="0" animBg="1"/>
      <p:bldP spid="20" grpId="0" animBg="1"/>
      <p:bldP spid="21" grpId="0" animBg="1"/>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525197" y="1021480"/>
            <a:ext cx="11073379" cy="4815039"/>
          </a:xfrm>
          <a:prstGeom prst="roundRect">
            <a:avLst>
              <a:gd name="adj" fmla="val 34489"/>
            </a:avLst>
          </a:prstGeom>
          <a:solidFill>
            <a:schemeClr val="tx1">
              <a:lumMod val="65000"/>
            </a:schemeClr>
          </a:soli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02060"/>
                </a:solidFill>
                <a:latin typeface="Arial" panose="020B0604020202020204" pitchFamily="34" charset="0"/>
                <a:cs typeface="Arial" panose="020B0604020202020204" pitchFamily="34" charset="0"/>
              </a:rPr>
              <a:t>Yahusha’s years are counted </a:t>
            </a:r>
            <a:r>
              <a:rPr lang="en-CA" sz="2800" b="1" dirty="0">
                <a:ln>
                  <a:solidFill>
                    <a:srgbClr val="0C27AC"/>
                  </a:solidFill>
                </a:ln>
                <a:effectLst>
                  <a:glow rad="127000">
                    <a:srgbClr val="FFCCFF"/>
                  </a:glow>
                </a:effectLst>
                <a:latin typeface="Arial" panose="020B0604020202020204" pitchFamily="34" charset="0"/>
                <a:cs typeface="Arial" panose="020B0604020202020204" pitchFamily="34" charset="0"/>
              </a:rPr>
              <a:t>from the time of conception!  </a:t>
            </a:r>
          </a:p>
          <a:p>
            <a:pPr algn="ctr"/>
            <a:r>
              <a:rPr lang="en-CA" sz="2800" dirty="0">
                <a:solidFill>
                  <a:srgbClr val="002060"/>
                </a:solidFill>
                <a:latin typeface="Arial" panose="020B0604020202020204" pitchFamily="34" charset="0"/>
                <a:cs typeface="Arial" panose="020B0604020202020204" pitchFamily="34" charset="0"/>
              </a:rPr>
              <a:t>For Yahusha to be 12 years old in the year </a:t>
            </a:r>
            <a:r>
              <a:rPr lang="en-CA" sz="2800" dirty="0">
                <a:solidFill>
                  <a:srgbClr val="002060"/>
                </a:solidFill>
                <a:effectLst>
                  <a:glow rad="127000">
                    <a:srgbClr val="FFFF00"/>
                  </a:glow>
                </a:effectLst>
                <a:latin typeface="Arial" panose="020B0604020202020204" pitchFamily="34" charset="0"/>
                <a:cs typeface="Arial" panose="020B0604020202020204" pitchFamily="34" charset="0"/>
              </a:rPr>
              <a:t>12 CE </a:t>
            </a:r>
            <a:r>
              <a:rPr lang="en-CA" sz="2800" dirty="0">
                <a:solidFill>
                  <a:srgbClr val="002060"/>
                </a:solidFill>
                <a:latin typeface="Arial" panose="020B0604020202020204" pitchFamily="34" charset="0"/>
                <a:cs typeface="Arial" panose="020B0604020202020204" pitchFamily="34" charset="0"/>
              </a:rPr>
              <a:t>when He was found 3 cycles “</a:t>
            </a:r>
            <a:r>
              <a:rPr lang="en-CA" sz="2800" dirty="0">
                <a:solidFill>
                  <a:srgbClr val="FF0000"/>
                </a:solidFill>
                <a:latin typeface="Arial" panose="020B0604020202020204" pitchFamily="34" charset="0"/>
                <a:cs typeface="Arial" panose="020B0604020202020204" pitchFamily="34" charset="0"/>
              </a:rPr>
              <a:t>later</a:t>
            </a:r>
            <a:r>
              <a:rPr lang="en-CA" sz="2800" dirty="0">
                <a:solidFill>
                  <a:srgbClr val="002060"/>
                </a:solidFill>
                <a:latin typeface="Arial" panose="020B0604020202020204" pitchFamily="34" charset="0"/>
                <a:cs typeface="Arial" panose="020B0604020202020204" pitchFamily="34" charset="0"/>
              </a:rPr>
              <a:t>” in the Tabernacle,  </a:t>
            </a:r>
            <a:br>
              <a:rPr lang="en-CA" sz="2800" dirty="0">
                <a:solidFill>
                  <a:srgbClr val="002060"/>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He </a:t>
            </a:r>
            <a:r>
              <a:rPr lang="en-CA" sz="2800" b="1" u="sng" dirty="0">
                <a:solidFill>
                  <a:srgbClr val="002060"/>
                </a:solidFill>
                <a:latin typeface="Arial" panose="020B0604020202020204" pitchFamily="34" charset="0"/>
                <a:cs typeface="Arial" panose="020B0604020202020204" pitchFamily="34" charset="0"/>
              </a:rPr>
              <a:t>MUST FIRST be</a:t>
            </a:r>
            <a:r>
              <a:rPr lang="en-CA" sz="2800" b="1" dirty="0">
                <a:solidFill>
                  <a:srgbClr val="002060"/>
                </a:solidFill>
                <a:latin typeface="Arial" panose="020B0604020202020204" pitchFamily="34" charset="0"/>
                <a:cs typeface="Arial" panose="020B0604020202020204" pitchFamily="34" charset="0"/>
              </a:rPr>
              <a:t> </a:t>
            </a:r>
            <a:br>
              <a:rPr lang="en-CA" sz="2800" b="1" dirty="0">
                <a:solidFill>
                  <a:srgbClr val="002060"/>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1 year old, upon </a:t>
            </a:r>
            <a:r>
              <a:rPr lang="en-CA" sz="2800" b="1" u="sng" dirty="0">
                <a:solidFill>
                  <a:srgbClr val="FF0000"/>
                </a:solidFill>
                <a:latin typeface="Arial" panose="020B0604020202020204" pitchFamily="34" charset="0"/>
                <a:cs typeface="Arial" panose="020B0604020202020204" pitchFamily="34" charset="0"/>
              </a:rPr>
              <a:t>ENTERING</a:t>
            </a:r>
            <a:r>
              <a:rPr lang="en-CA" sz="2800" dirty="0">
                <a:latin typeface="Arial" panose="020B0604020202020204" pitchFamily="34" charset="0"/>
                <a:cs typeface="Arial" panose="020B0604020202020204" pitchFamily="34" charset="0"/>
              </a:rPr>
              <a:t> </a:t>
            </a:r>
            <a:r>
              <a:rPr lang="en-CA" sz="2800" dirty="0">
                <a:solidFill>
                  <a:srgbClr val="002060"/>
                </a:solidFill>
                <a:latin typeface="Arial" panose="020B0604020202020204" pitchFamily="34" charset="0"/>
                <a:cs typeface="Arial" panose="020B0604020202020204" pitchFamily="34" charset="0"/>
              </a:rPr>
              <a:t>CE 1! </a:t>
            </a:r>
            <a:br>
              <a:rPr lang="en-CA" sz="2800" dirty="0">
                <a:solidFill>
                  <a:srgbClr val="002060"/>
                </a:solidFill>
                <a:latin typeface="Arial" panose="020B0604020202020204" pitchFamily="34" charset="0"/>
                <a:cs typeface="Arial" panose="020B0604020202020204" pitchFamily="34" charset="0"/>
              </a:rPr>
            </a:br>
            <a:br>
              <a:rPr lang="en-CA" sz="2800" dirty="0">
                <a:solidFill>
                  <a:srgbClr val="002060"/>
                </a:solidFill>
                <a:latin typeface="Arial" panose="020B0604020202020204" pitchFamily="34" charset="0"/>
                <a:cs typeface="Arial" panose="020B0604020202020204" pitchFamily="34" charset="0"/>
              </a:rPr>
            </a:br>
            <a:r>
              <a:rPr lang="en-CA" sz="2800" b="1" u="sng" dirty="0">
                <a:solidFill>
                  <a:srgbClr val="002060"/>
                </a:solidFill>
                <a:latin typeface="Arial" panose="020B0604020202020204" pitchFamily="34" charset="0"/>
                <a:cs typeface="Arial" panose="020B0604020202020204" pitchFamily="34" charset="0"/>
              </a:rPr>
              <a:t>WHY THIS DEMAND</a:t>
            </a:r>
            <a:r>
              <a:rPr lang="en-CA" sz="2800" b="1" dirty="0">
                <a:solidFill>
                  <a:srgbClr val="002060"/>
                </a:solidFill>
                <a:latin typeface="Arial" panose="020B0604020202020204" pitchFamily="34" charset="0"/>
                <a:cs typeface="Arial" panose="020B0604020202020204" pitchFamily="34" charset="0"/>
              </a:rPr>
              <a:t> specifically laid upon </a:t>
            </a:r>
            <a:r>
              <a:rPr lang="en-CA" sz="2800" b="1" u="sng" dirty="0">
                <a:solidFill>
                  <a:srgbClr val="FF0000"/>
                </a:solidFill>
                <a:latin typeface="Arial" panose="020B0604020202020204" pitchFamily="34" charset="0"/>
                <a:cs typeface="Arial" panose="020B0604020202020204" pitchFamily="34" charset="0"/>
              </a:rPr>
              <a:t>CE </a:t>
            </a:r>
            <a:r>
              <a:rPr lang="en-CA" sz="2800" b="1" u="sng" dirty="0">
                <a:solidFill>
                  <a:srgbClr val="FF0000"/>
                </a:solidFill>
                <a:effectLst>
                  <a:glow rad="127000">
                    <a:srgbClr val="00FF99"/>
                  </a:glow>
                </a:effectLst>
                <a:latin typeface="Arial" panose="020B0604020202020204" pitchFamily="34" charset="0"/>
                <a:cs typeface="Arial" panose="020B0604020202020204" pitchFamily="34" charset="0"/>
              </a:rPr>
              <a:t>12</a:t>
            </a:r>
            <a:r>
              <a:rPr lang="en-CA" sz="2800" b="1" dirty="0">
                <a:solidFill>
                  <a:srgbClr val="FF0000"/>
                </a:solidFill>
                <a:latin typeface="Arial" panose="020B0604020202020204" pitchFamily="34" charset="0"/>
                <a:cs typeface="Arial" panose="020B0604020202020204" pitchFamily="34" charset="0"/>
              </a:rPr>
              <a:t>?</a:t>
            </a:r>
            <a:br>
              <a:rPr lang="en-CA" sz="2800" b="1" dirty="0">
                <a:solidFill>
                  <a:srgbClr val="FF0000"/>
                </a:solidFill>
                <a:latin typeface="Arial" panose="020B0604020202020204" pitchFamily="34" charset="0"/>
                <a:cs typeface="Arial" panose="020B0604020202020204" pitchFamily="34" charset="0"/>
              </a:rPr>
            </a:br>
            <a:endParaRPr lang="en-CA" sz="2800" b="1" dirty="0">
              <a:solidFill>
                <a:srgbClr val="FF0000"/>
              </a:solidFill>
              <a:latin typeface="Arial" panose="020B0604020202020204" pitchFamily="34" charset="0"/>
              <a:cs typeface="Arial" panose="020B0604020202020204" pitchFamily="34" charset="0"/>
            </a:endParaRPr>
          </a:p>
          <a:p>
            <a:pPr algn="ctr"/>
            <a:r>
              <a:rPr lang="en-CA" sz="2800" b="1" dirty="0">
                <a:solidFill>
                  <a:srgbClr val="002060"/>
                </a:solidFill>
                <a:latin typeface="Arial" panose="020B0604020202020204" pitchFamily="34" charset="0"/>
                <a:cs typeface="Arial" panose="020B0604020202020204" pitchFamily="34" charset="0"/>
              </a:rPr>
              <a:t>Why not </a:t>
            </a:r>
            <a:r>
              <a:rPr lang="en-CA" sz="2800" b="1" dirty="0">
                <a:solidFill>
                  <a:srgbClr val="FF0000"/>
                </a:solidFill>
                <a:latin typeface="Arial" panose="020B0604020202020204" pitchFamily="34" charset="0"/>
                <a:cs typeface="Arial" panose="020B0604020202020204" pitchFamily="34" charset="0"/>
              </a:rPr>
              <a:t>CE </a:t>
            </a:r>
            <a:r>
              <a:rPr lang="en-CA" sz="2800" b="1" u="sng" dirty="0">
                <a:solidFill>
                  <a:srgbClr val="FF0000"/>
                </a:solidFill>
                <a:latin typeface="Arial" panose="020B0604020202020204" pitchFamily="34" charset="0"/>
                <a:cs typeface="Arial" panose="020B0604020202020204" pitchFamily="34" charset="0"/>
              </a:rPr>
              <a:t>11</a:t>
            </a:r>
            <a:r>
              <a:rPr lang="en-CA" sz="2800" b="1" dirty="0">
                <a:solidFill>
                  <a:srgbClr val="FF0000"/>
                </a:solidFill>
                <a:latin typeface="Arial" panose="020B0604020202020204" pitchFamily="34" charset="0"/>
                <a:cs typeface="Arial" panose="020B0604020202020204" pitchFamily="34" charset="0"/>
              </a:rPr>
              <a:t>, </a:t>
            </a:r>
            <a:r>
              <a:rPr lang="en-CA" sz="2800" b="1" dirty="0">
                <a:solidFill>
                  <a:srgbClr val="002060"/>
                </a:solidFill>
                <a:latin typeface="Arial" panose="020B0604020202020204" pitchFamily="34" charset="0"/>
                <a:cs typeface="Arial" panose="020B0604020202020204" pitchFamily="34" charset="0"/>
              </a:rPr>
              <a:t>or</a:t>
            </a:r>
            <a:r>
              <a:rPr lang="en-CA" sz="2800" b="1" dirty="0">
                <a:solidFill>
                  <a:srgbClr val="FF0000"/>
                </a:solidFill>
                <a:latin typeface="Arial" panose="020B0604020202020204" pitchFamily="34" charset="0"/>
                <a:cs typeface="Arial" panose="020B0604020202020204" pitchFamily="34" charset="0"/>
              </a:rPr>
              <a:t> </a:t>
            </a:r>
            <a:r>
              <a:rPr lang="en-CA" sz="2800" b="1" u="sng" dirty="0">
                <a:solidFill>
                  <a:srgbClr val="FF0000"/>
                </a:solidFill>
                <a:latin typeface="Arial" panose="020B0604020202020204" pitchFamily="34" charset="0"/>
                <a:cs typeface="Arial" panose="020B0604020202020204" pitchFamily="34" charset="0"/>
              </a:rPr>
              <a:t>13</a:t>
            </a:r>
            <a:r>
              <a:rPr lang="en-CA" sz="2800" b="1" dirty="0">
                <a:solidFill>
                  <a:srgbClr val="FF0000"/>
                </a:solidFill>
                <a:latin typeface="Arial" panose="020B0604020202020204" pitchFamily="34" charset="0"/>
                <a:cs typeface="Arial" panose="020B0604020202020204" pitchFamily="34" charset="0"/>
              </a:rPr>
              <a:t>?</a:t>
            </a:r>
          </a:p>
        </p:txBody>
      </p:sp>
      <p:sp>
        <p:nvSpPr>
          <p:cNvPr id="2" name="Explosion 1 1"/>
          <p:cNvSpPr/>
          <p:nvPr/>
        </p:nvSpPr>
        <p:spPr>
          <a:xfrm>
            <a:off x="9946432" y="3275045"/>
            <a:ext cx="914400" cy="914400"/>
          </a:xfrm>
          <a:prstGeom prst="irregularSeal1">
            <a:avLst/>
          </a:prstGeom>
          <a:ln w="57150">
            <a:solidFill>
              <a:srgbClr val="7030A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Slide Number Placeholder 2"/>
          <p:cNvSpPr>
            <a:spLocks noGrp="1"/>
          </p:cNvSpPr>
          <p:nvPr>
            <p:ph type="sldNum" sz="quarter" idx="12"/>
          </p:nvPr>
        </p:nvSpPr>
        <p:spPr>
          <a:xfrm>
            <a:off x="11830050" y="6492875"/>
            <a:ext cx="361950" cy="365125"/>
          </a:xfrm>
        </p:spPr>
        <p:txBody>
          <a:bodyPr/>
          <a:lstStyle/>
          <a:p>
            <a:fld id="{6D22F896-40B5-4ADD-8801-0D06FADFA095}" type="slidenum">
              <a:rPr lang="en-US" sz="1400" smtClean="0"/>
              <a:t>28</a:t>
            </a:fld>
            <a:endParaRPr lang="en-US" sz="1400" dirty="0"/>
          </a:p>
        </p:txBody>
      </p:sp>
    </p:spTree>
    <p:extLst>
      <p:ext uri="{BB962C8B-B14F-4D97-AF65-F5344CB8AC3E}">
        <p14:creationId xmlns:p14="http://schemas.microsoft.com/office/powerpoint/2010/main" val="248336134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Oval 62"/>
          <p:cNvSpPr/>
          <p:nvPr/>
        </p:nvSpPr>
        <p:spPr>
          <a:xfrm>
            <a:off x="11458340" y="635711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13</a:t>
            </a:r>
          </a:p>
        </p:txBody>
      </p:sp>
      <p:sp>
        <p:nvSpPr>
          <p:cNvPr id="46" name="Oval 45"/>
          <p:cNvSpPr/>
          <p:nvPr/>
        </p:nvSpPr>
        <p:spPr>
          <a:xfrm>
            <a:off x="714224" y="5834930"/>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060285"/>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9" name="Straight Connector 8"/>
          <p:cNvCxnSpPr/>
          <p:nvPr/>
        </p:nvCxnSpPr>
        <p:spPr>
          <a:xfrm flipV="1">
            <a:off x="880533" y="2432652"/>
            <a:ext cx="11176003" cy="142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2" y="3259668"/>
            <a:ext cx="11176004" cy="355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0532" y="2847036"/>
            <a:ext cx="11176004" cy="1469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2069" y="3715955"/>
            <a:ext cx="11125198" cy="2678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2068" y="4553464"/>
            <a:ext cx="11184468" cy="2798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0532" y="5409939"/>
            <a:ext cx="11176004" cy="283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2067" y="6268913"/>
            <a:ext cx="11165180" cy="413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532" y="4152149"/>
            <a:ext cx="11184467" cy="57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72066" y="4973242"/>
            <a:ext cx="11125199" cy="3925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0532" y="5833527"/>
            <a:ext cx="11176004" cy="252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0532" y="6708638"/>
            <a:ext cx="11156715" cy="10985"/>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586634" y="212833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36" name="Oval 35"/>
          <p:cNvSpPr/>
          <p:nvPr/>
        </p:nvSpPr>
        <p:spPr>
          <a:xfrm>
            <a:off x="11586634" y="256888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37" name="Oval 36"/>
          <p:cNvSpPr/>
          <p:nvPr/>
        </p:nvSpPr>
        <p:spPr>
          <a:xfrm>
            <a:off x="11586634" y="2982619"/>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38" name="Oval 37"/>
          <p:cNvSpPr/>
          <p:nvPr/>
        </p:nvSpPr>
        <p:spPr>
          <a:xfrm>
            <a:off x="11590472" y="34490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39" name="Oval 38"/>
          <p:cNvSpPr/>
          <p:nvPr/>
        </p:nvSpPr>
        <p:spPr>
          <a:xfrm>
            <a:off x="11586633" y="386452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7</a:t>
            </a:r>
          </a:p>
        </p:txBody>
      </p:sp>
      <p:sp>
        <p:nvSpPr>
          <p:cNvPr id="40" name="Oval 39"/>
          <p:cNvSpPr/>
          <p:nvPr/>
        </p:nvSpPr>
        <p:spPr>
          <a:xfrm>
            <a:off x="11586632" y="425927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8</a:t>
            </a:r>
          </a:p>
        </p:txBody>
      </p:sp>
      <p:sp>
        <p:nvSpPr>
          <p:cNvPr id="41" name="Oval 40"/>
          <p:cNvSpPr/>
          <p:nvPr/>
        </p:nvSpPr>
        <p:spPr>
          <a:xfrm>
            <a:off x="11586632" y="467522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42" name="Oval 41"/>
          <p:cNvSpPr/>
          <p:nvPr/>
        </p:nvSpPr>
        <p:spPr>
          <a:xfrm>
            <a:off x="11458340" y="5123858"/>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43" name="Oval 42"/>
          <p:cNvSpPr/>
          <p:nvPr/>
        </p:nvSpPr>
        <p:spPr>
          <a:xfrm>
            <a:off x="11458340" y="5535278"/>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44" name="Oval 43"/>
          <p:cNvSpPr/>
          <p:nvPr/>
        </p:nvSpPr>
        <p:spPr>
          <a:xfrm>
            <a:off x="11458340" y="594533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12</a:t>
            </a:r>
          </a:p>
        </p:txBody>
      </p:sp>
      <p:cxnSp>
        <p:nvCxnSpPr>
          <p:cNvPr id="47" name="Straight Connector 46"/>
          <p:cNvCxnSpPr/>
          <p:nvPr/>
        </p:nvCxnSpPr>
        <p:spPr>
          <a:xfrm flipV="1">
            <a:off x="857056" y="1998131"/>
            <a:ext cx="11199480" cy="3175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5357" y="1571663"/>
            <a:ext cx="11147001" cy="24682"/>
          </a:xfrm>
          <a:prstGeom prst="line">
            <a:avLst/>
          </a:prstGeom>
          <a:ln w="57150">
            <a:solidFill>
              <a:srgbClr val="D73DCC"/>
            </a:solidFill>
          </a:ln>
          <a:effectLst>
            <a:glow rad="228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458340" y="1188206"/>
            <a:ext cx="538928" cy="444344"/>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effectLst>
                  <a:glow rad="127000">
                    <a:srgbClr val="FFFF00"/>
                  </a:glow>
                </a:effectLst>
              </a:rPr>
              <a:t>1</a:t>
            </a:r>
          </a:p>
        </p:txBody>
      </p:sp>
      <p:sp>
        <p:nvSpPr>
          <p:cNvPr id="53" name="Oval 52"/>
          <p:cNvSpPr/>
          <p:nvPr/>
        </p:nvSpPr>
        <p:spPr>
          <a:xfrm>
            <a:off x="228326" y="1523446"/>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C27AC"/>
                </a:solidFill>
              </a:rPr>
              <a:t>1</a:t>
            </a:r>
          </a:p>
        </p:txBody>
      </p:sp>
      <p:sp>
        <p:nvSpPr>
          <p:cNvPr id="8" name="Rectangle 7"/>
          <p:cNvSpPr/>
          <p:nvPr/>
        </p:nvSpPr>
        <p:spPr>
          <a:xfrm>
            <a:off x="692616" y="1996607"/>
            <a:ext cx="11384449" cy="4772137"/>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4" name="Oval 33"/>
          <p:cNvSpPr/>
          <p:nvPr/>
        </p:nvSpPr>
        <p:spPr>
          <a:xfrm>
            <a:off x="11586634" y="167701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45" name="Rounded Rectangular Callout 44"/>
          <p:cNvSpPr/>
          <p:nvPr/>
        </p:nvSpPr>
        <p:spPr>
          <a:xfrm>
            <a:off x="723555" y="2052336"/>
            <a:ext cx="10226174" cy="4601920"/>
          </a:xfrm>
          <a:prstGeom prst="wedgeRoundRectCallout">
            <a:avLst>
              <a:gd name="adj1" fmla="val 52500"/>
              <a:gd name="adj2" fmla="val -60896"/>
              <a:gd name="adj3" fmla="val 16667"/>
            </a:avLst>
          </a:prstGeom>
          <a:solidFill>
            <a:srgbClr val="00B05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ln>
                  <a:solidFill>
                    <a:srgbClr val="0066FF"/>
                  </a:solidFill>
                </a:ln>
                <a:solidFill>
                  <a:srgbClr val="D73DCC"/>
                </a:solidFill>
              </a:rPr>
              <a:t>Please note </a:t>
            </a:r>
            <a:r>
              <a:rPr lang="en-CA" sz="3200" dirty="0">
                <a:solidFill>
                  <a:srgbClr val="002060"/>
                </a:solidFill>
              </a:rPr>
              <a:t>– Yahusha had </a:t>
            </a:r>
            <a:r>
              <a:rPr lang="en-CA" sz="3200" b="1" u="sng" dirty="0">
                <a:solidFill>
                  <a:srgbClr val="002060"/>
                </a:solidFill>
              </a:rPr>
              <a:t>NO CONCERN</a:t>
            </a:r>
            <a:r>
              <a:rPr lang="en-CA" sz="3200" b="1" dirty="0">
                <a:solidFill>
                  <a:srgbClr val="002060"/>
                </a:solidFill>
              </a:rPr>
              <a:t> </a:t>
            </a:r>
            <a:r>
              <a:rPr lang="en-CA" sz="3200" dirty="0">
                <a:solidFill>
                  <a:srgbClr val="002060"/>
                </a:solidFill>
              </a:rPr>
              <a:t>about the Gregorian calendar as it did not exist during His time on earth. </a:t>
            </a:r>
            <a:r>
              <a:rPr lang="en-CA" sz="3200" u="sng" dirty="0">
                <a:solidFill>
                  <a:srgbClr val="C00000"/>
                </a:solidFill>
              </a:rPr>
              <a:t>This writin</a:t>
            </a:r>
            <a:r>
              <a:rPr lang="en-CA" sz="3200" dirty="0">
                <a:solidFill>
                  <a:srgbClr val="C00000"/>
                </a:solidFill>
              </a:rPr>
              <a:t>g</a:t>
            </a:r>
            <a:r>
              <a:rPr lang="en-CA" sz="3200" u="sng" dirty="0">
                <a:solidFill>
                  <a:srgbClr val="C00000"/>
                </a:solidFill>
              </a:rPr>
              <a:t> is usin</a:t>
            </a:r>
            <a:r>
              <a:rPr lang="en-CA" sz="3200" dirty="0">
                <a:solidFill>
                  <a:srgbClr val="C00000"/>
                </a:solidFill>
              </a:rPr>
              <a:t>g</a:t>
            </a:r>
            <a:r>
              <a:rPr lang="en-CA" sz="3200" u="sng" dirty="0">
                <a:solidFill>
                  <a:srgbClr val="C00000"/>
                </a:solidFill>
              </a:rPr>
              <a:t> the Gre</a:t>
            </a:r>
            <a:r>
              <a:rPr lang="en-CA" sz="3200" dirty="0">
                <a:solidFill>
                  <a:srgbClr val="C00000"/>
                </a:solidFill>
              </a:rPr>
              <a:t>g</a:t>
            </a:r>
            <a:r>
              <a:rPr lang="en-CA" sz="3200" u="sng" dirty="0">
                <a:solidFill>
                  <a:srgbClr val="C00000"/>
                </a:solidFill>
              </a:rPr>
              <a:t>orian names and timin</a:t>
            </a:r>
            <a:r>
              <a:rPr lang="en-CA" sz="3200" dirty="0">
                <a:solidFill>
                  <a:srgbClr val="C00000"/>
                </a:solidFill>
              </a:rPr>
              <a:t>g </a:t>
            </a:r>
            <a:r>
              <a:rPr lang="en-US" sz="3200" u="sng" dirty="0">
                <a:solidFill>
                  <a:srgbClr val="C00000"/>
                </a:solidFill>
              </a:rPr>
              <a:t>which are identical to the Julian civil Roman calendar </a:t>
            </a:r>
            <a:r>
              <a:rPr lang="en-CA" sz="3200" u="sng" dirty="0">
                <a:solidFill>
                  <a:srgbClr val="C00000"/>
                </a:solidFill>
              </a:rPr>
              <a:t>references as a marker </a:t>
            </a:r>
            <a:r>
              <a:rPr lang="en-CA" sz="3200" dirty="0">
                <a:solidFill>
                  <a:srgbClr val="C00000"/>
                </a:solidFill>
              </a:rPr>
              <a:t>p</a:t>
            </a:r>
            <a:r>
              <a:rPr lang="en-CA" sz="3200" u="sng" dirty="0">
                <a:solidFill>
                  <a:srgbClr val="C00000"/>
                </a:solidFill>
              </a:rPr>
              <a:t>oint </a:t>
            </a:r>
            <a:br>
              <a:rPr lang="en-CA" sz="3200" u="sng" dirty="0">
                <a:solidFill>
                  <a:srgbClr val="C00000"/>
                </a:solidFill>
              </a:rPr>
            </a:br>
            <a:r>
              <a:rPr lang="en-CA" sz="3200" b="1" u="sng" dirty="0">
                <a:solidFill>
                  <a:srgbClr val="C00000"/>
                </a:solidFill>
              </a:rPr>
              <a:t>for our timin</a:t>
            </a:r>
            <a:r>
              <a:rPr lang="en-CA" sz="3200" b="1" dirty="0">
                <a:solidFill>
                  <a:srgbClr val="C00000"/>
                </a:solidFill>
              </a:rPr>
              <a:t>g</a:t>
            </a:r>
            <a:r>
              <a:rPr lang="en-CA" sz="3200" b="1" u="sng" dirty="0">
                <a:solidFill>
                  <a:srgbClr val="C00000"/>
                </a:solidFill>
              </a:rPr>
              <a:t> reco</a:t>
            </a:r>
            <a:r>
              <a:rPr lang="en-CA" sz="3200" b="1" dirty="0">
                <a:solidFill>
                  <a:srgbClr val="C00000"/>
                </a:solidFill>
              </a:rPr>
              <a:t>g</a:t>
            </a:r>
            <a:r>
              <a:rPr lang="en-CA" sz="3200" b="1" u="sng" dirty="0">
                <a:solidFill>
                  <a:srgbClr val="C00000"/>
                </a:solidFill>
              </a:rPr>
              <a:t>nition ONLY</a:t>
            </a:r>
            <a:r>
              <a:rPr lang="en-CA" sz="3200" dirty="0">
                <a:solidFill>
                  <a:srgbClr val="C00000"/>
                </a:solidFill>
              </a:rPr>
              <a:t>! </a:t>
            </a:r>
          </a:p>
          <a:p>
            <a:pPr algn="ctr"/>
            <a:r>
              <a:rPr lang="en-CA" sz="3200" dirty="0">
                <a:solidFill>
                  <a:srgbClr val="002060"/>
                </a:solidFill>
              </a:rPr>
              <a:t>In actuality, Yahusha needed to be </a:t>
            </a:r>
            <a:r>
              <a:rPr lang="en-CA" sz="3200" dirty="0">
                <a:solidFill>
                  <a:srgbClr val="002060"/>
                </a:solidFill>
                <a:latin typeface="Arial Narrow" panose="020B0606020202030204" pitchFamily="34" charset="0"/>
              </a:rPr>
              <a:t>12</a:t>
            </a:r>
            <a:r>
              <a:rPr lang="en-CA" sz="3200" dirty="0">
                <a:solidFill>
                  <a:srgbClr val="002060"/>
                </a:solidFill>
              </a:rPr>
              <a:t> years of age </a:t>
            </a:r>
            <a:r>
              <a:rPr lang="en-CA" sz="3200" u="sng" dirty="0">
                <a:solidFill>
                  <a:srgbClr val="002060"/>
                </a:solidFill>
                <a:effectLst>
                  <a:glow rad="127000">
                    <a:srgbClr val="FFFF00"/>
                  </a:glow>
                </a:effectLst>
              </a:rPr>
              <a:t>PRIOR TO</a:t>
            </a:r>
            <a:r>
              <a:rPr lang="en-CA" sz="3200" dirty="0">
                <a:solidFill>
                  <a:srgbClr val="002060"/>
                </a:solidFill>
                <a:effectLst>
                  <a:glow rad="127000">
                    <a:srgbClr val="FFFF00"/>
                  </a:glow>
                </a:effectLst>
              </a:rPr>
              <a:t> the </a:t>
            </a:r>
            <a:r>
              <a:rPr lang="en-CA" sz="3200" dirty="0">
                <a:solidFill>
                  <a:srgbClr val="002060"/>
                </a:solidFill>
                <a:effectLst>
                  <a:glow rad="127000">
                    <a:srgbClr val="FFFF00"/>
                  </a:glow>
                </a:effectLst>
                <a:latin typeface="Arial" panose="020B0604020202020204" pitchFamily="34" charset="0"/>
                <a:cs typeface="Arial" panose="020B0604020202020204" pitchFamily="34" charset="0"/>
              </a:rPr>
              <a:t>1</a:t>
            </a:r>
            <a:r>
              <a:rPr lang="en-CA" sz="3200" baseline="30000" dirty="0">
                <a:solidFill>
                  <a:srgbClr val="002060"/>
                </a:solidFill>
                <a:effectLst>
                  <a:glow rad="127000">
                    <a:srgbClr val="FFFF00"/>
                  </a:glow>
                </a:effectLst>
              </a:rPr>
              <a:t>st</a:t>
            </a:r>
            <a:r>
              <a:rPr lang="en-CA" sz="3200" dirty="0">
                <a:solidFill>
                  <a:srgbClr val="002060"/>
                </a:solidFill>
                <a:effectLst>
                  <a:glow rad="127000">
                    <a:srgbClr val="FFFF00"/>
                  </a:glow>
                </a:effectLst>
              </a:rPr>
              <a:t> </a:t>
            </a:r>
            <a:r>
              <a:rPr lang="en-CA" sz="3200" b="1" dirty="0">
                <a:solidFill>
                  <a:srgbClr val="0C27AC"/>
                </a:solidFill>
                <a:effectLst>
                  <a:glow rad="127000">
                    <a:srgbClr val="FFFF00"/>
                  </a:glow>
                </a:effectLst>
              </a:rPr>
              <a:t>Covenant Calendar </a:t>
            </a:r>
            <a:r>
              <a:rPr lang="en-CA" sz="3200" dirty="0">
                <a:solidFill>
                  <a:srgbClr val="002060"/>
                </a:solidFill>
                <a:effectLst>
                  <a:glow rad="127000">
                    <a:srgbClr val="FFFF00"/>
                  </a:glow>
                </a:effectLst>
              </a:rPr>
              <a:t>month </a:t>
            </a:r>
            <a:r>
              <a:rPr lang="en-CA" sz="3200" dirty="0">
                <a:solidFill>
                  <a:srgbClr val="002060"/>
                </a:solidFill>
              </a:rPr>
              <a:t>which happened </a:t>
            </a:r>
            <a:br>
              <a:rPr lang="en-CA" sz="3200" dirty="0">
                <a:solidFill>
                  <a:srgbClr val="002060"/>
                </a:solidFill>
              </a:rPr>
            </a:br>
            <a:r>
              <a:rPr lang="en-CA" sz="3200" dirty="0">
                <a:solidFill>
                  <a:srgbClr val="002060"/>
                </a:solidFill>
              </a:rPr>
              <a:t>to occur in what we now understand as CE</a:t>
            </a:r>
            <a:r>
              <a:rPr lang="en-CA" sz="3200" dirty="0">
                <a:solidFill>
                  <a:srgbClr val="002060"/>
                </a:solidFill>
                <a:latin typeface="Arial Narrow" panose="020B0606020202030204" pitchFamily="34" charset="0"/>
              </a:rPr>
              <a:t>12</a:t>
            </a:r>
            <a:r>
              <a:rPr lang="en-CA" sz="3200" dirty="0">
                <a:solidFill>
                  <a:srgbClr val="002060"/>
                </a:solidFill>
              </a:rPr>
              <a:t>.</a:t>
            </a:r>
          </a:p>
        </p:txBody>
      </p:sp>
      <p:sp>
        <p:nvSpPr>
          <p:cNvPr id="49" name="Rounded Rectangle 48"/>
          <p:cNvSpPr/>
          <p:nvPr/>
        </p:nvSpPr>
        <p:spPr>
          <a:xfrm rot="20789843">
            <a:off x="1910699" y="807828"/>
            <a:ext cx="5618201" cy="914400"/>
          </a:xfrm>
          <a:prstGeom prst="roundRect">
            <a:avLst/>
          </a:prstGeom>
          <a:solidFill>
            <a:srgbClr val="D73DCC"/>
          </a:solidFill>
          <a:ln w="381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b="1" dirty="0">
                <a:ln>
                  <a:solidFill>
                    <a:srgbClr val="0066FF"/>
                  </a:solidFill>
                </a:ln>
                <a:solidFill>
                  <a:srgbClr val="00FF99"/>
                </a:solidFill>
              </a:rPr>
              <a:t>IMPORTANT!</a:t>
            </a:r>
          </a:p>
        </p:txBody>
      </p:sp>
      <p:sp>
        <p:nvSpPr>
          <p:cNvPr id="2" name="Slide Number Placeholder 1"/>
          <p:cNvSpPr>
            <a:spLocks noGrp="1"/>
          </p:cNvSpPr>
          <p:nvPr>
            <p:ph type="sldNum" sz="quarter" idx="12"/>
          </p:nvPr>
        </p:nvSpPr>
        <p:spPr>
          <a:xfrm>
            <a:off x="11730345" y="6404054"/>
            <a:ext cx="404071" cy="365125"/>
          </a:xfrm>
        </p:spPr>
        <p:txBody>
          <a:bodyPr/>
          <a:lstStyle/>
          <a:p>
            <a:fld id="{6D22F896-40B5-4ADD-8801-0D06FADFA095}" type="slidenum">
              <a:rPr lang="en-US" sz="1400" smtClean="0">
                <a:solidFill>
                  <a:schemeClr val="bg1"/>
                </a:solidFill>
              </a:rPr>
              <a:t>29</a:t>
            </a:fld>
            <a:endParaRPr lang="en-US" sz="1400" dirty="0">
              <a:solidFill>
                <a:schemeClr val="bg1"/>
              </a:solidFill>
            </a:endParaRPr>
          </a:p>
        </p:txBody>
      </p:sp>
    </p:spTree>
    <p:extLst>
      <p:ext uri="{BB962C8B-B14F-4D97-AF65-F5344CB8AC3E}">
        <p14:creationId xmlns:p14="http://schemas.microsoft.com/office/powerpoint/2010/main" val="4031615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strips(downLeft)">
                                      <p:cBhvr>
                                        <p:cTn id="7" dur="12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76056" y="567892"/>
            <a:ext cx="11268269" cy="5722216"/>
          </a:xfrm>
          <a:prstGeom prst="flowChartAlternateProcess">
            <a:avLst/>
          </a:prstGeom>
          <a:solidFill>
            <a:schemeClr val="accent3">
              <a:lumMod val="75000"/>
              <a:alpha val="35000"/>
            </a:schemeClr>
          </a:solidFill>
          <a:ln w="76200" cap="flat" cmpd="sng" algn="ctr">
            <a:solidFill>
              <a:srgbClr val="0066FF"/>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CA" sz="3900" b="1" dirty="0">
                <a:solidFill>
                  <a:srgbClr val="0070C0"/>
                </a:solidFill>
                <a:latin typeface="Arial" panose="020B0604020202020204" pitchFamily="34" charset="0"/>
                <a:cs typeface="Arial" panose="020B0604020202020204" pitchFamily="34" charset="0"/>
              </a:rPr>
              <a:t>In this writing, we are going to learn how to account for time according to </a:t>
            </a:r>
            <a:br>
              <a:rPr lang="en-CA" sz="3900" b="1" dirty="0">
                <a:solidFill>
                  <a:srgbClr val="0070C0"/>
                </a:solidFill>
                <a:latin typeface="Arial" panose="020B0604020202020204" pitchFamily="34" charset="0"/>
                <a:cs typeface="Arial" panose="020B0604020202020204" pitchFamily="34" charset="0"/>
              </a:rPr>
            </a:br>
            <a:r>
              <a:rPr lang="en-CA" sz="3900" b="1" dirty="0">
                <a:solidFill>
                  <a:srgbClr val="0070C0"/>
                </a:solidFill>
                <a:latin typeface="Arial" panose="020B0604020202020204" pitchFamily="34" charset="0"/>
                <a:cs typeface="Arial" panose="020B0604020202020204" pitchFamily="34" charset="0"/>
              </a:rPr>
              <a:t>the Torah standard. </a:t>
            </a:r>
          </a:p>
          <a:p>
            <a:pPr algn="ctr"/>
            <a:r>
              <a:rPr lang="en-CA" sz="3900" dirty="0">
                <a:solidFill>
                  <a:srgbClr val="002060"/>
                </a:solidFill>
                <a:latin typeface="Arial" panose="020B0604020202020204" pitchFamily="34" charset="0"/>
                <a:cs typeface="Arial" panose="020B0604020202020204" pitchFamily="34" charset="0"/>
              </a:rPr>
              <a:t>A full time span cannot be counted as complete: </a:t>
            </a:r>
          </a:p>
          <a:p>
            <a:pPr marL="742950" indent="-742950" algn="ctr">
              <a:buClr>
                <a:srgbClr val="FF6600"/>
              </a:buClr>
              <a:buFont typeface="+mj-lt"/>
              <a:buAutoNum type="arabicPeriod"/>
            </a:pPr>
            <a:r>
              <a:rPr lang="en-CA" sz="3900" dirty="0">
                <a:solidFill>
                  <a:srgbClr val="002060"/>
                </a:solidFill>
                <a:latin typeface="Arial" panose="020B0604020202020204" pitchFamily="34" charset="0"/>
                <a:cs typeface="Arial" panose="020B0604020202020204" pitchFamily="34" charset="0"/>
              </a:rPr>
              <a:t>If it begins part way into the time span</a:t>
            </a:r>
          </a:p>
          <a:p>
            <a:pPr marL="742950" indent="-742950" algn="ctr">
              <a:buClr>
                <a:srgbClr val="FF6600"/>
              </a:buClr>
              <a:buFont typeface="+mj-lt"/>
              <a:buAutoNum type="arabicPeriod"/>
            </a:pPr>
            <a:r>
              <a:rPr lang="en-CA" sz="3900" dirty="0">
                <a:solidFill>
                  <a:srgbClr val="002060"/>
                </a:solidFill>
                <a:latin typeface="Arial" panose="020B0604020202020204" pitchFamily="34" charset="0"/>
                <a:cs typeface="Arial" panose="020B0604020202020204" pitchFamily="34" charset="0"/>
              </a:rPr>
              <a:t>If the full time span is not completed to the full.</a:t>
            </a:r>
          </a:p>
          <a:p>
            <a:pPr algn="ctr"/>
            <a:r>
              <a:rPr lang="en-CA" sz="3900" dirty="0">
                <a:solidFill>
                  <a:srgbClr val="002060"/>
                </a:solidFill>
                <a:latin typeface="Arial" panose="020B0604020202020204" pitchFamily="34" charset="0"/>
                <a:cs typeface="Arial" panose="020B0604020202020204" pitchFamily="34" charset="0"/>
              </a:rPr>
              <a:t>Day example:  In other words – a “full day” is not counted as a “24 </a:t>
            </a:r>
            <a:r>
              <a:rPr lang="en-CA" sz="3900" dirty="0" err="1">
                <a:solidFill>
                  <a:srgbClr val="002060"/>
                </a:solidFill>
                <a:latin typeface="Arial" panose="020B0604020202020204" pitchFamily="34" charset="0"/>
                <a:cs typeface="Arial" panose="020B0604020202020204" pitchFamily="34" charset="0"/>
              </a:rPr>
              <a:t>hr</a:t>
            </a:r>
            <a:r>
              <a:rPr lang="en-CA" sz="3900" dirty="0">
                <a:solidFill>
                  <a:srgbClr val="002060"/>
                </a:solidFill>
                <a:latin typeface="Arial" panose="020B0604020202020204" pitchFamily="34" charset="0"/>
                <a:cs typeface="Arial" panose="020B0604020202020204" pitchFamily="34" charset="0"/>
              </a:rPr>
              <a:t> day” if only 21 </a:t>
            </a:r>
            <a:r>
              <a:rPr lang="en-CA" sz="3900" dirty="0" err="1">
                <a:solidFill>
                  <a:srgbClr val="002060"/>
                </a:solidFill>
                <a:latin typeface="Arial" panose="020B0604020202020204" pitchFamily="34" charset="0"/>
                <a:cs typeface="Arial" panose="020B0604020202020204" pitchFamily="34" charset="0"/>
              </a:rPr>
              <a:t>hrs</a:t>
            </a:r>
            <a:r>
              <a:rPr lang="en-CA" sz="3900" dirty="0">
                <a:solidFill>
                  <a:srgbClr val="002060"/>
                </a:solidFill>
                <a:latin typeface="Arial" panose="020B0604020202020204" pitchFamily="34" charset="0"/>
                <a:cs typeface="Arial" panose="020B0604020202020204" pitchFamily="34" charset="0"/>
              </a:rPr>
              <a:t> are accounted for.</a:t>
            </a:r>
          </a:p>
        </p:txBody>
      </p:sp>
      <p:sp>
        <p:nvSpPr>
          <p:cNvPr id="2" name="Slide Number Placeholder 1"/>
          <p:cNvSpPr>
            <a:spLocks noGrp="1"/>
          </p:cNvSpPr>
          <p:nvPr>
            <p:ph type="sldNum" sz="quarter" idx="12"/>
          </p:nvPr>
        </p:nvSpPr>
        <p:spPr>
          <a:xfrm>
            <a:off x="11744325" y="6492875"/>
            <a:ext cx="447675" cy="365125"/>
          </a:xfrm>
        </p:spPr>
        <p:txBody>
          <a:bodyPr/>
          <a:lstStyle/>
          <a:p>
            <a:fld id="{6D22F896-40B5-4ADD-8801-0D06FADFA095}" type="slidenum">
              <a:rPr lang="en-US" sz="1400" smtClean="0">
                <a:solidFill>
                  <a:schemeClr val="bg1"/>
                </a:solidFill>
              </a:rPr>
              <a:t>3</a:t>
            </a:fld>
            <a:endParaRPr lang="en-US" sz="1400" dirty="0">
              <a:solidFill>
                <a:schemeClr val="bg1"/>
              </a:solidFill>
            </a:endParaRPr>
          </a:p>
        </p:txBody>
      </p:sp>
      <p:sp>
        <p:nvSpPr>
          <p:cNvPr id="3" name="Explosion 1 2"/>
          <p:cNvSpPr/>
          <p:nvPr/>
        </p:nvSpPr>
        <p:spPr>
          <a:xfrm>
            <a:off x="884583" y="4989443"/>
            <a:ext cx="914400" cy="914400"/>
          </a:xfrm>
          <a:prstGeom prst="irregularSeal1">
            <a:avLst/>
          </a:prstGeom>
          <a:solidFill>
            <a:srgbClr val="FFCCFF"/>
          </a:solidFill>
          <a:ln w="38100">
            <a:solidFill>
              <a:srgbClr val="9933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1961589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9" name="Straight Connector 8"/>
          <p:cNvCxnSpPr/>
          <p:nvPr/>
        </p:nvCxnSpPr>
        <p:spPr>
          <a:xfrm flipV="1">
            <a:off x="880533" y="2432652"/>
            <a:ext cx="11176003" cy="142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2" y="3259668"/>
            <a:ext cx="11176004" cy="355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0532" y="2847036"/>
            <a:ext cx="11176004" cy="1469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2069" y="3715955"/>
            <a:ext cx="11125198" cy="2678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2068" y="4553464"/>
            <a:ext cx="11184468" cy="2798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0532" y="5409939"/>
            <a:ext cx="11176004" cy="283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2067" y="6268913"/>
            <a:ext cx="11165180" cy="413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532" y="4152149"/>
            <a:ext cx="11184467" cy="57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72066" y="4973242"/>
            <a:ext cx="11125199" cy="3925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0532" y="5833527"/>
            <a:ext cx="11176004" cy="252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0532" y="6708638"/>
            <a:ext cx="11156715" cy="10985"/>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586634" y="212833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36" name="Oval 35"/>
          <p:cNvSpPr/>
          <p:nvPr/>
        </p:nvSpPr>
        <p:spPr>
          <a:xfrm>
            <a:off x="11586634" y="256888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37" name="Oval 36"/>
          <p:cNvSpPr/>
          <p:nvPr/>
        </p:nvSpPr>
        <p:spPr>
          <a:xfrm>
            <a:off x="11586634" y="2982619"/>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38" name="Oval 37"/>
          <p:cNvSpPr/>
          <p:nvPr/>
        </p:nvSpPr>
        <p:spPr>
          <a:xfrm>
            <a:off x="11590472" y="34490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39" name="Oval 38"/>
          <p:cNvSpPr/>
          <p:nvPr/>
        </p:nvSpPr>
        <p:spPr>
          <a:xfrm>
            <a:off x="11586633" y="386452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7</a:t>
            </a:r>
          </a:p>
        </p:txBody>
      </p:sp>
      <p:sp>
        <p:nvSpPr>
          <p:cNvPr id="40" name="Oval 39"/>
          <p:cNvSpPr/>
          <p:nvPr/>
        </p:nvSpPr>
        <p:spPr>
          <a:xfrm>
            <a:off x="11586632" y="425927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8</a:t>
            </a:r>
          </a:p>
        </p:txBody>
      </p:sp>
      <p:sp>
        <p:nvSpPr>
          <p:cNvPr id="41" name="Oval 40"/>
          <p:cNvSpPr/>
          <p:nvPr/>
        </p:nvSpPr>
        <p:spPr>
          <a:xfrm>
            <a:off x="11586632" y="467522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42" name="Oval 41"/>
          <p:cNvSpPr/>
          <p:nvPr/>
        </p:nvSpPr>
        <p:spPr>
          <a:xfrm>
            <a:off x="11458340" y="5123858"/>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43" name="Oval 42"/>
          <p:cNvSpPr/>
          <p:nvPr/>
        </p:nvSpPr>
        <p:spPr>
          <a:xfrm>
            <a:off x="11458340" y="5535278"/>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44" name="Oval 43"/>
          <p:cNvSpPr/>
          <p:nvPr/>
        </p:nvSpPr>
        <p:spPr>
          <a:xfrm>
            <a:off x="11458340" y="594533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12</a:t>
            </a:r>
          </a:p>
        </p:txBody>
      </p:sp>
      <p:cxnSp>
        <p:nvCxnSpPr>
          <p:cNvPr id="47" name="Straight Connector 46"/>
          <p:cNvCxnSpPr/>
          <p:nvPr/>
        </p:nvCxnSpPr>
        <p:spPr>
          <a:xfrm flipV="1">
            <a:off x="857056" y="1998131"/>
            <a:ext cx="11199480" cy="3175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5357" y="1571663"/>
            <a:ext cx="11147001" cy="24682"/>
          </a:xfrm>
          <a:prstGeom prst="line">
            <a:avLst/>
          </a:prstGeom>
          <a:ln w="57150">
            <a:solidFill>
              <a:srgbClr val="D73DCC"/>
            </a:solidFill>
          </a:ln>
          <a:effectLst>
            <a:glow rad="228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458340" y="1188206"/>
            <a:ext cx="538928" cy="444344"/>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effectLst>
                  <a:glow rad="127000">
                    <a:srgbClr val="FFFF00"/>
                  </a:glow>
                </a:effectLst>
              </a:rPr>
              <a:t>1</a:t>
            </a:r>
          </a:p>
        </p:txBody>
      </p:sp>
      <p:sp>
        <p:nvSpPr>
          <p:cNvPr id="53" name="Oval 52"/>
          <p:cNvSpPr/>
          <p:nvPr/>
        </p:nvSpPr>
        <p:spPr>
          <a:xfrm>
            <a:off x="228326" y="1523446"/>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C27AC"/>
                </a:solidFill>
              </a:rPr>
              <a:t>1</a:t>
            </a:r>
          </a:p>
        </p:txBody>
      </p:sp>
      <p:sp>
        <p:nvSpPr>
          <p:cNvPr id="8" name="Rectangle 7"/>
          <p:cNvSpPr/>
          <p:nvPr/>
        </p:nvSpPr>
        <p:spPr>
          <a:xfrm>
            <a:off x="692616" y="1996608"/>
            <a:ext cx="10730947" cy="479471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ed Rectangular Callout 2"/>
          <p:cNvSpPr/>
          <p:nvPr/>
        </p:nvSpPr>
        <p:spPr>
          <a:xfrm>
            <a:off x="761257" y="2553676"/>
            <a:ext cx="5525483" cy="1236207"/>
          </a:xfrm>
          <a:prstGeom prst="wedgeRoundRectCallout">
            <a:avLst>
              <a:gd name="adj1" fmla="val -47445"/>
              <a:gd name="adj2" fmla="val -96428"/>
              <a:gd name="adj3" fmla="val 16667"/>
            </a:avLst>
          </a:prstGeom>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t>Yahusha was </a:t>
            </a:r>
            <a:r>
              <a:rPr lang="en-CA" sz="3200" dirty="0">
                <a:latin typeface="Arial" panose="020B0604020202020204" pitchFamily="34" charset="0"/>
                <a:cs typeface="Arial" panose="020B0604020202020204" pitchFamily="34" charset="0"/>
              </a:rPr>
              <a:t>1</a:t>
            </a:r>
            <a:r>
              <a:rPr lang="en-CA" sz="3200" dirty="0"/>
              <a:t> year old, </a:t>
            </a:r>
            <a:br>
              <a:rPr lang="en-CA" sz="3200" dirty="0"/>
            </a:br>
            <a:r>
              <a:rPr lang="en-CA" sz="3200" dirty="0"/>
              <a:t>going </a:t>
            </a:r>
            <a:r>
              <a:rPr lang="en-CA" sz="3200" b="1" dirty="0">
                <a:solidFill>
                  <a:srgbClr val="0C27AC"/>
                </a:solidFill>
              </a:rPr>
              <a:t>IN</a:t>
            </a:r>
            <a:r>
              <a:rPr lang="en-CA" sz="3200" dirty="0"/>
              <a:t> to – </a:t>
            </a:r>
            <a:r>
              <a:rPr lang="en-CA" sz="3200" dirty="0">
                <a:solidFill>
                  <a:srgbClr val="002060"/>
                </a:solidFill>
              </a:rPr>
              <a:t>ENTERING CE</a:t>
            </a:r>
            <a:r>
              <a:rPr lang="en-CA" sz="3200" dirty="0">
                <a:solidFill>
                  <a:srgbClr val="002060"/>
                </a:solidFill>
                <a:latin typeface="Arial" panose="020B0604020202020204" pitchFamily="34" charset="0"/>
                <a:cs typeface="Arial" panose="020B0604020202020204" pitchFamily="34" charset="0"/>
              </a:rPr>
              <a:t>1</a:t>
            </a:r>
            <a:r>
              <a:rPr lang="en-CA" sz="3200" dirty="0">
                <a:solidFill>
                  <a:srgbClr val="002060"/>
                </a:solidFill>
              </a:rPr>
              <a:t>!</a:t>
            </a:r>
          </a:p>
        </p:txBody>
      </p:sp>
      <p:sp>
        <p:nvSpPr>
          <p:cNvPr id="34" name="Oval 33"/>
          <p:cNvSpPr/>
          <p:nvPr/>
        </p:nvSpPr>
        <p:spPr>
          <a:xfrm>
            <a:off x="11586634" y="167701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51" name="Rounded Rectangular Callout 50"/>
          <p:cNvSpPr/>
          <p:nvPr/>
        </p:nvSpPr>
        <p:spPr>
          <a:xfrm>
            <a:off x="136524" y="148708"/>
            <a:ext cx="11860743" cy="995798"/>
          </a:xfrm>
          <a:prstGeom prst="wedgeRoundRectCallout">
            <a:avLst>
              <a:gd name="adj1" fmla="val 43829"/>
              <a:gd name="adj2" fmla="val 73096"/>
              <a:gd name="adj3" fmla="val 16667"/>
            </a:avLst>
          </a:prstGeom>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ysClr val="windowText" lastClr="000000"/>
                  </a:solidFill>
                </a:ln>
                <a:solidFill>
                  <a:srgbClr val="0C27AC"/>
                </a:solidFill>
              </a:rPr>
              <a:t>Yahusha - </a:t>
            </a:r>
            <a:r>
              <a:rPr lang="en-CA" sz="2800" b="1" u="sng" dirty="0">
                <a:ln>
                  <a:solidFill>
                    <a:sysClr val="windowText" lastClr="000000"/>
                  </a:solidFill>
                </a:ln>
                <a:solidFill>
                  <a:srgbClr val="D73DCC"/>
                </a:solidFill>
              </a:rPr>
              <a:t>conceived</a:t>
            </a:r>
            <a:r>
              <a:rPr lang="en-CA" sz="2800" b="1" dirty="0">
                <a:ln>
                  <a:solidFill>
                    <a:sysClr val="windowText" lastClr="000000"/>
                  </a:solidFill>
                </a:ln>
                <a:solidFill>
                  <a:srgbClr val="D73DCC"/>
                </a:solidFill>
              </a:rPr>
              <a:t> 12 months before 1 CE</a:t>
            </a:r>
            <a:r>
              <a:rPr lang="en-CA" sz="2800" b="1" dirty="0">
                <a:ln>
                  <a:solidFill>
                    <a:sysClr val="windowText" lastClr="000000"/>
                  </a:solidFill>
                </a:ln>
                <a:solidFill>
                  <a:srgbClr val="0C27AC"/>
                </a:solidFill>
              </a:rPr>
              <a:t>, being born near Sukkot, He needed 3 more months  </a:t>
            </a:r>
            <a:r>
              <a:rPr lang="en-CA" sz="2800" b="1" u="sng" dirty="0">
                <a:ln>
                  <a:solidFill>
                    <a:sysClr val="windowText" lastClr="000000"/>
                  </a:solidFill>
                </a:ln>
                <a:solidFill>
                  <a:srgbClr val="00FF00"/>
                </a:solidFill>
              </a:rPr>
              <a:t>TO COMPLETE HIS FIRST YEAR</a:t>
            </a:r>
            <a:r>
              <a:rPr lang="en-CA" sz="2800" b="1" dirty="0">
                <a:ln>
                  <a:solidFill>
                    <a:sysClr val="windowText" lastClr="000000"/>
                  </a:solidFill>
                </a:ln>
                <a:solidFill>
                  <a:srgbClr val="00FF00"/>
                </a:solidFill>
              </a:rPr>
              <a:t> </a:t>
            </a:r>
            <a:r>
              <a:rPr lang="en-CA" sz="2800" b="1" u="sng" dirty="0">
                <a:ln>
                  <a:solidFill>
                    <a:sysClr val="windowText" lastClr="000000"/>
                  </a:solidFill>
                </a:ln>
                <a:solidFill>
                  <a:srgbClr val="0C27AC"/>
                </a:solidFill>
                <a:effectLst>
                  <a:glow rad="76200">
                    <a:srgbClr val="FFFF00"/>
                  </a:glow>
                </a:effectLst>
              </a:rPr>
              <a:t>PRIOR TO</a:t>
            </a:r>
            <a:r>
              <a:rPr lang="en-CA" sz="2800" b="1" dirty="0">
                <a:ln>
                  <a:solidFill>
                    <a:sysClr val="windowText" lastClr="000000"/>
                  </a:solidFill>
                </a:ln>
                <a:solidFill>
                  <a:srgbClr val="0C27AC"/>
                </a:solidFill>
                <a:effectLst>
                  <a:glow rad="76200">
                    <a:srgbClr val="FFFF00"/>
                  </a:glow>
                </a:effectLst>
              </a:rPr>
              <a:t> CE </a:t>
            </a:r>
            <a:r>
              <a:rPr lang="en-CA" sz="2800" b="1" dirty="0">
                <a:ln>
                  <a:solidFill>
                    <a:sysClr val="windowText" lastClr="000000"/>
                  </a:solidFill>
                </a:ln>
                <a:solidFill>
                  <a:srgbClr val="0C27AC"/>
                </a:solidFill>
                <a:effectLst>
                  <a:glow rad="76200">
                    <a:srgbClr val="FFFF00"/>
                  </a:glow>
                </a:effectLst>
                <a:latin typeface="Arial Narrow" panose="020B0606020202030204" pitchFamily="34" charset="0"/>
              </a:rPr>
              <a:t>1</a:t>
            </a:r>
            <a:r>
              <a:rPr lang="en-CA" sz="2800" b="1" dirty="0">
                <a:ln>
                  <a:solidFill>
                    <a:sysClr val="windowText" lastClr="000000"/>
                  </a:solidFill>
                </a:ln>
                <a:solidFill>
                  <a:srgbClr val="0C27AC"/>
                </a:solidFill>
                <a:effectLst>
                  <a:glow rad="76200">
                    <a:srgbClr val="FFFF00"/>
                  </a:glow>
                </a:effectLst>
              </a:rPr>
              <a:t>!</a:t>
            </a:r>
          </a:p>
        </p:txBody>
      </p:sp>
      <p:sp>
        <p:nvSpPr>
          <p:cNvPr id="63" name="Oval 62"/>
          <p:cNvSpPr/>
          <p:nvPr/>
        </p:nvSpPr>
        <p:spPr>
          <a:xfrm>
            <a:off x="11458340" y="635711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13</a:t>
            </a:r>
          </a:p>
        </p:txBody>
      </p:sp>
      <p:sp>
        <p:nvSpPr>
          <p:cNvPr id="45" name="Rounded Rectangular Callout 44"/>
          <p:cNvSpPr/>
          <p:nvPr/>
        </p:nvSpPr>
        <p:spPr>
          <a:xfrm>
            <a:off x="6474657" y="2151415"/>
            <a:ext cx="4502826" cy="3261361"/>
          </a:xfrm>
          <a:prstGeom prst="wedgeRoundRectCallout">
            <a:avLst>
              <a:gd name="adj1" fmla="val 63575"/>
              <a:gd name="adj2" fmla="val -50895"/>
              <a:gd name="adj3" fmla="val 16667"/>
            </a:avLst>
          </a:prstGeom>
          <a:solidFill>
            <a:srgbClr val="00B05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That means in the </a:t>
            </a:r>
            <a:r>
              <a:rPr lang="en-CA" sz="3200" b="1" dirty="0">
                <a:solidFill>
                  <a:srgbClr val="002060"/>
                </a:solidFill>
                <a:effectLst>
                  <a:glow rad="101600">
                    <a:srgbClr val="FFFF00"/>
                  </a:glow>
                </a:effectLst>
              </a:rPr>
              <a:t>9</a:t>
            </a:r>
            <a:r>
              <a:rPr lang="en-CA" sz="3200" b="1" baseline="30000" dirty="0">
                <a:solidFill>
                  <a:srgbClr val="002060"/>
                </a:solidFill>
                <a:effectLst>
                  <a:glow rad="101600">
                    <a:srgbClr val="FFFF00"/>
                  </a:glow>
                </a:effectLst>
              </a:rPr>
              <a:t>th</a:t>
            </a:r>
            <a:r>
              <a:rPr lang="en-CA" sz="3200" b="1" dirty="0">
                <a:solidFill>
                  <a:srgbClr val="002060"/>
                </a:solidFill>
                <a:effectLst>
                  <a:glow rad="101600">
                    <a:srgbClr val="FFFF00"/>
                  </a:glow>
                </a:effectLst>
              </a:rPr>
              <a:t> month </a:t>
            </a:r>
            <a:r>
              <a:rPr lang="en-CA" sz="3200" b="1" dirty="0">
                <a:solidFill>
                  <a:srgbClr val="002060"/>
                </a:solidFill>
                <a:effectLst>
                  <a:glow rad="127000">
                    <a:srgbClr val="FFFF00"/>
                  </a:glow>
                </a:effectLst>
              </a:rPr>
              <a:t>CC</a:t>
            </a:r>
            <a:r>
              <a:rPr lang="en-CA" sz="3200" dirty="0">
                <a:solidFill>
                  <a:srgbClr val="002060"/>
                </a:solidFill>
              </a:rPr>
              <a:t>, (end of the first year </a:t>
            </a:r>
            <a:r>
              <a:rPr lang="en-CA" sz="3200" dirty="0">
                <a:solidFill>
                  <a:schemeClr val="bg1"/>
                </a:solidFill>
              </a:rPr>
              <a:t>Gregorian),</a:t>
            </a:r>
            <a:r>
              <a:rPr lang="en-CA" sz="3200" dirty="0">
                <a:solidFill>
                  <a:srgbClr val="002060"/>
                </a:solidFill>
              </a:rPr>
              <a:t> Yahusha turned </a:t>
            </a:r>
            <a:r>
              <a:rPr lang="en-CA" sz="3200" dirty="0">
                <a:solidFill>
                  <a:srgbClr val="002060"/>
                </a:solidFill>
                <a:latin typeface="Arial" panose="020B0604020202020204" pitchFamily="34" charset="0"/>
                <a:cs typeface="Arial" panose="020B0604020202020204" pitchFamily="34" charset="0"/>
              </a:rPr>
              <a:t>2</a:t>
            </a:r>
            <a:r>
              <a:rPr lang="en-CA" sz="3200" dirty="0">
                <a:solidFill>
                  <a:srgbClr val="002060"/>
                </a:solidFill>
              </a:rPr>
              <a:t> years old; and so on and so forth.</a:t>
            </a:r>
          </a:p>
        </p:txBody>
      </p:sp>
      <p:sp>
        <p:nvSpPr>
          <p:cNvPr id="46" name="Oval 45"/>
          <p:cNvSpPr/>
          <p:nvPr/>
        </p:nvSpPr>
        <p:spPr>
          <a:xfrm>
            <a:off x="714224" y="5834930"/>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060285"/>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22F896-40B5-4ADD-8801-0D06FADFA095}" type="slidenum">
              <a:rPr lang="en-US" smtClean="0"/>
              <a:t>30</a:t>
            </a:fld>
            <a:endParaRPr lang="en-US" dirty="0"/>
          </a:p>
        </p:txBody>
      </p:sp>
      <p:sp>
        <p:nvSpPr>
          <p:cNvPr id="6" name="Rounded Rectangle 5"/>
          <p:cNvSpPr/>
          <p:nvPr/>
        </p:nvSpPr>
        <p:spPr>
          <a:xfrm>
            <a:off x="1119673" y="6231320"/>
            <a:ext cx="10021078" cy="478439"/>
          </a:xfrm>
          <a:prstGeom prst="roundRect">
            <a:avLst>
              <a:gd name="adj" fmla="val 43970"/>
            </a:avLst>
          </a:prstGeom>
          <a:solidFill>
            <a:schemeClr val="tx1">
              <a:lumMod val="65000"/>
            </a:schemeClr>
          </a:solidFill>
          <a:ln w="3810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C27AC"/>
                </a:solidFill>
              </a:rPr>
              <a:t>In CE </a:t>
            </a:r>
            <a:r>
              <a:rPr lang="en-CA" sz="2400" dirty="0">
                <a:solidFill>
                  <a:srgbClr val="0C27AC"/>
                </a:solidFill>
                <a:latin typeface="Arial Rounded MT Bold" panose="020F0704030504030204" pitchFamily="34" charset="0"/>
              </a:rPr>
              <a:t>11</a:t>
            </a:r>
            <a:r>
              <a:rPr lang="en-CA" sz="2400" dirty="0">
                <a:solidFill>
                  <a:srgbClr val="0C27AC"/>
                </a:solidFill>
              </a:rPr>
              <a:t>, at the end of the Gregorian year, Yahusha completed His </a:t>
            </a:r>
            <a:r>
              <a:rPr lang="en-CA" sz="2400" dirty="0">
                <a:solidFill>
                  <a:srgbClr val="0C27AC"/>
                </a:solidFill>
                <a:latin typeface="Arial Rounded MT Bold" panose="020F0704030504030204" pitchFamily="34" charset="0"/>
              </a:rPr>
              <a:t>12</a:t>
            </a:r>
            <a:r>
              <a:rPr lang="en-CA" sz="2400" baseline="30000" dirty="0">
                <a:solidFill>
                  <a:srgbClr val="0C27AC"/>
                </a:solidFill>
              </a:rPr>
              <a:t>th</a:t>
            </a:r>
            <a:r>
              <a:rPr lang="en-CA" sz="2400" dirty="0">
                <a:solidFill>
                  <a:srgbClr val="0C27AC"/>
                </a:solidFill>
              </a:rPr>
              <a:t> year.</a:t>
            </a:r>
          </a:p>
        </p:txBody>
      </p:sp>
      <p:sp>
        <p:nvSpPr>
          <p:cNvPr id="7" name="Rounded Rectangle 6"/>
          <p:cNvSpPr/>
          <p:nvPr/>
        </p:nvSpPr>
        <p:spPr>
          <a:xfrm>
            <a:off x="2481943" y="1899518"/>
            <a:ext cx="1903446" cy="347139"/>
          </a:xfrm>
          <a:prstGeom prst="roundRect">
            <a:avLst/>
          </a:prstGeom>
          <a:solidFill>
            <a:schemeClr val="accent4">
              <a:lumMod val="40000"/>
              <a:lumOff val="60000"/>
            </a:schemeClr>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chemeClr val="bg1"/>
                </a:solidFill>
              </a:rPr>
              <a:t>Local Mean Time</a:t>
            </a:r>
          </a:p>
        </p:txBody>
      </p:sp>
    </p:spTree>
    <p:extLst>
      <p:ext uri="{BB962C8B-B14F-4D97-AF65-F5344CB8AC3E}">
        <p14:creationId xmlns:p14="http://schemas.microsoft.com/office/powerpoint/2010/main" val="85003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25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0" nodeType="clickEffect">
                                  <p:stCondLst>
                                    <p:cond delay="0"/>
                                  </p:stCondLst>
                                  <p:childTnLst>
                                    <p:animEffect transition="out" filter="randombar(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repeatCount="5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par>
                                <p:cTn id="40" presetID="16" presetClass="entr" presetSubtype="37" fill="hold" grpId="0" nodeType="withEffect">
                                  <p:stCondLst>
                                    <p:cond delay="750"/>
                                  </p:stCondLst>
                                  <p:childTnLst>
                                    <p:set>
                                      <p:cBhvr>
                                        <p:cTn id="41" dur="1" fill="hold">
                                          <p:stCondLst>
                                            <p:cond delay="0"/>
                                          </p:stCondLst>
                                        </p:cTn>
                                        <p:tgtEl>
                                          <p:spTgt spid="6"/>
                                        </p:tgtEl>
                                        <p:attrNameLst>
                                          <p:attrName>style.visibility</p:attrName>
                                        </p:attrNameLst>
                                      </p:cBhvr>
                                      <p:to>
                                        <p:strVal val="visible"/>
                                      </p:to>
                                    </p:set>
                                    <p:animEffect transition="in" filter="barn(outVertical)">
                                      <p:cBhvr>
                                        <p:cTn id="4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animBg="1"/>
      <p:bldP spid="3" grpId="0" animBg="1"/>
      <p:bldP spid="51" grpId="0" animBg="1"/>
      <p:bldP spid="45" grpId="0" animBg="1"/>
      <p:bldP spid="46" grpId="0" animBg="1"/>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120000" y="2472613"/>
            <a:ext cx="10233800" cy="2771192"/>
          </a:xfrm>
          <a:ln>
            <a:solidFill>
              <a:srgbClr val="FF6600"/>
            </a:solidFill>
          </a:ln>
        </p:spPr>
        <p:txBody>
          <a:bodyPr anchor="ctr"/>
          <a:lstStyle/>
          <a:p>
            <a:r>
              <a:rPr lang="en-US" dirty="0"/>
              <a:t>Who was born in the year 1?</a:t>
            </a:r>
          </a:p>
          <a:p>
            <a:r>
              <a:rPr lang="en-US" dirty="0"/>
              <a:t>Birth of Jesus </a:t>
            </a:r>
            <a:r>
              <a:rPr lang="en-US" sz="3200" dirty="0"/>
              <a:t>[Yahusha], </a:t>
            </a:r>
            <a:r>
              <a:rPr lang="en-US" dirty="0"/>
              <a:t>as assigned by Dionysius </a:t>
            </a:r>
            <a:r>
              <a:rPr lang="en-US" dirty="0" err="1"/>
              <a:t>Exiguus</a:t>
            </a:r>
            <a:r>
              <a:rPr lang="en-US" dirty="0"/>
              <a:t> in his anno Domini era according to at least one scholar.  However, most scholars think Dionysius placed the birth of Jesus in the previous year, 1 BC.     See:  AD 1 - Wikipedia</a:t>
            </a:r>
            <a:endParaRPr lang="en-CA" dirty="0"/>
          </a:p>
        </p:txBody>
      </p:sp>
      <p:sp>
        <p:nvSpPr>
          <p:cNvPr id="4" name="Slide Number Placeholder 3"/>
          <p:cNvSpPr>
            <a:spLocks noGrp="1"/>
          </p:cNvSpPr>
          <p:nvPr>
            <p:ph type="sldNum" sz="quarter" idx="12"/>
          </p:nvPr>
        </p:nvSpPr>
        <p:spPr>
          <a:xfrm>
            <a:off x="9375710" y="6492875"/>
            <a:ext cx="2743200" cy="365125"/>
          </a:xfrm>
        </p:spPr>
        <p:txBody>
          <a:bodyPr/>
          <a:lstStyle/>
          <a:p>
            <a:fld id="{6D22F896-40B5-4ADD-8801-0D06FADFA095}" type="slidenum">
              <a:rPr lang="en-US" smtClean="0"/>
              <a:t>31</a:t>
            </a:fld>
            <a:endParaRPr lang="en-US" dirty="0"/>
          </a:p>
        </p:txBody>
      </p:sp>
      <p:sp>
        <p:nvSpPr>
          <p:cNvPr id="5" name="Rounded Rectangle 4"/>
          <p:cNvSpPr/>
          <p:nvPr/>
        </p:nvSpPr>
        <p:spPr>
          <a:xfrm>
            <a:off x="3198197" y="1035698"/>
            <a:ext cx="5579706" cy="914400"/>
          </a:xfrm>
          <a:prstGeom prst="roundRect">
            <a:avLst>
              <a:gd name="adj" fmla="val 50000"/>
            </a:avLst>
          </a:prstGeom>
          <a:solidFill>
            <a:srgbClr val="FFCCFF"/>
          </a:solidFill>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02060"/>
                </a:solidFill>
              </a:rPr>
              <a:t>Special Interest Quote -</a:t>
            </a:r>
          </a:p>
        </p:txBody>
      </p:sp>
    </p:spTree>
    <p:extLst>
      <p:ext uri="{BB962C8B-B14F-4D97-AF65-F5344CB8AC3E}">
        <p14:creationId xmlns:p14="http://schemas.microsoft.com/office/powerpoint/2010/main" val="26477623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a:xfrm>
            <a:off x="259943" y="389064"/>
            <a:ext cx="11568185" cy="6079872"/>
          </a:xfrm>
          <a:prstGeom prst="roundRect">
            <a:avLst>
              <a:gd name="adj" fmla="val 34489"/>
            </a:avLst>
          </a:prstGeom>
          <a:solidFill>
            <a:schemeClr val="tx1">
              <a:lumMod val="65000"/>
            </a:schemeClr>
          </a:solidFill>
          <a:ln w="28575">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br>
              <a:rPr lang="en-CA" sz="2800" b="1" dirty="0">
                <a:solidFill>
                  <a:srgbClr val="002060"/>
                </a:solidFill>
                <a:latin typeface="Arial" panose="020B0604020202020204" pitchFamily="34" charset="0"/>
                <a:cs typeface="Arial" panose="020B0604020202020204" pitchFamily="34" charset="0"/>
              </a:rPr>
            </a:br>
            <a:r>
              <a:rPr lang="en-CA" sz="2800" b="1" u="sng" dirty="0">
                <a:solidFill>
                  <a:schemeClr val="bg1"/>
                </a:solidFill>
                <a:latin typeface="Arial" panose="020B0604020202020204" pitchFamily="34" charset="0"/>
                <a:cs typeface="Arial" panose="020B0604020202020204" pitchFamily="34" charset="0"/>
              </a:rPr>
              <a:t>If</a:t>
            </a:r>
            <a:r>
              <a:rPr lang="en-CA" sz="2800" b="1" dirty="0">
                <a:solidFill>
                  <a:srgbClr val="FF0000"/>
                </a:solidFill>
                <a:latin typeface="Arial" panose="020B0604020202020204" pitchFamily="34" charset="0"/>
                <a:cs typeface="Arial" panose="020B0604020202020204" pitchFamily="34" charset="0"/>
              </a:rPr>
              <a:t> </a:t>
            </a:r>
            <a:r>
              <a:rPr lang="en-CA" sz="2800" b="1" dirty="0">
                <a:solidFill>
                  <a:srgbClr val="0066FF"/>
                </a:solidFill>
                <a:latin typeface="Arial" panose="020B0604020202020204" pitchFamily="34" charset="0"/>
                <a:cs typeface="Arial" panose="020B0604020202020204" pitchFamily="34" charset="0"/>
              </a:rPr>
              <a:t>Yahusha</a:t>
            </a:r>
            <a:r>
              <a:rPr lang="en-CA" sz="2800" dirty="0">
                <a:solidFill>
                  <a:srgbClr val="FF0000"/>
                </a:solidFill>
                <a:latin typeface="Arial" panose="020B0604020202020204" pitchFamily="34" charset="0"/>
                <a:cs typeface="Arial" panose="020B0604020202020204" pitchFamily="34" charset="0"/>
              </a:rPr>
              <a:t> had been </a:t>
            </a:r>
            <a:r>
              <a:rPr lang="en-CA" sz="2800" b="1" dirty="0">
                <a:solidFill>
                  <a:srgbClr val="FF0000"/>
                </a:solidFill>
                <a:effectLst>
                  <a:glow rad="127000">
                    <a:srgbClr val="00FF99"/>
                  </a:glow>
                </a:effectLst>
                <a:latin typeface="Arial" panose="020B0604020202020204" pitchFamily="34" charset="0"/>
                <a:cs typeface="Arial" panose="020B0604020202020204" pitchFamily="34" charset="0"/>
              </a:rPr>
              <a:t>only 11 years old </a:t>
            </a:r>
            <a:r>
              <a:rPr lang="en-CA" sz="2800" dirty="0">
                <a:solidFill>
                  <a:srgbClr val="FF0000"/>
                </a:solidFill>
                <a:latin typeface="Arial" panose="020B0604020202020204" pitchFamily="34" charset="0"/>
                <a:cs typeface="Arial" panose="020B0604020202020204" pitchFamily="34" charset="0"/>
              </a:rPr>
              <a:t>entering 12 CE, </a:t>
            </a:r>
            <a:br>
              <a:rPr lang="en-CA" sz="2800" dirty="0">
                <a:solidFill>
                  <a:srgbClr val="FF0000"/>
                </a:solidFill>
                <a:latin typeface="Arial" panose="020B0604020202020204" pitchFamily="34" charset="0"/>
                <a:cs typeface="Arial" panose="020B0604020202020204" pitchFamily="34" charset="0"/>
              </a:rPr>
            </a:br>
            <a:r>
              <a:rPr lang="en-CA" sz="2800" dirty="0">
                <a:solidFill>
                  <a:srgbClr val="FF0000"/>
                </a:solidFill>
                <a:latin typeface="Arial" panose="020B0604020202020204" pitchFamily="34" charset="0"/>
                <a:cs typeface="Arial" panose="020B0604020202020204" pitchFamily="34" charset="0"/>
              </a:rPr>
              <a:t>how could He have been age 12 for </a:t>
            </a:r>
            <a:r>
              <a:rPr lang="en-CA" sz="2800" b="1" u="sng" dirty="0">
                <a:solidFill>
                  <a:srgbClr val="0066FF"/>
                </a:solidFill>
                <a:latin typeface="Arial" panose="020B0604020202020204" pitchFamily="34" charset="0"/>
                <a:cs typeface="Arial" panose="020B0604020202020204" pitchFamily="34" charset="0"/>
              </a:rPr>
              <a:t>Yahuah’s Passover</a:t>
            </a:r>
            <a:r>
              <a:rPr lang="en-CA" sz="2800" b="1" dirty="0">
                <a:solidFill>
                  <a:srgbClr val="0066FF"/>
                </a:solidFill>
                <a:latin typeface="Arial" panose="020B0604020202020204" pitchFamily="34" charset="0"/>
                <a:cs typeface="Arial" panose="020B0604020202020204" pitchFamily="34" charset="0"/>
              </a:rPr>
              <a:t>?</a:t>
            </a:r>
            <a:br>
              <a:rPr lang="en-CA" sz="2800" b="1" dirty="0">
                <a:solidFill>
                  <a:srgbClr val="0066FF"/>
                </a:solidFill>
                <a:latin typeface="Arial" panose="020B0604020202020204" pitchFamily="34" charset="0"/>
                <a:cs typeface="Arial" panose="020B0604020202020204" pitchFamily="34" charset="0"/>
              </a:rPr>
            </a:br>
            <a:r>
              <a:rPr lang="en-CA" sz="1200" b="1" dirty="0">
                <a:solidFill>
                  <a:srgbClr val="0066FF"/>
                </a:solidFill>
                <a:latin typeface="Arial" panose="020B0604020202020204" pitchFamily="34" charset="0"/>
                <a:cs typeface="Arial" panose="020B0604020202020204" pitchFamily="34" charset="0"/>
              </a:rPr>
              <a:t> </a:t>
            </a:r>
            <a:br>
              <a:rPr lang="en-CA" sz="2800" b="1" dirty="0">
                <a:solidFill>
                  <a:srgbClr val="0066FF"/>
                </a:solidFill>
                <a:latin typeface="Arial" panose="020B0604020202020204" pitchFamily="34" charset="0"/>
                <a:cs typeface="Arial" panose="020B0604020202020204" pitchFamily="34" charset="0"/>
              </a:rPr>
            </a:br>
            <a:r>
              <a:rPr lang="en-CA" sz="2800" b="1" u="sng" dirty="0">
                <a:solidFill>
                  <a:srgbClr val="002060"/>
                </a:solidFill>
                <a:latin typeface="Arial" panose="020B0604020202020204" pitchFamily="34" charset="0"/>
                <a:cs typeface="Arial" panose="020B0604020202020204" pitchFamily="34" charset="0"/>
              </a:rPr>
              <a:t>It was 12 CE</a:t>
            </a:r>
            <a:r>
              <a:rPr lang="en-CA" sz="2800" b="1" dirty="0">
                <a:solidFill>
                  <a:srgbClr val="002060"/>
                </a:solidFill>
                <a:latin typeface="Arial" panose="020B0604020202020204" pitchFamily="34" charset="0"/>
                <a:cs typeface="Arial" panose="020B0604020202020204" pitchFamily="34" charset="0"/>
              </a:rPr>
              <a:t> </a:t>
            </a:r>
            <a:r>
              <a:rPr lang="en-CA" sz="2800" dirty="0">
                <a:solidFill>
                  <a:srgbClr val="002060"/>
                </a:solidFill>
                <a:latin typeface="Arial" panose="020B0604020202020204" pitchFamily="34" charset="0"/>
                <a:cs typeface="Arial" panose="020B0604020202020204" pitchFamily="34" charset="0"/>
              </a:rPr>
              <a:t>when He was </a:t>
            </a:r>
            <a:r>
              <a:rPr lang="en-CA" sz="3200" b="1" i="1" dirty="0">
                <a:ln>
                  <a:solidFill>
                    <a:srgbClr val="9933FF"/>
                  </a:solidFill>
                </a:ln>
                <a:solidFill>
                  <a:srgbClr val="FFCCFF"/>
                </a:solidFill>
              </a:rPr>
              <a:t>discovered</a:t>
            </a:r>
            <a:r>
              <a:rPr lang="en-CA" sz="2800" b="1" i="1" dirty="0">
                <a:ln>
                  <a:solidFill>
                    <a:srgbClr val="9933FF"/>
                  </a:solidFill>
                </a:ln>
              </a:rPr>
              <a:t> </a:t>
            </a:r>
            <a:br>
              <a:rPr lang="en-CA" sz="2800" i="1" dirty="0"/>
            </a:br>
            <a:r>
              <a:rPr lang="en-CA" sz="2800" b="1" u="sng" dirty="0">
                <a:solidFill>
                  <a:srgbClr val="002060"/>
                </a:solidFill>
                <a:latin typeface="Comic Sans MS" panose="030F0702030302020204" pitchFamily="66" charset="0"/>
                <a:cs typeface="Arial" panose="020B0604020202020204" pitchFamily="34" charset="0"/>
              </a:rPr>
              <a:t>PRESENTING HIMSELF BEFORE YAHUAH</a:t>
            </a:r>
            <a:r>
              <a:rPr lang="en-CA" sz="2800" dirty="0">
                <a:solidFill>
                  <a:srgbClr val="002060"/>
                </a:solidFill>
                <a:latin typeface="Arial" panose="020B0604020202020204" pitchFamily="34" charset="0"/>
                <a:cs typeface="Arial" panose="020B0604020202020204" pitchFamily="34" charset="0"/>
              </a:rPr>
              <a:t>  </a:t>
            </a:r>
            <a:br>
              <a:rPr lang="en-CA" sz="2800" dirty="0">
                <a:solidFill>
                  <a:srgbClr val="002060"/>
                </a:solidFill>
                <a:latin typeface="Arial" panose="020B0604020202020204" pitchFamily="34" charset="0"/>
                <a:cs typeface="Arial" panose="020B0604020202020204" pitchFamily="34" charset="0"/>
              </a:rPr>
            </a:br>
            <a:r>
              <a:rPr lang="en-CA" sz="2800" b="1" dirty="0">
                <a:ln>
                  <a:solidFill>
                    <a:srgbClr val="0066FF"/>
                  </a:solidFill>
                </a:ln>
                <a:solidFill>
                  <a:srgbClr val="D73DCC"/>
                </a:solidFill>
                <a:latin typeface="Comic Sans MS" panose="030F0702030302020204" pitchFamily="66" charset="0"/>
                <a:cs typeface="Arial" panose="020B0604020202020204" pitchFamily="34" charset="0"/>
              </a:rPr>
              <a:t>“</a:t>
            </a:r>
            <a:r>
              <a:rPr lang="en-CA" sz="2800" b="1" i="1" dirty="0">
                <a:ln>
                  <a:solidFill>
                    <a:srgbClr val="0066FF"/>
                  </a:solidFill>
                </a:ln>
                <a:solidFill>
                  <a:srgbClr val="D73DCC"/>
                </a:solidFill>
                <a:latin typeface="Comic Sans MS" panose="030F0702030302020204" pitchFamily="66" charset="0"/>
                <a:cs typeface="Arial" panose="020B0604020202020204" pitchFamily="34" charset="0"/>
              </a:rPr>
              <a:t>in the place which He chooses!”</a:t>
            </a:r>
            <a:r>
              <a:rPr lang="en-CA" sz="2800" dirty="0">
                <a:solidFill>
                  <a:srgbClr val="002060"/>
                </a:solidFill>
                <a:latin typeface="Arial" panose="020B0604020202020204" pitchFamily="34" charset="0"/>
                <a:cs typeface="Arial" panose="020B0604020202020204" pitchFamily="34" charset="0"/>
              </a:rPr>
              <a:t> </a:t>
            </a:r>
            <a:br>
              <a:rPr lang="en-CA" sz="2800" dirty="0">
                <a:solidFill>
                  <a:srgbClr val="002060"/>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(see Ex 23:17,Deut 16:16, Job 1:6/ 2:1) </a:t>
            </a:r>
            <a:br>
              <a:rPr lang="en-CA" sz="2800" dirty="0">
                <a:solidFill>
                  <a:srgbClr val="002060"/>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Yahusha was </a:t>
            </a:r>
            <a:r>
              <a:rPr lang="en-CA" sz="3200" b="1" i="1" dirty="0">
                <a:ln>
                  <a:solidFill>
                    <a:srgbClr val="9933FF"/>
                  </a:solidFill>
                </a:ln>
                <a:solidFill>
                  <a:srgbClr val="FFCCFF"/>
                </a:solidFill>
              </a:rPr>
              <a:t>discovered</a:t>
            </a:r>
            <a:r>
              <a:rPr lang="en-CA" sz="2800" i="1" dirty="0">
                <a:ln>
                  <a:solidFill>
                    <a:srgbClr val="9933FF"/>
                  </a:solidFill>
                </a:ln>
              </a:rPr>
              <a:t> </a:t>
            </a:r>
            <a:r>
              <a:rPr lang="en-CA" sz="2800" dirty="0">
                <a:solidFill>
                  <a:srgbClr val="002060"/>
                </a:solidFill>
                <a:latin typeface="Arial" panose="020B0604020202020204" pitchFamily="34" charset="0"/>
                <a:cs typeface="Arial" panose="020B0604020202020204" pitchFamily="34" charset="0"/>
              </a:rPr>
              <a:t>in the Tabernacle </a:t>
            </a:r>
            <a:r>
              <a:rPr lang="en-CA" sz="2800" b="1" dirty="0">
                <a:solidFill>
                  <a:srgbClr val="002060"/>
                </a:solidFill>
                <a:effectLst>
                  <a:glow rad="127000">
                    <a:srgbClr val="00FF99"/>
                  </a:glow>
                </a:effectLst>
                <a:latin typeface="Arial" panose="020B0604020202020204" pitchFamily="34" charset="0"/>
                <a:cs typeface="Arial" panose="020B0604020202020204" pitchFamily="34" charset="0"/>
              </a:rPr>
              <a:t>observing the Feast of Passover/Unleavened Bread</a:t>
            </a:r>
            <a:r>
              <a:rPr lang="en-CA" sz="2800" dirty="0">
                <a:solidFill>
                  <a:srgbClr val="002060"/>
                </a:solidFill>
                <a:latin typeface="Arial" panose="020B0604020202020204" pitchFamily="34" charset="0"/>
                <a:cs typeface="Arial" panose="020B0604020202020204" pitchFamily="34" charset="0"/>
              </a:rPr>
              <a:t> </a:t>
            </a:r>
            <a:r>
              <a:rPr lang="en-CA" sz="2800" b="1" u="sng" dirty="0">
                <a:ln>
                  <a:solidFill>
                    <a:srgbClr val="0066FF"/>
                  </a:solidFill>
                </a:ln>
                <a:solidFill>
                  <a:srgbClr val="00FF99"/>
                </a:solidFill>
                <a:latin typeface="Arial" panose="020B0604020202020204" pitchFamily="34" charset="0"/>
                <a:cs typeface="Arial" panose="020B0604020202020204" pitchFamily="34" charset="0"/>
              </a:rPr>
              <a:t>three c</a:t>
            </a:r>
            <a:r>
              <a:rPr lang="en-CA" sz="2800" b="1" dirty="0">
                <a:ln>
                  <a:solidFill>
                    <a:srgbClr val="0066FF"/>
                  </a:solidFill>
                </a:ln>
                <a:solidFill>
                  <a:srgbClr val="00FF99"/>
                </a:solidFill>
                <a:latin typeface="Arial" panose="020B0604020202020204" pitchFamily="34" charset="0"/>
                <a:cs typeface="Arial" panose="020B0604020202020204" pitchFamily="34" charset="0"/>
              </a:rPr>
              <a:t>y</a:t>
            </a:r>
            <a:r>
              <a:rPr lang="en-CA" sz="2800" b="1" u="sng" dirty="0">
                <a:ln>
                  <a:solidFill>
                    <a:srgbClr val="0066FF"/>
                  </a:solidFill>
                </a:ln>
                <a:solidFill>
                  <a:srgbClr val="00FF99"/>
                </a:solidFill>
                <a:latin typeface="Arial" panose="020B0604020202020204" pitchFamily="34" charset="0"/>
                <a:cs typeface="Arial" panose="020B0604020202020204" pitchFamily="34" charset="0"/>
              </a:rPr>
              <a:t>cles after </a:t>
            </a:r>
            <a:br>
              <a:rPr lang="en-CA" sz="2800" b="1" dirty="0">
                <a:ln>
                  <a:solidFill>
                    <a:srgbClr val="0066FF"/>
                  </a:solidFill>
                </a:ln>
                <a:solidFill>
                  <a:srgbClr val="00FF99"/>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the </a:t>
            </a:r>
            <a:r>
              <a:rPr lang="en-CA" sz="2800" dirty="0">
                <a:solidFill>
                  <a:srgbClr val="FF0000"/>
                </a:solidFill>
                <a:latin typeface="Arial Black" panose="020B0A04020102020204" pitchFamily="34" charset="0"/>
                <a:cs typeface="Arial" panose="020B0604020202020204" pitchFamily="34" charset="0"/>
              </a:rPr>
              <a:t>LUNAR</a:t>
            </a:r>
            <a:r>
              <a:rPr lang="en-CA" sz="2800" dirty="0">
                <a:solidFill>
                  <a:srgbClr val="002060"/>
                </a:solidFill>
                <a:latin typeface="Arial" panose="020B0604020202020204" pitchFamily="34" charset="0"/>
                <a:cs typeface="Arial" panose="020B0604020202020204" pitchFamily="34" charset="0"/>
              </a:rPr>
              <a:t> based </a:t>
            </a:r>
            <a:r>
              <a:rPr lang="en-CA" sz="2800" i="1" dirty="0">
                <a:solidFill>
                  <a:srgbClr val="002060"/>
                </a:solidFill>
                <a:latin typeface="Comic Sans MS" panose="030F0702030302020204" pitchFamily="66" charset="0"/>
                <a:cs typeface="Arial" panose="020B0604020202020204" pitchFamily="34" charset="0"/>
              </a:rPr>
              <a:t>Feast of the Jews!</a:t>
            </a:r>
          </a:p>
          <a:p>
            <a:pPr algn="ctr"/>
            <a:endParaRPr lang="en-CA" sz="2800" dirty="0">
              <a:solidFill>
                <a:srgbClr val="002060"/>
              </a:solidFill>
              <a:latin typeface="Arial" panose="020B0604020202020204" pitchFamily="34" charset="0"/>
              <a:cs typeface="Arial" panose="020B0604020202020204" pitchFamily="34" charset="0"/>
            </a:endParaRPr>
          </a:p>
          <a:p>
            <a:pPr algn="ctr"/>
            <a:endParaRPr lang="en-CA" sz="2800" dirty="0">
              <a:solidFill>
                <a:srgbClr val="002060"/>
              </a:solidFill>
              <a:latin typeface="Arial" panose="020B0604020202020204" pitchFamily="34" charset="0"/>
              <a:cs typeface="Arial" panose="020B0604020202020204" pitchFamily="34" charset="0"/>
            </a:endParaRPr>
          </a:p>
          <a:p>
            <a:pPr algn="ctr"/>
            <a:endParaRPr lang="en-CA" sz="2800" dirty="0">
              <a:solidFill>
                <a:srgbClr val="002060"/>
              </a:solidFill>
              <a:latin typeface="Arial" panose="020B0604020202020204" pitchFamily="34" charset="0"/>
              <a:cs typeface="Arial" panose="020B0604020202020204" pitchFamily="34" charset="0"/>
            </a:endParaRPr>
          </a:p>
          <a:p>
            <a:pPr algn="ctr"/>
            <a:endParaRPr lang="en-CA" sz="2800" dirty="0">
              <a:solidFill>
                <a:srgbClr val="002060"/>
              </a:solidFill>
              <a:latin typeface="Arial" panose="020B0604020202020204" pitchFamily="34" charset="0"/>
              <a:cs typeface="Arial" panose="020B0604020202020204" pitchFamily="34" charset="0"/>
            </a:endParaRPr>
          </a:p>
        </p:txBody>
      </p:sp>
      <p:sp>
        <p:nvSpPr>
          <p:cNvPr id="2" name="Rectangle 1"/>
          <p:cNvSpPr/>
          <p:nvPr/>
        </p:nvSpPr>
        <p:spPr>
          <a:xfrm>
            <a:off x="857670" y="4665305"/>
            <a:ext cx="10534262" cy="163285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a:solidFill>
                  <a:srgbClr val="002060"/>
                </a:solidFill>
                <a:latin typeface="Arial" panose="020B0604020202020204" pitchFamily="34" charset="0"/>
                <a:cs typeface="Arial" panose="020B0604020202020204" pitchFamily="34" charset="0"/>
              </a:rPr>
              <a:t>On the next slide, we will examine the </a:t>
            </a:r>
            <a:r>
              <a:rPr lang="en-CA" sz="2800" dirty="0">
                <a:solidFill>
                  <a:srgbClr val="FF0000"/>
                </a:solidFill>
                <a:latin typeface="Arial" panose="020B0604020202020204" pitchFamily="34" charset="0"/>
                <a:cs typeface="Arial" panose="020B0604020202020204" pitchFamily="34" charset="0"/>
              </a:rPr>
              <a:t>serious problem </a:t>
            </a:r>
            <a:r>
              <a:rPr lang="en-CA" sz="2800" dirty="0">
                <a:solidFill>
                  <a:srgbClr val="002060"/>
                </a:solidFill>
                <a:latin typeface="Arial" panose="020B0604020202020204" pitchFamily="34" charset="0"/>
                <a:cs typeface="Arial" panose="020B0604020202020204" pitchFamily="34" charset="0"/>
              </a:rPr>
              <a:t>when assuming that Yahusha turned 1 year old AT </a:t>
            </a:r>
            <a:br>
              <a:rPr lang="en-CA" sz="2800" dirty="0">
                <a:solidFill>
                  <a:srgbClr val="002060"/>
                </a:solidFill>
                <a:latin typeface="Arial" panose="020B0604020202020204" pitchFamily="34" charset="0"/>
                <a:cs typeface="Arial" panose="020B0604020202020204" pitchFamily="34" charset="0"/>
              </a:rPr>
            </a:br>
            <a:r>
              <a:rPr lang="en-CA" sz="2800" dirty="0">
                <a:solidFill>
                  <a:srgbClr val="002060"/>
                </a:solidFill>
                <a:latin typeface="Arial" panose="020B0604020202020204" pitchFamily="34" charset="0"/>
                <a:cs typeface="Arial" panose="020B0604020202020204" pitchFamily="34" charset="0"/>
              </a:rPr>
              <a:t>(or </a:t>
            </a:r>
            <a:r>
              <a:rPr lang="en-CA" sz="2800" i="1" dirty="0">
                <a:solidFill>
                  <a:srgbClr val="002060"/>
                </a:solidFill>
                <a:latin typeface="Arial" panose="020B0604020202020204" pitchFamily="34" charset="0"/>
                <a:cs typeface="Arial" panose="020B0604020202020204" pitchFamily="34" charset="0"/>
              </a:rPr>
              <a:t>just before</a:t>
            </a:r>
            <a:r>
              <a:rPr lang="en-CA" sz="2800" dirty="0">
                <a:solidFill>
                  <a:srgbClr val="002060"/>
                </a:solidFill>
                <a:latin typeface="Arial" panose="020B0604020202020204" pitchFamily="34" charset="0"/>
                <a:cs typeface="Arial" panose="020B0604020202020204" pitchFamily="34" charset="0"/>
              </a:rPr>
              <a:t>)  SUKKOT, </a:t>
            </a:r>
            <a:r>
              <a:rPr lang="en-CA" sz="2800" b="1" u="sng" dirty="0">
                <a:solidFill>
                  <a:srgbClr val="002060"/>
                </a:solidFill>
                <a:effectLst>
                  <a:glow rad="127000">
                    <a:srgbClr val="00FF00"/>
                  </a:glow>
                </a:effectLst>
                <a:latin typeface="Arial Black" panose="020B0A04020102020204" pitchFamily="34" charset="0"/>
                <a:cs typeface="Arial" panose="020B0604020202020204" pitchFamily="34" charset="0"/>
              </a:rPr>
              <a:t>ON</a:t>
            </a:r>
            <a:r>
              <a:rPr lang="en-CA" sz="2800" b="1" dirty="0">
                <a:solidFill>
                  <a:srgbClr val="002060"/>
                </a:solidFill>
                <a:latin typeface="Arial" panose="020B0604020202020204" pitchFamily="34" charset="0"/>
                <a:cs typeface="Arial" panose="020B0604020202020204" pitchFamily="34" charset="0"/>
              </a:rPr>
              <a:t> 1 CE!</a:t>
            </a:r>
            <a:endParaRPr lang="en-CA" sz="2800" dirty="0">
              <a:solidFill>
                <a:srgbClr val="002060"/>
              </a:solidFill>
              <a:latin typeface="Arial" panose="020B0604020202020204" pitchFamily="34" charset="0"/>
              <a:cs typeface="Arial" panose="020B0604020202020204" pitchFamily="34" charset="0"/>
            </a:endParaRPr>
          </a:p>
        </p:txBody>
      </p:sp>
      <p:sp>
        <p:nvSpPr>
          <p:cNvPr id="3" name="Explosion 1 2"/>
          <p:cNvSpPr/>
          <p:nvPr/>
        </p:nvSpPr>
        <p:spPr>
          <a:xfrm>
            <a:off x="1317171" y="1953301"/>
            <a:ext cx="914400" cy="914400"/>
          </a:xfrm>
          <a:prstGeom prst="irregularSeal1">
            <a:avLst/>
          </a:prstGeom>
          <a:solidFill>
            <a:srgbClr val="FFFF00"/>
          </a:solidFill>
          <a:ln w="381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a:xfrm>
            <a:off x="11756571" y="6428337"/>
            <a:ext cx="435429" cy="365125"/>
          </a:xfrm>
        </p:spPr>
        <p:txBody>
          <a:bodyPr/>
          <a:lstStyle/>
          <a:p>
            <a:fld id="{6D22F896-40B5-4ADD-8801-0D06FADFA095}" type="slidenum">
              <a:rPr lang="en-US" sz="1400" smtClean="0"/>
              <a:t>32</a:t>
            </a:fld>
            <a:endParaRPr lang="en-US" sz="1400" dirty="0"/>
          </a:p>
        </p:txBody>
      </p:sp>
    </p:spTree>
    <p:extLst>
      <p:ext uri="{BB962C8B-B14F-4D97-AF65-F5344CB8AC3E}">
        <p14:creationId xmlns:p14="http://schemas.microsoft.com/office/powerpoint/2010/main" val="6794400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up)">
                                      <p:cBhvr>
                                        <p:cTn id="7"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8" name="Straight Connector 7"/>
          <p:cNvCxnSpPr/>
          <p:nvPr/>
        </p:nvCxnSpPr>
        <p:spPr>
          <a:xfrm flipV="1">
            <a:off x="7941736" y="2006600"/>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80533" y="2438400"/>
            <a:ext cx="7069667" cy="84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V="1">
            <a:off x="7950200" y="2429934"/>
            <a:ext cx="4114800" cy="846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V="1">
            <a:off x="880532" y="3251200"/>
            <a:ext cx="7069667" cy="84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0532" y="2853266"/>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V="1">
            <a:off x="7950200" y="2844799"/>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7950199" y="3723828"/>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V="1">
            <a:off x="7907868" y="2006600"/>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V="1">
            <a:off x="7941736" y="4562027"/>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V="1">
            <a:off x="7882467" y="2006600"/>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V="1">
            <a:off x="7941736" y="5391759"/>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7941736" y="6260343"/>
            <a:ext cx="4114800" cy="84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flipV="1">
            <a:off x="7950199" y="3242732"/>
            <a:ext cx="4114800" cy="846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flipV="1">
            <a:off x="7950199" y="4138694"/>
            <a:ext cx="4114800" cy="846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7950199" y="4993829"/>
            <a:ext cx="4114800" cy="846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7950199" y="5843976"/>
            <a:ext cx="4114800" cy="846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flipV="1">
            <a:off x="7950199" y="6698387"/>
            <a:ext cx="4114800" cy="8467"/>
          </a:xfrm>
          <a:prstGeom prst="line">
            <a:avLst/>
          </a:prstGeom>
          <a:ln w="57150">
            <a:solidFill>
              <a:schemeClr val="tx2">
                <a:lumMod val="75000"/>
              </a:schemeClr>
            </a:solidFill>
          </a:ln>
          <a:effectLst>
            <a:glow rad="88900">
              <a:srgbClr val="00FF99"/>
            </a:glow>
          </a:effectLst>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2069" y="3734276"/>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2068" y="4572984"/>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flipV="1">
            <a:off x="880532" y="5401471"/>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2067" y="6264576"/>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532" y="4149396"/>
            <a:ext cx="7069667" cy="84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72066" y="5004033"/>
            <a:ext cx="7069667" cy="84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0532" y="5850326"/>
            <a:ext cx="7069667" cy="846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0532" y="6711155"/>
            <a:ext cx="7069667" cy="8468"/>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4" name="Oval 33"/>
          <p:cNvSpPr/>
          <p:nvPr/>
        </p:nvSpPr>
        <p:spPr>
          <a:xfrm>
            <a:off x="7725836" y="2301981"/>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a:t>
            </a:r>
          </a:p>
        </p:txBody>
      </p:sp>
      <p:sp>
        <p:nvSpPr>
          <p:cNvPr id="35" name="Oval 34"/>
          <p:cNvSpPr/>
          <p:nvPr/>
        </p:nvSpPr>
        <p:spPr>
          <a:xfrm>
            <a:off x="7725836" y="272456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a:t>
            </a:r>
          </a:p>
        </p:txBody>
      </p:sp>
      <p:sp>
        <p:nvSpPr>
          <p:cNvPr id="36" name="Oval 35"/>
          <p:cNvSpPr/>
          <p:nvPr/>
        </p:nvSpPr>
        <p:spPr>
          <a:xfrm>
            <a:off x="7725835" y="314741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4</a:t>
            </a:r>
          </a:p>
        </p:txBody>
      </p:sp>
      <p:sp>
        <p:nvSpPr>
          <p:cNvPr id="37" name="Oval 36"/>
          <p:cNvSpPr/>
          <p:nvPr/>
        </p:nvSpPr>
        <p:spPr>
          <a:xfrm>
            <a:off x="7725835" y="355157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5</a:t>
            </a:r>
          </a:p>
        </p:txBody>
      </p:sp>
      <p:sp>
        <p:nvSpPr>
          <p:cNvPr id="38" name="Oval 37"/>
          <p:cNvSpPr/>
          <p:nvPr/>
        </p:nvSpPr>
        <p:spPr>
          <a:xfrm>
            <a:off x="7725835" y="3999147"/>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6</a:t>
            </a:r>
          </a:p>
        </p:txBody>
      </p:sp>
      <p:sp>
        <p:nvSpPr>
          <p:cNvPr id="39" name="Oval 38"/>
          <p:cNvSpPr/>
          <p:nvPr/>
        </p:nvSpPr>
        <p:spPr>
          <a:xfrm>
            <a:off x="7725834" y="442441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7</a:t>
            </a:r>
          </a:p>
        </p:txBody>
      </p:sp>
      <p:sp>
        <p:nvSpPr>
          <p:cNvPr id="40" name="Oval 39"/>
          <p:cNvSpPr/>
          <p:nvPr/>
        </p:nvSpPr>
        <p:spPr>
          <a:xfrm>
            <a:off x="7721799" y="484748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8</a:t>
            </a:r>
          </a:p>
        </p:txBody>
      </p:sp>
      <p:sp>
        <p:nvSpPr>
          <p:cNvPr id="41" name="Oval 40"/>
          <p:cNvSpPr/>
          <p:nvPr/>
        </p:nvSpPr>
        <p:spPr>
          <a:xfrm>
            <a:off x="7726865" y="5280597"/>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9</a:t>
            </a:r>
          </a:p>
        </p:txBody>
      </p:sp>
      <p:sp>
        <p:nvSpPr>
          <p:cNvPr id="42" name="Oval 41"/>
          <p:cNvSpPr/>
          <p:nvPr/>
        </p:nvSpPr>
        <p:spPr>
          <a:xfrm>
            <a:off x="7651071" y="5712337"/>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10</a:t>
            </a:r>
          </a:p>
        </p:txBody>
      </p:sp>
      <p:sp>
        <p:nvSpPr>
          <p:cNvPr id="43" name="Oval 42"/>
          <p:cNvSpPr/>
          <p:nvPr/>
        </p:nvSpPr>
        <p:spPr>
          <a:xfrm>
            <a:off x="7660745" y="6132325"/>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11</a:t>
            </a:r>
          </a:p>
        </p:txBody>
      </p:sp>
      <p:sp>
        <p:nvSpPr>
          <p:cNvPr id="44" name="Oval 43"/>
          <p:cNvSpPr/>
          <p:nvPr/>
        </p:nvSpPr>
        <p:spPr>
          <a:xfrm>
            <a:off x="7660745" y="652822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12</a:t>
            </a:r>
          </a:p>
        </p:txBody>
      </p:sp>
      <p:cxnSp>
        <p:nvCxnSpPr>
          <p:cNvPr id="47" name="Straight Connector 46"/>
          <p:cNvCxnSpPr/>
          <p:nvPr/>
        </p:nvCxnSpPr>
        <p:spPr>
          <a:xfrm flipV="1">
            <a:off x="857056" y="2021417"/>
            <a:ext cx="7069667" cy="846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V="1">
            <a:off x="7926723" y="1596344"/>
            <a:ext cx="4138276" cy="1"/>
          </a:xfrm>
          <a:prstGeom prst="line">
            <a:avLst/>
          </a:prstGeom>
          <a:ln w="57150">
            <a:solidFill>
              <a:srgbClr val="D73DCC"/>
            </a:solidFill>
          </a:ln>
          <a:effectLst>
            <a:glow rad="228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0" name="Oval 49"/>
          <p:cNvSpPr/>
          <p:nvPr/>
        </p:nvSpPr>
        <p:spPr>
          <a:xfrm>
            <a:off x="7702551" y="18908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a:t>
            </a:r>
          </a:p>
        </p:txBody>
      </p:sp>
      <p:sp>
        <p:nvSpPr>
          <p:cNvPr id="51" name="Rounded Rectangular Callout 50"/>
          <p:cNvSpPr/>
          <p:nvPr/>
        </p:nvSpPr>
        <p:spPr>
          <a:xfrm>
            <a:off x="3526972" y="148708"/>
            <a:ext cx="8470296" cy="995798"/>
          </a:xfrm>
          <a:prstGeom prst="wedgeRoundRectCallout">
            <a:avLst>
              <a:gd name="adj1" fmla="val -1859"/>
              <a:gd name="adj2" fmla="val 85869"/>
              <a:gd name="adj3" fmla="val 16667"/>
            </a:avLst>
          </a:prstGeom>
          <a:solidFill>
            <a:srgbClr val="FF6600"/>
          </a:solidFill>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ysClr val="windowText" lastClr="000000"/>
                  </a:solidFill>
                </a:ln>
                <a:solidFill>
                  <a:srgbClr val="0C27AC"/>
                </a:solidFill>
              </a:rPr>
              <a:t>Yahusha born near  Sukkot; 12 more  months needed </a:t>
            </a:r>
            <a:r>
              <a:rPr lang="en-CA" sz="2800" b="1" u="sng" dirty="0">
                <a:ln>
                  <a:solidFill>
                    <a:sysClr val="windowText" lastClr="000000"/>
                  </a:solidFill>
                </a:ln>
                <a:solidFill>
                  <a:srgbClr val="0C27AC"/>
                </a:solidFill>
              </a:rPr>
              <a:t>TO COMPLETE HIS FIRST YEAR</a:t>
            </a:r>
            <a:r>
              <a:rPr lang="en-CA" sz="2800" b="1" dirty="0">
                <a:ln>
                  <a:solidFill>
                    <a:sysClr val="windowText" lastClr="000000"/>
                  </a:solidFill>
                </a:ln>
                <a:solidFill>
                  <a:srgbClr val="0C27AC"/>
                </a:solidFill>
              </a:rPr>
              <a:t>?   </a:t>
            </a:r>
            <a:r>
              <a:rPr lang="en-CA" sz="2800" b="1" dirty="0">
                <a:ln>
                  <a:solidFill>
                    <a:sysClr val="windowText" lastClr="000000"/>
                  </a:solidFill>
                </a:ln>
                <a:solidFill>
                  <a:srgbClr val="0C27AC"/>
                </a:solidFill>
                <a:effectLst>
                  <a:glow rad="127000">
                    <a:srgbClr val="00FF99"/>
                  </a:glow>
                </a:effectLst>
              </a:rPr>
              <a:t>???  XXXXX</a:t>
            </a:r>
          </a:p>
        </p:txBody>
      </p:sp>
      <p:sp>
        <p:nvSpPr>
          <p:cNvPr id="52" name="Oval 51"/>
          <p:cNvSpPr/>
          <p:nvPr/>
        </p:nvSpPr>
        <p:spPr>
          <a:xfrm>
            <a:off x="7702550" y="1429166"/>
            <a:ext cx="410633" cy="297146"/>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a:t>
            </a:r>
          </a:p>
        </p:txBody>
      </p:sp>
      <p:sp>
        <p:nvSpPr>
          <p:cNvPr id="53" name="Oval 52"/>
          <p:cNvSpPr/>
          <p:nvPr/>
        </p:nvSpPr>
        <p:spPr>
          <a:xfrm>
            <a:off x="670383" y="1571663"/>
            <a:ext cx="495229" cy="450710"/>
          </a:xfrm>
          <a:prstGeom prst="ellipse">
            <a:avLst/>
          </a:prstGeom>
          <a:noFill/>
          <a:ln w="76200">
            <a:solidFill>
              <a:srgbClr val="C00000"/>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54" name="Rounded Rectangular Callout 53"/>
          <p:cNvSpPr/>
          <p:nvPr/>
        </p:nvSpPr>
        <p:spPr>
          <a:xfrm>
            <a:off x="136524" y="495109"/>
            <a:ext cx="3213166" cy="612648"/>
          </a:xfrm>
          <a:prstGeom prst="wedgeRoundRectCallout">
            <a:avLst>
              <a:gd name="adj1" fmla="val 64564"/>
              <a:gd name="adj2" fmla="val 13530"/>
              <a:gd name="adj3" fmla="val 16667"/>
            </a:avLst>
          </a:prstGeom>
          <a:ln w="762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C27AC"/>
                </a:solidFill>
              </a:rPr>
              <a:t>Born </a:t>
            </a:r>
            <a:r>
              <a:rPr lang="en-CA" sz="2800" b="1" dirty="0">
                <a:solidFill>
                  <a:srgbClr val="0C27AC"/>
                </a:solidFill>
                <a:effectLst>
                  <a:glow rad="127000">
                    <a:srgbClr val="FFFF00"/>
                  </a:glow>
                </a:effectLst>
              </a:rPr>
              <a:t>BEFORE</a:t>
            </a:r>
            <a:r>
              <a:rPr lang="en-CA" sz="2800" b="1" dirty="0">
                <a:solidFill>
                  <a:srgbClr val="0C27AC"/>
                </a:solidFill>
              </a:rPr>
              <a:t> 1 CE! </a:t>
            </a:r>
          </a:p>
        </p:txBody>
      </p:sp>
      <p:cxnSp>
        <p:nvCxnSpPr>
          <p:cNvPr id="3" name="Straight Arrow Connector 2"/>
          <p:cNvCxnSpPr/>
          <p:nvPr/>
        </p:nvCxnSpPr>
        <p:spPr>
          <a:xfrm>
            <a:off x="6718041" y="2024398"/>
            <a:ext cx="942704" cy="0"/>
          </a:xfrm>
          <a:prstGeom prst="straightConnector1">
            <a:avLst/>
          </a:prstGeom>
          <a:ln w="76200">
            <a:solidFill>
              <a:schemeClr val="bg1"/>
            </a:solidFill>
            <a:headEnd type="none" w="med" len="med"/>
            <a:tailEnd type="arrow" w="med" len="med"/>
          </a:ln>
          <a:effectLst>
            <a:glow rad="1270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55" name="Rounded Rectangular Callout 54"/>
          <p:cNvSpPr/>
          <p:nvPr/>
        </p:nvSpPr>
        <p:spPr>
          <a:xfrm>
            <a:off x="702192" y="3685387"/>
            <a:ext cx="6015849" cy="1656937"/>
          </a:xfrm>
          <a:prstGeom prst="wedgeRoundRectCallout">
            <a:avLst>
              <a:gd name="adj1" fmla="val 61664"/>
              <a:gd name="adj2" fmla="val 99995"/>
              <a:gd name="adj3" fmla="val 16667"/>
            </a:avLst>
          </a:prstGeom>
          <a:ln w="762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Then: </a:t>
            </a:r>
            <a:r>
              <a:rPr lang="en-CA" sz="2800" b="1" dirty="0">
                <a:solidFill>
                  <a:srgbClr val="0C27AC"/>
                </a:solidFill>
              </a:rPr>
              <a:t>Yahusha was </a:t>
            </a:r>
            <a:r>
              <a:rPr lang="en-CA" sz="2800" b="1" u="sng" dirty="0">
                <a:solidFill>
                  <a:srgbClr val="0C27AC"/>
                </a:solidFill>
              </a:rPr>
              <a:t>onl</a:t>
            </a:r>
            <a:r>
              <a:rPr lang="en-CA" sz="2800" b="1" dirty="0">
                <a:solidFill>
                  <a:srgbClr val="0C27AC"/>
                </a:solidFill>
              </a:rPr>
              <a:t>y </a:t>
            </a:r>
            <a:r>
              <a:rPr lang="en-CA" sz="2800" b="1" u="sng" dirty="0">
                <a:solidFill>
                  <a:srgbClr val="0C27AC"/>
                </a:solidFill>
                <a:latin typeface="Arial" panose="020B0604020202020204" pitchFamily="34" charset="0"/>
                <a:cs typeface="Arial" panose="020B0604020202020204" pitchFamily="34" charset="0"/>
              </a:rPr>
              <a:t>11</a:t>
            </a:r>
            <a:r>
              <a:rPr lang="en-CA" sz="2800" b="1" dirty="0">
                <a:solidFill>
                  <a:srgbClr val="0C27AC"/>
                </a:solidFill>
              </a:rPr>
              <a:t> </a:t>
            </a:r>
            <a:r>
              <a:rPr lang="en-CA" sz="2800" b="1" dirty="0">
                <a:solidFill>
                  <a:srgbClr val="FF0000"/>
                </a:solidFill>
              </a:rPr>
              <a:t>going into </a:t>
            </a:r>
            <a:r>
              <a:rPr lang="en-CA" sz="2800" b="1" dirty="0">
                <a:solidFill>
                  <a:srgbClr val="0C27AC"/>
                </a:solidFill>
              </a:rPr>
              <a:t>the year </a:t>
            </a:r>
            <a:r>
              <a:rPr lang="en-CA" sz="2800" b="1" dirty="0">
                <a:solidFill>
                  <a:srgbClr val="0C27AC"/>
                </a:solidFill>
                <a:latin typeface="Arial" panose="020B0604020202020204" pitchFamily="34" charset="0"/>
                <a:cs typeface="Arial" panose="020B0604020202020204" pitchFamily="34" charset="0"/>
              </a:rPr>
              <a:t>12! </a:t>
            </a:r>
            <a:r>
              <a:rPr lang="en-CA" sz="2800" b="1" dirty="0">
                <a:solidFill>
                  <a:srgbClr val="0C27AC"/>
                </a:solidFill>
                <a:effectLst>
                  <a:glow rad="228600">
                    <a:schemeClr val="accent3">
                      <a:satMod val="175000"/>
                      <a:alpha val="40000"/>
                    </a:schemeClr>
                  </a:glow>
                </a:effectLst>
              </a:rPr>
              <a:t>?</a:t>
            </a:r>
            <a:br>
              <a:rPr lang="en-CA" sz="2800" b="1" dirty="0">
                <a:solidFill>
                  <a:srgbClr val="0C27AC"/>
                </a:solidFill>
                <a:effectLst>
                  <a:glow rad="228600">
                    <a:schemeClr val="accent3">
                      <a:satMod val="175000"/>
                      <a:alpha val="40000"/>
                    </a:schemeClr>
                  </a:glow>
                </a:effectLst>
              </a:rPr>
            </a:br>
            <a:r>
              <a:rPr lang="en-CA" sz="2800" b="1" dirty="0">
                <a:solidFill>
                  <a:srgbClr val="0C27AC"/>
                </a:solidFill>
                <a:effectLst>
                  <a:glow rad="228600">
                    <a:schemeClr val="accent3">
                      <a:satMod val="175000"/>
                      <a:alpha val="40000"/>
                    </a:schemeClr>
                  </a:glow>
                </a:effectLst>
              </a:rPr>
              <a:t> Will this present a serious problem?</a:t>
            </a:r>
          </a:p>
        </p:txBody>
      </p:sp>
      <p:sp>
        <p:nvSpPr>
          <p:cNvPr id="49" name="Rounded Rectangular Callout 48"/>
          <p:cNvSpPr/>
          <p:nvPr/>
        </p:nvSpPr>
        <p:spPr>
          <a:xfrm>
            <a:off x="8518849" y="1763523"/>
            <a:ext cx="3396343" cy="3919792"/>
          </a:xfrm>
          <a:prstGeom prst="wedgeRoundRectCallout">
            <a:avLst>
              <a:gd name="adj1" fmla="val -56411"/>
              <a:gd name="adj2" fmla="val 70020"/>
              <a:gd name="adj3" fmla="val 16667"/>
            </a:avLst>
          </a:prstGeom>
          <a:ln w="762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C27AC"/>
                </a:solidFill>
              </a:rPr>
              <a:t>Yahusha </a:t>
            </a:r>
            <a:r>
              <a:rPr lang="en-CA" sz="2800" b="1" dirty="0">
                <a:solidFill>
                  <a:schemeClr val="bg1"/>
                </a:solidFill>
              </a:rPr>
              <a:t>only achieved His </a:t>
            </a:r>
            <a:r>
              <a:rPr lang="en-CA" sz="2800" b="1" u="sng" dirty="0">
                <a:solidFill>
                  <a:schemeClr val="bg1"/>
                </a:solidFill>
                <a:latin typeface="Arial" panose="020B0604020202020204" pitchFamily="34" charset="0"/>
                <a:cs typeface="Arial" panose="020B0604020202020204" pitchFamily="34" charset="0"/>
              </a:rPr>
              <a:t>12</a:t>
            </a:r>
            <a:r>
              <a:rPr lang="en-CA" sz="2800" b="1" u="sng" baseline="30000" dirty="0">
                <a:solidFill>
                  <a:schemeClr val="bg1"/>
                </a:solidFill>
              </a:rPr>
              <a:t>th</a:t>
            </a:r>
            <a:r>
              <a:rPr lang="en-CA" sz="2800" b="1" dirty="0">
                <a:solidFill>
                  <a:schemeClr val="bg1"/>
                </a:solidFill>
              </a:rPr>
              <a:t> year, here???  </a:t>
            </a:r>
            <a:r>
              <a:rPr lang="en-CA" sz="2800" b="1" dirty="0">
                <a:solidFill>
                  <a:srgbClr val="0066FF"/>
                </a:solidFill>
              </a:rPr>
              <a:t>CC</a:t>
            </a:r>
            <a:r>
              <a:rPr lang="en-CA" sz="2800" b="1" dirty="0">
                <a:solidFill>
                  <a:schemeClr val="bg1"/>
                </a:solidFill>
              </a:rPr>
              <a:t> </a:t>
            </a:r>
            <a:r>
              <a:rPr lang="en-CA" sz="2800" b="1" dirty="0">
                <a:ln>
                  <a:solidFill>
                    <a:srgbClr val="9933FF"/>
                  </a:solidFill>
                </a:ln>
                <a:solidFill>
                  <a:srgbClr val="D73DCC"/>
                </a:solidFill>
              </a:rPr>
              <a:t>Passover</a:t>
            </a:r>
            <a:r>
              <a:rPr lang="en-CA" sz="2800" b="1" dirty="0">
                <a:solidFill>
                  <a:schemeClr val="bg1"/>
                </a:solidFill>
              </a:rPr>
              <a:t> was l</a:t>
            </a:r>
            <a:r>
              <a:rPr lang="en-CA" sz="2800" b="1" u="sng" dirty="0">
                <a:solidFill>
                  <a:schemeClr val="bg1"/>
                </a:solidFill>
              </a:rPr>
              <a:t>on</a:t>
            </a:r>
            <a:r>
              <a:rPr lang="en-CA" sz="2800" b="1" dirty="0">
                <a:solidFill>
                  <a:schemeClr val="bg1"/>
                </a:solidFill>
              </a:rPr>
              <a:t>g g</a:t>
            </a:r>
            <a:r>
              <a:rPr lang="en-CA" sz="2800" b="1" u="sng" dirty="0">
                <a:solidFill>
                  <a:schemeClr val="bg1"/>
                </a:solidFill>
              </a:rPr>
              <a:t>one</a:t>
            </a:r>
            <a:r>
              <a:rPr lang="en-CA" sz="2800" b="1" dirty="0">
                <a:solidFill>
                  <a:schemeClr val="bg1"/>
                </a:solidFill>
              </a:rPr>
              <a:t> at this point! This scenario has </a:t>
            </a:r>
            <a:r>
              <a:rPr lang="en-CA" sz="2800" b="1" u="sng" dirty="0">
                <a:solidFill>
                  <a:srgbClr val="FF0000"/>
                </a:solidFill>
              </a:rPr>
              <a:t>no ali</a:t>
            </a:r>
            <a:r>
              <a:rPr lang="en-CA" sz="2800" b="1" dirty="0">
                <a:solidFill>
                  <a:srgbClr val="FF0000"/>
                </a:solidFill>
              </a:rPr>
              <a:t>g</a:t>
            </a:r>
            <a:r>
              <a:rPr lang="en-CA" sz="2800" b="1" u="sng" dirty="0">
                <a:solidFill>
                  <a:srgbClr val="FF0000"/>
                </a:solidFill>
              </a:rPr>
              <a:t>nment</a:t>
            </a:r>
            <a:r>
              <a:rPr lang="en-CA" sz="2800" b="1" dirty="0">
                <a:solidFill>
                  <a:srgbClr val="FF0000"/>
                </a:solidFill>
              </a:rPr>
              <a:t> </a:t>
            </a:r>
            <a:r>
              <a:rPr lang="en-CA" sz="2800" b="1" dirty="0">
                <a:solidFill>
                  <a:schemeClr val="bg1"/>
                </a:solidFill>
              </a:rPr>
              <a:t>with the Scriptures!</a:t>
            </a:r>
            <a:endParaRPr lang="en-CA" sz="2800" b="1" dirty="0">
              <a:solidFill>
                <a:schemeClr val="bg1"/>
              </a:solidFill>
              <a:effectLst>
                <a:glow rad="228600">
                  <a:schemeClr val="accent3">
                    <a:satMod val="175000"/>
                    <a:alpha val="40000"/>
                  </a:schemeClr>
                </a:glow>
              </a:effectLst>
            </a:endParaRPr>
          </a:p>
        </p:txBody>
      </p:sp>
      <p:sp>
        <p:nvSpPr>
          <p:cNvPr id="56" name="Rounded Rectangular Callout 55"/>
          <p:cNvSpPr/>
          <p:nvPr/>
        </p:nvSpPr>
        <p:spPr>
          <a:xfrm>
            <a:off x="1474237" y="1533476"/>
            <a:ext cx="4332795" cy="1210994"/>
          </a:xfrm>
          <a:prstGeom prst="wedgeRoundRectCallout">
            <a:avLst>
              <a:gd name="adj1" fmla="val 66858"/>
              <a:gd name="adj2" fmla="val -11123"/>
              <a:gd name="adj3" fmla="val 16667"/>
            </a:avLst>
          </a:prstGeom>
          <a:solidFill>
            <a:schemeClr val="accent3">
              <a:lumMod val="75000"/>
            </a:schemeClr>
          </a:solidFill>
          <a:ln w="76200">
            <a:solidFill>
              <a:srgbClr val="A5002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C27AC"/>
                </a:solidFill>
              </a:rPr>
              <a:t>Yahusha </a:t>
            </a:r>
            <a:r>
              <a:rPr lang="en-CA" sz="2800" b="1" u="sng" dirty="0">
                <a:solidFill>
                  <a:srgbClr val="0C27AC"/>
                </a:solidFill>
              </a:rPr>
              <a:t>turned </a:t>
            </a:r>
            <a:r>
              <a:rPr lang="en-CA" sz="2800" b="1" u="sng" dirty="0">
                <a:solidFill>
                  <a:srgbClr val="0C27AC"/>
                </a:solidFill>
                <a:latin typeface="Arial" panose="020B0604020202020204" pitchFamily="34" charset="0"/>
                <a:cs typeface="Arial" panose="020B0604020202020204" pitchFamily="34" charset="0"/>
              </a:rPr>
              <a:t>1</a:t>
            </a:r>
            <a:r>
              <a:rPr lang="en-CA" sz="2800" b="1" u="sng" dirty="0">
                <a:solidFill>
                  <a:srgbClr val="0C27AC"/>
                </a:solidFill>
              </a:rPr>
              <a:t> before Sukkot</a:t>
            </a:r>
            <a:r>
              <a:rPr lang="en-CA" sz="2800" b="1" dirty="0">
                <a:solidFill>
                  <a:srgbClr val="0C27AC"/>
                </a:solidFill>
              </a:rPr>
              <a:t> of CE </a:t>
            </a:r>
            <a:r>
              <a:rPr lang="en-CA" sz="2800" b="1" dirty="0">
                <a:solidFill>
                  <a:srgbClr val="0C27AC"/>
                </a:solidFill>
                <a:latin typeface="Arial" panose="020B0604020202020204" pitchFamily="34" charset="0"/>
                <a:cs typeface="Arial" panose="020B0604020202020204" pitchFamily="34" charset="0"/>
              </a:rPr>
              <a:t>1</a:t>
            </a:r>
            <a:r>
              <a:rPr lang="en-CA" sz="2800" b="1" dirty="0">
                <a:solidFill>
                  <a:srgbClr val="0C27AC"/>
                </a:solidFill>
              </a:rPr>
              <a:t>????</a:t>
            </a:r>
          </a:p>
        </p:txBody>
      </p:sp>
      <p:sp>
        <p:nvSpPr>
          <p:cNvPr id="57" name="Oval 56"/>
          <p:cNvSpPr/>
          <p:nvPr/>
        </p:nvSpPr>
        <p:spPr>
          <a:xfrm>
            <a:off x="702192" y="6257598"/>
            <a:ext cx="495229" cy="450710"/>
          </a:xfrm>
          <a:prstGeom prst="ellipse">
            <a:avLst/>
          </a:prstGeom>
          <a:noFill/>
          <a:ln w="76200">
            <a:solidFill>
              <a:srgbClr val="C00000"/>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dirty="0"/>
          </a:p>
        </p:txBody>
      </p:sp>
      <p:sp>
        <p:nvSpPr>
          <p:cNvPr id="2" name="Slide Number Placeholder 1"/>
          <p:cNvSpPr>
            <a:spLocks noGrp="1"/>
          </p:cNvSpPr>
          <p:nvPr>
            <p:ph type="sldNum" sz="quarter" idx="12"/>
          </p:nvPr>
        </p:nvSpPr>
        <p:spPr/>
        <p:txBody>
          <a:bodyPr/>
          <a:lstStyle/>
          <a:p>
            <a:fld id="{6D22F896-40B5-4ADD-8801-0D06FADFA095}" type="slidenum">
              <a:rPr lang="en-US" smtClean="0"/>
              <a:t>33</a:t>
            </a:fld>
            <a:endParaRPr lang="en-US" dirty="0"/>
          </a:p>
        </p:txBody>
      </p:sp>
      <p:sp>
        <p:nvSpPr>
          <p:cNvPr id="5" name="Rounded Rectangle 4"/>
          <p:cNvSpPr/>
          <p:nvPr/>
        </p:nvSpPr>
        <p:spPr>
          <a:xfrm>
            <a:off x="3526971" y="6217284"/>
            <a:ext cx="864917" cy="508408"/>
          </a:xfrm>
          <a:prstGeom prst="roundRect">
            <a:avLst>
              <a:gd name="adj" fmla="val 46031"/>
            </a:avLst>
          </a:prstGeom>
          <a:solidFill>
            <a:srgbClr val="0099FF"/>
          </a:solidFill>
          <a:ln w="5715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P/UB</a:t>
            </a:r>
          </a:p>
        </p:txBody>
      </p:sp>
    </p:spTree>
    <p:extLst>
      <p:ext uri="{BB962C8B-B14F-4D97-AF65-F5344CB8AC3E}">
        <p14:creationId xmlns:p14="http://schemas.microsoft.com/office/powerpoint/2010/main" val="3268051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diamond(in)">
                                      <p:cBhvr>
                                        <p:cTn id="7" dur="1500"/>
                                        <p:tgtEl>
                                          <p:spTgt spid="54"/>
                                        </p:tgtEl>
                                      </p:cBhvr>
                                    </p:animEffect>
                                  </p:childTnLst>
                                </p:cTn>
                              </p:par>
                              <p:par>
                                <p:cTn id="8" presetID="8" presetClass="entr" presetSubtype="16" fill="hold" grpId="0" nodeType="withEffect">
                                  <p:stCondLst>
                                    <p:cond delay="250"/>
                                  </p:stCondLst>
                                  <p:childTnLst>
                                    <p:set>
                                      <p:cBhvr>
                                        <p:cTn id="9" dur="1" fill="hold">
                                          <p:stCondLst>
                                            <p:cond delay="0"/>
                                          </p:stCondLst>
                                        </p:cTn>
                                        <p:tgtEl>
                                          <p:spTgt spid="51"/>
                                        </p:tgtEl>
                                        <p:attrNameLst>
                                          <p:attrName>style.visibility</p:attrName>
                                        </p:attrNameLst>
                                      </p:cBhvr>
                                      <p:to>
                                        <p:strVal val="visible"/>
                                      </p:to>
                                    </p:set>
                                    <p:animEffect transition="in" filter="diamond(in)">
                                      <p:cBhvr>
                                        <p:cTn id="10" dur="1500"/>
                                        <p:tgtEl>
                                          <p:spTgt spid="51"/>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6"/>
                                        </p:tgtEl>
                                        <p:attrNameLst>
                                          <p:attrName>style.visibility</p:attrName>
                                        </p:attrNameLst>
                                      </p:cBhvr>
                                      <p:to>
                                        <p:strVal val="visible"/>
                                      </p:to>
                                    </p:set>
                                    <p:animEffect transition="in" filter="wipe(left)">
                                      <p:cBhvr>
                                        <p:cTn id="15" dur="750"/>
                                        <p:tgtEl>
                                          <p:spTgt spid="5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50"/>
                                        </p:tgtEl>
                                        <p:attrNameLst>
                                          <p:attrName>style.visibility</p:attrName>
                                        </p:attrNameLst>
                                      </p:cBhvr>
                                      <p:to>
                                        <p:strVal val="visible"/>
                                      </p:to>
                                    </p:set>
                                    <p:animEffect transition="in" filter="wipe(left)">
                                      <p:cBhvr>
                                        <p:cTn id="18" dur="1000"/>
                                        <p:tgtEl>
                                          <p:spTgt spid="50"/>
                                        </p:tgtEl>
                                      </p:cBhvr>
                                    </p:animEffect>
                                  </p:childTnLst>
                                </p:cTn>
                              </p:par>
                              <p:par>
                                <p:cTn id="19" presetID="22" presetClass="entr" presetSubtype="8"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left)">
                                      <p:cBhvr>
                                        <p:cTn id="21" dur="10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additive="base">
                                        <p:cTn id="26" dur="500" fill="hold"/>
                                        <p:tgtEl>
                                          <p:spTgt spid="34"/>
                                        </p:tgtEl>
                                        <p:attrNameLst>
                                          <p:attrName>ppt_x</p:attrName>
                                        </p:attrNameLst>
                                      </p:cBhvr>
                                      <p:tavLst>
                                        <p:tav tm="0">
                                          <p:val>
                                            <p:strVal val="#ppt_x"/>
                                          </p:val>
                                        </p:tav>
                                        <p:tav tm="100000">
                                          <p:val>
                                            <p:strVal val="#ppt_x"/>
                                          </p:val>
                                        </p:tav>
                                      </p:tavLst>
                                    </p:anim>
                                    <p:anim calcmode="lin" valueType="num">
                                      <p:cBhvr additive="base">
                                        <p:cTn id="27" dur="500" fill="hold"/>
                                        <p:tgtEl>
                                          <p:spTgt spid="34"/>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0"/>
                                  </p:stCondLst>
                                  <p:childTnLst>
                                    <p:set>
                                      <p:cBhvr>
                                        <p:cTn id="29" dur="1" fill="hold">
                                          <p:stCondLst>
                                            <p:cond delay="0"/>
                                          </p:stCondLst>
                                        </p:cTn>
                                        <p:tgtEl>
                                          <p:spTgt spid="35"/>
                                        </p:tgtEl>
                                        <p:attrNameLst>
                                          <p:attrName>style.visibility</p:attrName>
                                        </p:attrNameLst>
                                      </p:cBhvr>
                                      <p:to>
                                        <p:strVal val="visible"/>
                                      </p:to>
                                    </p:set>
                                    <p:anim calcmode="lin" valueType="num">
                                      <p:cBhvr additive="base">
                                        <p:cTn id="30" dur="500" fill="hold"/>
                                        <p:tgtEl>
                                          <p:spTgt spid="35"/>
                                        </p:tgtEl>
                                        <p:attrNameLst>
                                          <p:attrName>ppt_x</p:attrName>
                                        </p:attrNameLst>
                                      </p:cBhvr>
                                      <p:tavLst>
                                        <p:tav tm="0">
                                          <p:val>
                                            <p:strVal val="#ppt_x"/>
                                          </p:val>
                                        </p:tav>
                                        <p:tav tm="100000">
                                          <p:val>
                                            <p:strVal val="#ppt_x"/>
                                          </p:val>
                                        </p:tav>
                                      </p:tavLst>
                                    </p:anim>
                                    <p:anim calcmode="lin" valueType="num">
                                      <p:cBhvr additive="base">
                                        <p:cTn id="31" dur="500" fill="hold"/>
                                        <p:tgtEl>
                                          <p:spTgt spid="35"/>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500" fill="hold"/>
                                        <p:tgtEl>
                                          <p:spTgt spid="36"/>
                                        </p:tgtEl>
                                        <p:attrNameLst>
                                          <p:attrName>ppt_x</p:attrName>
                                        </p:attrNameLst>
                                      </p:cBhvr>
                                      <p:tavLst>
                                        <p:tav tm="0">
                                          <p:val>
                                            <p:strVal val="#ppt_x"/>
                                          </p:val>
                                        </p:tav>
                                        <p:tav tm="100000">
                                          <p:val>
                                            <p:strVal val="#ppt_x"/>
                                          </p:val>
                                        </p:tav>
                                      </p:tavLst>
                                    </p:anim>
                                    <p:anim calcmode="lin" valueType="num">
                                      <p:cBhvr additive="base">
                                        <p:cTn id="35" dur="500" fill="hold"/>
                                        <p:tgtEl>
                                          <p:spTgt spid="36"/>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ppt_x"/>
                                          </p:val>
                                        </p:tav>
                                        <p:tav tm="100000">
                                          <p:val>
                                            <p:strVal val="#ppt_x"/>
                                          </p:val>
                                        </p:tav>
                                      </p:tavLst>
                                    </p:anim>
                                    <p:anim calcmode="lin" valueType="num">
                                      <p:cBhvr additive="base">
                                        <p:cTn id="39" dur="500" fill="hold"/>
                                        <p:tgtEl>
                                          <p:spTgt spid="37"/>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8"/>
                                        </p:tgtEl>
                                        <p:attrNameLst>
                                          <p:attrName>style.visibility</p:attrName>
                                        </p:attrNameLst>
                                      </p:cBhvr>
                                      <p:to>
                                        <p:strVal val="visible"/>
                                      </p:to>
                                    </p:set>
                                    <p:anim calcmode="lin" valueType="num">
                                      <p:cBhvr additive="base">
                                        <p:cTn id="42" dur="500" fill="hold"/>
                                        <p:tgtEl>
                                          <p:spTgt spid="38"/>
                                        </p:tgtEl>
                                        <p:attrNameLst>
                                          <p:attrName>ppt_x</p:attrName>
                                        </p:attrNameLst>
                                      </p:cBhvr>
                                      <p:tavLst>
                                        <p:tav tm="0">
                                          <p:val>
                                            <p:strVal val="#ppt_x"/>
                                          </p:val>
                                        </p:tav>
                                        <p:tav tm="100000">
                                          <p:val>
                                            <p:strVal val="#ppt_x"/>
                                          </p:val>
                                        </p:tav>
                                      </p:tavLst>
                                    </p:anim>
                                    <p:anim calcmode="lin" valueType="num">
                                      <p:cBhvr additive="base">
                                        <p:cTn id="43" dur="500" fill="hold"/>
                                        <p:tgtEl>
                                          <p:spTgt spid="38"/>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9"/>
                                        </p:tgtEl>
                                        <p:attrNameLst>
                                          <p:attrName>style.visibility</p:attrName>
                                        </p:attrNameLst>
                                      </p:cBhvr>
                                      <p:to>
                                        <p:strVal val="visible"/>
                                      </p:to>
                                    </p:set>
                                    <p:anim calcmode="lin" valueType="num">
                                      <p:cBhvr additive="base">
                                        <p:cTn id="46" dur="500" fill="hold"/>
                                        <p:tgtEl>
                                          <p:spTgt spid="39"/>
                                        </p:tgtEl>
                                        <p:attrNameLst>
                                          <p:attrName>ppt_x</p:attrName>
                                        </p:attrNameLst>
                                      </p:cBhvr>
                                      <p:tavLst>
                                        <p:tav tm="0">
                                          <p:val>
                                            <p:strVal val="#ppt_x"/>
                                          </p:val>
                                        </p:tav>
                                        <p:tav tm="100000">
                                          <p:val>
                                            <p:strVal val="#ppt_x"/>
                                          </p:val>
                                        </p:tav>
                                      </p:tavLst>
                                    </p:anim>
                                    <p:anim calcmode="lin" valueType="num">
                                      <p:cBhvr additive="base">
                                        <p:cTn id="47" dur="500" fill="hold"/>
                                        <p:tgtEl>
                                          <p:spTgt spid="39"/>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40"/>
                                        </p:tgtEl>
                                        <p:attrNameLst>
                                          <p:attrName>style.visibility</p:attrName>
                                        </p:attrNameLst>
                                      </p:cBhvr>
                                      <p:to>
                                        <p:strVal val="visible"/>
                                      </p:to>
                                    </p:set>
                                    <p:anim calcmode="lin" valueType="num">
                                      <p:cBhvr additive="base">
                                        <p:cTn id="50" dur="500" fill="hold"/>
                                        <p:tgtEl>
                                          <p:spTgt spid="40"/>
                                        </p:tgtEl>
                                        <p:attrNameLst>
                                          <p:attrName>ppt_x</p:attrName>
                                        </p:attrNameLst>
                                      </p:cBhvr>
                                      <p:tavLst>
                                        <p:tav tm="0">
                                          <p:val>
                                            <p:strVal val="#ppt_x"/>
                                          </p:val>
                                        </p:tav>
                                        <p:tav tm="100000">
                                          <p:val>
                                            <p:strVal val="#ppt_x"/>
                                          </p:val>
                                        </p:tav>
                                      </p:tavLst>
                                    </p:anim>
                                    <p:anim calcmode="lin" valueType="num">
                                      <p:cBhvr additive="base">
                                        <p:cTn id="51" dur="500" fill="hold"/>
                                        <p:tgtEl>
                                          <p:spTgt spid="40"/>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41"/>
                                        </p:tgtEl>
                                        <p:attrNameLst>
                                          <p:attrName>style.visibility</p:attrName>
                                        </p:attrNameLst>
                                      </p:cBhvr>
                                      <p:to>
                                        <p:strVal val="visible"/>
                                      </p:to>
                                    </p:set>
                                    <p:anim calcmode="lin" valueType="num">
                                      <p:cBhvr additive="base">
                                        <p:cTn id="54" dur="500" fill="hold"/>
                                        <p:tgtEl>
                                          <p:spTgt spid="41"/>
                                        </p:tgtEl>
                                        <p:attrNameLst>
                                          <p:attrName>ppt_x</p:attrName>
                                        </p:attrNameLst>
                                      </p:cBhvr>
                                      <p:tavLst>
                                        <p:tav tm="0">
                                          <p:val>
                                            <p:strVal val="#ppt_x"/>
                                          </p:val>
                                        </p:tav>
                                        <p:tav tm="100000">
                                          <p:val>
                                            <p:strVal val="#ppt_x"/>
                                          </p:val>
                                        </p:tav>
                                      </p:tavLst>
                                    </p:anim>
                                    <p:anim calcmode="lin" valueType="num">
                                      <p:cBhvr additive="base">
                                        <p:cTn id="55" dur="500" fill="hold"/>
                                        <p:tgtEl>
                                          <p:spTgt spid="41"/>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 calcmode="lin" valueType="num">
                                      <p:cBhvr additive="base">
                                        <p:cTn id="62" dur="500" fill="hold"/>
                                        <p:tgtEl>
                                          <p:spTgt spid="43"/>
                                        </p:tgtEl>
                                        <p:attrNameLst>
                                          <p:attrName>ppt_x</p:attrName>
                                        </p:attrNameLst>
                                      </p:cBhvr>
                                      <p:tavLst>
                                        <p:tav tm="0">
                                          <p:val>
                                            <p:strVal val="#ppt_x"/>
                                          </p:val>
                                        </p:tav>
                                        <p:tav tm="100000">
                                          <p:val>
                                            <p:strVal val="#ppt_x"/>
                                          </p:val>
                                        </p:tav>
                                      </p:tavLst>
                                    </p:anim>
                                    <p:anim calcmode="lin" valueType="num">
                                      <p:cBhvr additive="base">
                                        <p:cTn id="63" dur="500" fill="hold"/>
                                        <p:tgtEl>
                                          <p:spTgt spid="43"/>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par>
                          <p:cTn id="68" fill="hold">
                            <p:stCondLst>
                              <p:cond delay="500"/>
                            </p:stCondLst>
                            <p:childTnLst>
                              <p:par>
                                <p:cTn id="69" presetID="14" presetClass="entr" presetSubtype="10" fill="hold" grpId="0"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randombar(horizontal)">
                                      <p:cBhvr>
                                        <p:cTn id="71" dur="1000"/>
                                        <p:tgtEl>
                                          <p:spTgt spid="55"/>
                                        </p:tgtEl>
                                      </p:cBhvr>
                                    </p:animEffect>
                                  </p:childTnLst>
                                </p:cTn>
                              </p:par>
                            </p:childTnLst>
                          </p:cTn>
                        </p:par>
                      </p:childTnLst>
                    </p:cTn>
                  </p:par>
                  <p:par>
                    <p:cTn id="72" fill="hold">
                      <p:stCondLst>
                        <p:cond delay="indefinite"/>
                      </p:stCondLst>
                      <p:childTnLst>
                        <p:par>
                          <p:cTn id="73" fill="hold">
                            <p:stCondLst>
                              <p:cond delay="0"/>
                            </p:stCondLst>
                            <p:childTnLst>
                              <p:par>
                                <p:cTn id="74" presetID="21" presetClass="entr" presetSubtype="1" fill="hold" grpId="0" nodeType="clickEffect">
                                  <p:stCondLst>
                                    <p:cond delay="0"/>
                                  </p:stCondLst>
                                  <p:childTnLst>
                                    <p:set>
                                      <p:cBhvr>
                                        <p:cTn id="75" dur="1" fill="hold">
                                          <p:stCondLst>
                                            <p:cond delay="0"/>
                                          </p:stCondLst>
                                        </p:cTn>
                                        <p:tgtEl>
                                          <p:spTgt spid="57"/>
                                        </p:tgtEl>
                                        <p:attrNameLst>
                                          <p:attrName>style.visibility</p:attrName>
                                        </p:attrNameLst>
                                      </p:cBhvr>
                                      <p:to>
                                        <p:strVal val="visible"/>
                                      </p:to>
                                    </p:set>
                                    <p:animEffect transition="in" filter="wheel(1)">
                                      <p:cBhvr>
                                        <p:cTn id="76" dur="2000"/>
                                        <p:tgtEl>
                                          <p:spTgt spid="57"/>
                                        </p:tgtEl>
                                      </p:cBhvr>
                                    </p:animEffect>
                                  </p:childTnLst>
                                </p:cTn>
                              </p:par>
                            </p:childTnLst>
                          </p:cTn>
                        </p:par>
                        <p:par>
                          <p:cTn id="77" fill="hold">
                            <p:stCondLst>
                              <p:cond delay="2000"/>
                            </p:stCondLst>
                            <p:childTnLst>
                              <p:par>
                                <p:cTn id="78" presetID="21" presetClass="entr" presetSubtype="1"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heel(1)">
                                      <p:cBhvr>
                                        <p:cTn id="80" dur="2000"/>
                                        <p:tgtEl>
                                          <p:spTgt spid="5"/>
                                        </p:tgtEl>
                                      </p:cBhvr>
                                    </p:animEffect>
                                  </p:childTnLst>
                                </p:cTn>
                              </p:par>
                            </p:childTnLst>
                          </p:cTn>
                        </p:par>
                        <p:par>
                          <p:cTn id="81" fill="hold">
                            <p:stCondLst>
                              <p:cond delay="4000"/>
                            </p:stCondLst>
                            <p:childTnLst>
                              <p:par>
                                <p:cTn id="82" presetID="21" presetClass="entr" presetSubtype="1" fill="hold" grpId="0" nodeType="afterEffect">
                                  <p:stCondLst>
                                    <p:cond delay="0"/>
                                  </p:stCondLst>
                                  <p:childTnLst>
                                    <p:set>
                                      <p:cBhvr>
                                        <p:cTn id="83" dur="1" fill="hold">
                                          <p:stCondLst>
                                            <p:cond delay="0"/>
                                          </p:stCondLst>
                                        </p:cTn>
                                        <p:tgtEl>
                                          <p:spTgt spid="49"/>
                                        </p:tgtEl>
                                        <p:attrNameLst>
                                          <p:attrName>style.visibility</p:attrName>
                                        </p:attrNameLst>
                                      </p:cBhvr>
                                      <p:to>
                                        <p:strVal val="visible"/>
                                      </p:to>
                                    </p:set>
                                    <p:animEffect transition="in" filter="wheel(1)">
                                      <p:cBhvr>
                                        <p:cTn id="84" dur="20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50" grpId="0" animBg="1"/>
      <p:bldP spid="51" grpId="0" animBg="1"/>
      <p:bldP spid="54" grpId="0" animBg="1"/>
      <p:bldP spid="55" grpId="0" animBg="1"/>
      <p:bldP spid="49" grpId="0" animBg="1"/>
      <p:bldP spid="56" grpId="0" animBg="1"/>
      <p:bldP spid="57" grpId="0" animBg="1"/>
      <p:bldP spid="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887351" y="311504"/>
            <a:ext cx="10233800" cy="4528498"/>
          </a:xfrm>
          <a:prstGeom prst="ellipse">
            <a:avLst/>
          </a:prstGeom>
          <a:solidFill>
            <a:srgbClr val="FFCCFF"/>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normAutofit fontScale="92500" lnSpcReduction="10000"/>
          </a:bodyPr>
          <a:lstStyle/>
          <a:p>
            <a:pPr marL="0" indent="0" algn="ctr">
              <a:buNone/>
            </a:pPr>
            <a:r>
              <a:rPr lang="en-CA" sz="5400" dirty="0">
                <a:solidFill>
                  <a:srgbClr val="D73DCC"/>
                </a:solidFill>
              </a:rPr>
              <a:t>Is it possible a serious breach would have surfaced if </a:t>
            </a:r>
            <a:r>
              <a:rPr lang="en-CA" sz="5400" dirty="0">
                <a:solidFill>
                  <a:srgbClr val="0099FF"/>
                </a:solidFill>
              </a:rPr>
              <a:t>Yahusha</a:t>
            </a:r>
            <a:r>
              <a:rPr lang="en-CA" sz="5400" dirty="0">
                <a:solidFill>
                  <a:srgbClr val="D73DCC"/>
                </a:solidFill>
              </a:rPr>
              <a:t> was only 11 years of age when </a:t>
            </a:r>
            <a:br>
              <a:rPr lang="en-CA" sz="5400" dirty="0">
                <a:solidFill>
                  <a:srgbClr val="D73DCC"/>
                </a:solidFill>
              </a:rPr>
            </a:br>
            <a:r>
              <a:rPr lang="en-CA" sz="5400" u="sng" dirty="0">
                <a:solidFill>
                  <a:srgbClr val="D73DCC"/>
                </a:solidFill>
              </a:rPr>
              <a:t>enterin</a:t>
            </a:r>
            <a:r>
              <a:rPr lang="en-CA" sz="5400" dirty="0">
                <a:solidFill>
                  <a:srgbClr val="D73DCC"/>
                </a:solidFill>
              </a:rPr>
              <a:t>g</a:t>
            </a:r>
            <a:r>
              <a:rPr lang="en-CA" sz="5400" u="sng" dirty="0">
                <a:solidFill>
                  <a:srgbClr val="D73DCC"/>
                </a:solidFill>
              </a:rPr>
              <a:t> CE </a:t>
            </a:r>
            <a:r>
              <a:rPr lang="en-CA" sz="5400" u="sng" dirty="0">
                <a:solidFill>
                  <a:srgbClr val="D73DCC"/>
                </a:solidFill>
                <a:latin typeface="Arial Narrow" panose="020B0606020202030204" pitchFamily="34" charset="0"/>
              </a:rPr>
              <a:t>12</a:t>
            </a:r>
            <a:r>
              <a:rPr lang="en-CA" sz="5400" dirty="0">
                <a:solidFill>
                  <a:srgbClr val="D73DCC"/>
                </a:solidFill>
              </a:rPr>
              <a:t>?</a:t>
            </a:r>
          </a:p>
        </p:txBody>
      </p:sp>
      <p:sp>
        <p:nvSpPr>
          <p:cNvPr id="5" name="Rounded Rectangle 4"/>
          <p:cNvSpPr/>
          <p:nvPr/>
        </p:nvSpPr>
        <p:spPr>
          <a:xfrm>
            <a:off x="2491276" y="5523727"/>
            <a:ext cx="7025951" cy="914400"/>
          </a:xfrm>
          <a:prstGeom prst="roundRect">
            <a:avLst>
              <a:gd name="adj" fmla="val 50000"/>
            </a:avLst>
          </a:prstGeom>
          <a:solidFill>
            <a:srgbClr val="FFFF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bg1"/>
                </a:solidFill>
              </a:rPr>
              <a:t>What about CE </a:t>
            </a:r>
            <a:r>
              <a:rPr lang="en-CA" sz="4000" u="sng" dirty="0">
                <a:solidFill>
                  <a:schemeClr val="bg1"/>
                </a:solidFill>
                <a:latin typeface="Arial Narrow" panose="020B0606020202030204" pitchFamily="34" charset="0"/>
              </a:rPr>
              <a:t>11</a:t>
            </a:r>
            <a:r>
              <a:rPr lang="en-CA" sz="4000" dirty="0">
                <a:solidFill>
                  <a:schemeClr val="bg1"/>
                </a:solidFill>
              </a:rPr>
              <a:t> and CE </a:t>
            </a:r>
            <a:r>
              <a:rPr lang="en-CA" sz="4000" u="sng" dirty="0">
                <a:solidFill>
                  <a:schemeClr val="bg1"/>
                </a:solidFill>
                <a:latin typeface="Arial Narrow" panose="020B0606020202030204" pitchFamily="34" charset="0"/>
              </a:rPr>
              <a:t>13</a:t>
            </a:r>
            <a:r>
              <a:rPr lang="en-CA" sz="4000" dirty="0">
                <a:solidFill>
                  <a:schemeClr val="bg1"/>
                </a:solidFill>
              </a:rPr>
              <a:t>?</a:t>
            </a:r>
          </a:p>
        </p:txBody>
      </p:sp>
      <p:pic>
        <p:nvPicPr>
          <p:cNvPr id="6" name="Picture 12" descr="C:\Users\Rae\Desktop\Art on Desktop\white man clip art\yellow-blue smiley faces\Smiley Face  jpeg.pn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0094275" y="4915049"/>
            <a:ext cx="1297825" cy="1756338"/>
          </a:xfrm>
          <a:prstGeom prst="rect">
            <a:avLst/>
          </a:prstGeom>
          <a:noFill/>
          <a:extLst>
            <a:ext uri="{909E8E84-426E-40DD-AFC4-6F175D3DCCD1}">
              <a14:hiddenFill xmlns:a14="http://schemas.microsoft.com/office/drawing/2010/main">
                <a:solidFill>
                  <a:srgbClr val="FFFFFF"/>
                </a:solidFill>
              </a14:hiddenFill>
            </a:ext>
          </a:extLst>
        </p:spPr>
      </p:pic>
      <p:sp>
        <p:nvSpPr>
          <p:cNvPr id="2" name="Slide Number Placeholder 1"/>
          <p:cNvSpPr>
            <a:spLocks noGrp="1"/>
          </p:cNvSpPr>
          <p:nvPr>
            <p:ph type="sldNum" sz="quarter" idx="12"/>
          </p:nvPr>
        </p:nvSpPr>
        <p:spPr>
          <a:xfrm>
            <a:off x="11709918" y="6438127"/>
            <a:ext cx="430680" cy="365125"/>
          </a:xfrm>
        </p:spPr>
        <p:txBody>
          <a:bodyPr/>
          <a:lstStyle/>
          <a:p>
            <a:fld id="{6D22F896-40B5-4ADD-8801-0D06FADFA095}" type="slidenum">
              <a:rPr lang="en-US" sz="1400" smtClean="0"/>
              <a:t>34</a:t>
            </a:fld>
            <a:endParaRPr lang="en-US" sz="1400" dirty="0"/>
          </a:p>
        </p:txBody>
      </p:sp>
      <p:sp>
        <p:nvSpPr>
          <p:cNvPr id="7" name="Rounded Rectangle 6"/>
          <p:cNvSpPr/>
          <p:nvPr/>
        </p:nvSpPr>
        <p:spPr>
          <a:xfrm>
            <a:off x="4201813" y="4557803"/>
            <a:ext cx="3572473" cy="714492"/>
          </a:xfrm>
          <a:prstGeom prst="roundRect">
            <a:avLst>
              <a:gd name="adj" fmla="val 50000"/>
            </a:avLst>
          </a:prstGeom>
          <a:solidFill>
            <a:srgbClr val="FF6600"/>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chemeClr val="bg1"/>
                </a:solidFill>
              </a:rPr>
              <a:t>WHY </a:t>
            </a:r>
            <a:r>
              <a:rPr lang="en-CA" sz="4000" dirty="0">
                <a:solidFill>
                  <a:schemeClr val="bg1"/>
                </a:solidFill>
                <a:latin typeface="Arial" panose="020B0604020202020204" pitchFamily="34" charset="0"/>
                <a:cs typeface="Arial" panose="020B0604020202020204" pitchFamily="34" charset="0"/>
              </a:rPr>
              <a:t>12 </a:t>
            </a:r>
            <a:r>
              <a:rPr lang="en-CA" sz="4000" dirty="0">
                <a:solidFill>
                  <a:schemeClr val="bg1"/>
                </a:solidFill>
              </a:rPr>
              <a:t>CE?</a:t>
            </a:r>
          </a:p>
        </p:txBody>
      </p:sp>
    </p:spTree>
    <p:extLst>
      <p:ext uri="{BB962C8B-B14F-4D97-AF65-F5344CB8AC3E}">
        <p14:creationId xmlns:p14="http://schemas.microsoft.com/office/powerpoint/2010/main" val="4074226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1"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heckerboard(across)">
                                      <p:cBhvr>
                                        <p:cTn id="7" dur="75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4" presetClass="entr" presetSubtype="1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randombar(horizontal)">
                                      <p:cBhvr>
                                        <p:cTn id="12" dur="500"/>
                                        <p:tgtEl>
                                          <p:spTgt spid="5"/>
                                        </p:tgtEl>
                                      </p:cBhvr>
                                    </p:animEffect>
                                  </p:childTnLst>
                                </p:cTn>
                              </p:par>
                            </p:childTnLst>
                          </p:cTn>
                        </p:par>
                        <p:par>
                          <p:cTn id="13" fill="hold">
                            <p:stCondLst>
                              <p:cond delay="500"/>
                            </p:stCondLst>
                            <p:childTnLst>
                              <p:par>
                                <p:cTn id="14" presetID="14" presetClass="entr" presetSubtype="10"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randombar(horizontal)">
                                      <p:cBhvr>
                                        <p:cTn id="1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1"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519502" y="1726165"/>
            <a:ext cx="11010122" cy="2929812"/>
          </a:xfrm>
          <a:prstGeom prst="ellipse">
            <a:avLst/>
          </a:prstGeom>
          <a:solidFill>
            <a:srgbClr val="FFCCFF"/>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5400" dirty="0">
                <a:solidFill>
                  <a:srgbClr val="D73DCC"/>
                </a:solidFill>
              </a:rPr>
              <a:t>Are there solid Scriptural reasons for making these claims?</a:t>
            </a:r>
          </a:p>
        </p:txBody>
      </p:sp>
      <p:sp>
        <p:nvSpPr>
          <p:cNvPr id="5" name="Rounded Rectangle 4"/>
          <p:cNvSpPr/>
          <p:nvPr/>
        </p:nvSpPr>
        <p:spPr>
          <a:xfrm rot="20778095">
            <a:off x="179090" y="699792"/>
            <a:ext cx="4861249" cy="914400"/>
          </a:xfrm>
          <a:prstGeom prst="roundRect">
            <a:avLst>
              <a:gd name="adj" fmla="val 50000"/>
            </a:avLst>
          </a:prstGeom>
          <a:solidFill>
            <a:srgbClr val="FF660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800" b="1" i="1" dirty="0">
                <a:solidFill>
                  <a:schemeClr val="bg1"/>
                </a:solidFill>
                <a:latin typeface="Comic Sans MS" panose="030F0702030302020204" pitchFamily="66" charset="0"/>
              </a:rPr>
              <a:t>Next step!</a:t>
            </a:r>
          </a:p>
        </p:txBody>
      </p:sp>
      <p:sp>
        <p:nvSpPr>
          <p:cNvPr id="6" name="Rounded Rectangle 5"/>
          <p:cNvSpPr/>
          <p:nvPr/>
        </p:nvSpPr>
        <p:spPr>
          <a:xfrm>
            <a:off x="317241" y="4957660"/>
            <a:ext cx="11541967" cy="1751049"/>
          </a:xfrm>
          <a:prstGeom prst="roundRect">
            <a:avLst>
              <a:gd name="adj" fmla="val 50000"/>
            </a:avLst>
          </a:prstGeom>
          <a:solidFill>
            <a:srgbClr val="FF660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dirty="0">
                <a:solidFill>
                  <a:schemeClr val="bg1"/>
                </a:solidFill>
                <a:latin typeface="Comic Sans MS" panose="030F0702030302020204" pitchFamily="66" charset="0"/>
              </a:rPr>
              <a:t>On the next slide is the format of how this writing exposes the Life of Yahusha. Please </a:t>
            </a:r>
            <a:r>
              <a:rPr lang="en-CA" sz="2800" i="1" u="sng" dirty="0">
                <a:solidFill>
                  <a:schemeClr val="bg1"/>
                </a:solidFill>
                <a:latin typeface="Comic Sans MS" panose="030F0702030302020204" pitchFamily="66" charset="0"/>
              </a:rPr>
              <a:t>remember</a:t>
            </a:r>
            <a:r>
              <a:rPr lang="en-CA" sz="2800" i="1" dirty="0">
                <a:solidFill>
                  <a:schemeClr val="bg1"/>
                </a:solidFill>
                <a:latin typeface="Comic Sans MS" panose="030F0702030302020204" pitchFamily="66" charset="0"/>
              </a:rPr>
              <a:t> this format as it will help your understanding in the slides to come. </a:t>
            </a:r>
          </a:p>
        </p:txBody>
      </p:sp>
      <p:sp>
        <p:nvSpPr>
          <p:cNvPr id="2" name="Slide Number Placeholder 1"/>
          <p:cNvSpPr>
            <a:spLocks noGrp="1"/>
          </p:cNvSpPr>
          <p:nvPr>
            <p:ph type="sldNum" sz="quarter" idx="12"/>
          </p:nvPr>
        </p:nvSpPr>
        <p:spPr>
          <a:xfrm>
            <a:off x="11801475" y="6492875"/>
            <a:ext cx="390525" cy="365125"/>
          </a:xfrm>
        </p:spPr>
        <p:txBody>
          <a:bodyPr/>
          <a:lstStyle/>
          <a:p>
            <a:fld id="{6D22F896-40B5-4ADD-8801-0D06FADFA095}" type="slidenum">
              <a:rPr lang="en-US" sz="1400" smtClean="0"/>
              <a:t>35</a:t>
            </a:fld>
            <a:endParaRPr lang="en-US" sz="1400" dirty="0"/>
          </a:p>
        </p:txBody>
      </p:sp>
    </p:spTree>
    <p:extLst>
      <p:ext uri="{BB962C8B-B14F-4D97-AF65-F5344CB8AC3E}">
        <p14:creationId xmlns:p14="http://schemas.microsoft.com/office/powerpoint/2010/main" val="36035097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5" name="Rectangle 4"/>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6" name="Rounded Rectangular Callout 5"/>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7" name="Rounded Rectangle 6"/>
          <p:cNvSpPr/>
          <p:nvPr/>
        </p:nvSpPr>
        <p:spPr>
          <a:xfrm>
            <a:off x="3820567" y="101984"/>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a:t>
            </a:r>
            <a:r>
              <a:rPr lang="en-CA" sz="2800" dirty="0">
                <a:solidFill>
                  <a:schemeClr val="bg1"/>
                </a:solidFill>
                <a:effectLst>
                  <a:glow rad="177800">
                    <a:srgbClr val="FFCCFF"/>
                  </a:glow>
                </a:effectLst>
                <a:latin typeface="Arial Rounded MT Bold" panose="020F0704030504030204" pitchFamily="34" charset="0"/>
              </a:rPr>
              <a:t>12</a:t>
            </a:r>
            <a:r>
              <a:rPr lang="en-CA" sz="2800" dirty="0">
                <a:solidFill>
                  <a:schemeClr val="bg1"/>
                </a:solidFill>
                <a:effectLst>
                  <a:glow rad="177800">
                    <a:srgbClr val="FFFF00"/>
                  </a:glow>
                </a:effectLst>
                <a:latin typeface="Arial Rounded MT Bold" panose="020F0704030504030204" pitchFamily="34" charset="0"/>
              </a:rPr>
              <a:t> TRANSITION</a:t>
            </a:r>
            <a:endParaRPr lang="en-CA" sz="2800" dirty="0">
              <a:solidFill>
                <a:schemeClr val="bg1"/>
              </a:solidFill>
              <a:latin typeface="Arial Rounded MT Bold" panose="020F0704030504030204" pitchFamily="34" charset="0"/>
            </a:endParaRPr>
          </a:p>
        </p:txBody>
      </p:sp>
      <p:sp>
        <p:nvSpPr>
          <p:cNvPr id="9" name="Rounded Rectangular Callout 8"/>
          <p:cNvSpPr/>
          <p:nvPr/>
        </p:nvSpPr>
        <p:spPr>
          <a:xfrm>
            <a:off x="457200" y="904672"/>
            <a:ext cx="3530082" cy="5738724"/>
          </a:xfrm>
          <a:prstGeom prst="wedgeRoundRectCallout">
            <a:avLst>
              <a:gd name="adj1" fmla="val -13433"/>
              <a:gd name="adj2" fmla="val -56646"/>
              <a:gd name="adj3" fmla="val 16667"/>
            </a:avLst>
          </a:prstGeom>
          <a:solidFill>
            <a:schemeClr val="accent5">
              <a:lumMod val="40000"/>
              <a:lumOff val="60000"/>
            </a:schemeClr>
          </a:solidFill>
          <a:ln w="3810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rPr>
              <a:t>On this side you will see the so named </a:t>
            </a:r>
            <a:r>
              <a:rPr lang="en-CA" sz="2800" dirty="0">
                <a:solidFill>
                  <a:schemeClr val="bg1"/>
                </a:solidFill>
              </a:rPr>
              <a:t>“Hebrew Calendar” </a:t>
            </a:r>
            <a:r>
              <a:rPr lang="en-CA" sz="2800" dirty="0">
                <a:solidFill>
                  <a:srgbClr val="FF0000"/>
                </a:solidFill>
              </a:rPr>
              <a:t>which is the </a:t>
            </a:r>
            <a:r>
              <a:rPr lang="en-CA" sz="2800" b="1" u="sng" dirty="0">
                <a:solidFill>
                  <a:srgbClr val="FF0000"/>
                </a:solidFill>
              </a:rPr>
              <a:t>lunar</a:t>
            </a:r>
            <a:r>
              <a:rPr lang="en-CA" sz="2800" dirty="0">
                <a:solidFill>
                  <a:srgbClr val="FF0000"/>
                </a:solidFill>
              </a:rPr>
              <a:t> based calendar of the appropriate era. The Cycles of the </a:t>
            </a:r>
            <a:r>
              <a:rPr lang="en-CA" sz="2800" u="sng" dirty="0">
                <a:solidFill>
                  <a:srgbClr val="FF0000"/>
                </a:solidFill>
              </a:rPr>
              <a:t>week</a:t>
            </a:r>
            <a:r>
              <a:rPr lang="en-CA" sz="2800" dirty="0">
                <a:solidFill>
                  <a:srgbClr val="FF0000"/>
                </a:solidFill>
              </a:rPr>
              <a:t> and </a:t>
            </a:r>
            <a:r>
              <a:rPr lang="en-CA" sz="2800" u="sng" dirty="0">
                <a:solidFill>
                  <a:srgbClr val="FF0000"/>
                </a:solidFill>
              </a:rPr>
              <a:t>month</a:t>
            </a:r>
            <a:r>
              <a:rPr lang="en-CA" sz="2800" dirty="0">
                <a:solidFill>
                  <a:srgbClr val="FF0000"/>
                </a:solidFill>
              </a:rPr>
              <a:t>, and some dates also are listed.</a:t>
            </a:r>
          </a:p>
          <a:p>
            <a:pPr algn="ctr"/>
            <a:r>
              <a:rPr lang="en-CA" sz="2800" b="1" dirty="0">
                <a:solidFill>
                  <a:srgbClr val="0C27AC"/>
                </a:solidFill>
              </a:rPr>
              <a:t>The weeks are marked out by the 7</a:t>
            </a:r>
            <a:r>
              <a:rPr lang="en-CA" sz="2800" b="1" baseline="30000" dirty="0">
                <a:solidFill>
                  <a:srgbClr val="0C27AC"/>
                </a:solidFill>
              </a:rPr>
              <a:t>th</a:t>
            </a:r>
            <a:r>
              <a:rPr lang="en-CA" sz="2800" b="1" dirty="0">
                <a:solidFill>
                  <a:srgbClr val="0C27AC"/>
                </a:solidFill>
              </a:rPr>
              <a:t> day Sabbaths.</a:t>
            </a:r>
          </a:p>
        </p:txBody>
      </p:sp>
      <p:sp>
        <p:nvSpPr>
          <p:cNvPr id="10" name="Rounded Rectangular Callout 9"/>
          <p:cNvSpPr/>
          <p:nvPr/>
        </p:nvSpPr>
        <p:spPr>
          <a:xfrm>
            <a:off x="4474507" y="1230086"/>
            <a:ext cx="3196619" cy="3752462"/>
          </a:xfrm>
          <a:prstGeom prst="wedgeRoundRectCallout">
            <a:avLst>
              <a:gd name="adj1" fmla="val -17926"/>
              <a:gd name="adj2" fmla="val -62742"/>
              <a:gd name="adj3" fmla="val 16667"/>
            </a:avLst>
          </a:prstGeom>
          <a:solidFill>
            <a:schemeClr val="accent5">
              <a:lumMod val="40000"/>
              <a:lumOff val="60000"/>
            </a:schemeClr>
          </a:solidFill>
          <a:ln w="571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C27AC"/>
                </a:solidFill>
              </a:rPr>
              <a:t>The Gregorian year of the CE is written.  </a:t>
            </a:r>
            <a:r>
              <a:rPr lang="en-CA" sz="2800" b="1" dirty="0">
                <a:solidFill>
                  <a:srgbClr val="0C27AC"/>
                </a:solidFill>
                <a:effectLst>
                  <a:glow rad="127000">
                    <a:srgbClr val="FFCCFF"/>
                  </a:glow>
                </a:effectLst>
              </a:rPr>
              <a:t>The transition of the  Tequfah and its designated cycle of the week will be marked.</a:t>
            </a:r>
          </a:p>
        </p:txBody>
      </p:sp>
      <p:sp>
        <p:nvSpPr>
          <p:cNvPr id="11" name="Rounded Rectangular Callout 10"/>
          <p:cNvSpPr/>
          <p:nvPr/>
        </p:nvSpPr>
        <p:spPr>
          <a:xfrm>
            <a:off x="8158351" y="1242525"/>
            <a:ext cx="3530082" cy="3469434"/>
          </a:xfrm>
          <a:prstGeom prst="wedgeRoundRectCallout">
            <a:avLst>
              <a:gd name="adj1" fmla="val -17926"/>
              <a:gd name="adj2" fmla="val -62742"/>
              <a:gd name="adj3" fmla="val 16667"/>
            </a:avLst>
          </a:prstGeom>
          <a:solidFill>
            <a:schemeClr val="accent3">
              <a:lumMod val="75000"/>
            </a:schemeClr>
          </a:solidFill>
          <a:ln w="3810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0C27AC"/>
                </a:solidFill>
              </a:rPr>
              <a:t>Over here is the Covenant Calendar with its </a:t>
            </a:r>
            <a:r>
              <a:rPr lang="en-CA" sz="2800" b="1" dirty="0">
                <a:solidFill>
                  <a:srgbClr val="0C27AC"/>
                </a:solidFill>
                <a:effectLst>
                  <a:glow rad="127000">
                    <a:srgbClr val="FFCCFF"/>
                  </a:glow>
                </a:effectLst>
              </a:rPr>
              <a:t>Shaneh</a:t>
            </a:r>
            <a:r>
              <a:rPr lang="en-CA" sz="2800" b="1" dirty="0">
                <a:solidFill>
                  <a:srgbClr val="0C27AC"/>
                </a:solidFill>
              </a:rPr>
              <a:t> cycles of the month and dates. </a:t>
            </a:r>
          </a:p>
          <a:p>
            <a:pPr algn="ctr"/>
            <a:r>
              <a:rPr lang="en-CA" sz="2800" b="1" dirty="0">
                <a:solidFill>
                  <a:srgbClr val="0C27AC"/>
                </a:solidFill>
              </a:rPr>
              <a:t>Let’s do the comparison! </a:t>
            </a:r>
            <a:r>
              <a:rPr lang="en-CA" sz="2800" b="1" dirty="0">
                <a:solidFill>
                  <a:srgbClr val="0C27AC"/>
                </a:solidFill>
                <a:sym typeface="Wingdings" panose="05000000000000000000" pitchFamily="2" charset="2"/>
              </a:rPr>
              <a:t></a:t>
            </a:r>
            <a:endParaRPr lang="en-CA" sz="2800" b="1" dirty="0">
              <a:solidFill>
                <a:srgbClr val="0C27AC"/>
              </a:solidFill>
            </a:endParaRPr>
          </a:p>
        </p:txBody>
      </p:sp>
      <p:sp>
        <p:nvSpPr>
          <p:cNvPr id="12" name="Rounded Rectangle 11"/>
          <p:cNvSpPr/>
          <p:nvPr/>
        </p:nvSpPr>
        <p:spPr>
          <a:xfrm>
            <a:off x="4133461" y="5131838"/>
            <a:ext cx="7884368" cy="1614196"/>
          </a:xfrm>
          <a:prstGeom prst="roundRect">
            <a:avLst/>
          </a:prstGeom>
          <a:solidFill>
            <a:srgbClr val="A50021"/>
          </a:solidFill>
          <a:ln w="76200">
            <a:solidFill>
              <a:srgbClr val="00B0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u="sng" dirty="0">
                <a:latin typeface="Arial Black" panose="020B0A04020102020204" pitchFamily="34" charset="0"/>
              </a:rPr>
              <a:t>WHY</a:t>
            </a:r>
            <a:r>
              <a:rPr lang="en-CA" sz="3600" dirty="0"/>
              <a:t> was Yahusha in the Tabernacle</a:t>
            </a:r>
            <a:br>
              <a:rPr lang="en-CA" sz="3600" dirty="0"/>
            </a:br>
            <a:r>
              <a:rPr lang="en-CA" sz="3600" dirty="0"/>
              <a:t> – </a:t>
            </a:r>
            <a:r>
              <a:rPr lang="en-CA" sz="3600" b="1" u="sng" dirty="0">
                <a:ln w="19050">
                  <a:solidFill>
                    <a:srgbClr val="9933FF"/>
                  </a:solidFill>
                </a:ln>
                <a:effectLst>
                  <a:glow rad="127000">
                    <a:srgbClr val="FFFF00"/>
                  </a:glow>
                </a:effectLst>
                <a:latin typeface="Arial Black" panose="020B0A04020102020204" pitchFamily="34" charset="0"/>
              </a:rPr>
              <a:t>AFTER</a:t>
            </a:r>
            <a:r>
              <a:rPr lang="en-CA" sz="3600" dirty="0"/>
              <a:t> – the Feast of the Jews???</a:t>
            </a:r>
          </a:p>
        </p:txBody>
      </p:sp>
      <p:sp>
        <p:nvSpPr>
          <p:cNvPr id="2" name="Slide Number Placeholder 1"/>
          <p:cNvSpPr>
            <a:spLocks noGrp="1"/>
          </p:cNvSpPr>
          <p:nvPr>
            <p:ph type="sldNum" sz="quarter" idx="12"/>
          </p:nvPr>
        </p:nvSpPr>
        <p:spPr>
          <a:xfrm>
            <a:off x="11646354" y="6380909"/>
            <a:ext cx="371475" cy="365125"/>
          </a:xfrm>
        </p:spPr>
        <p:txBody>
          <a:bodyPr/>
          <a:lstStyle/>
          <a:p>
            <a:fld id="{6D22F896-40B5-4ADD-8801-0D06FADFA095}" type="slidenum">
              <a:rPr lang="en-US" sz="1400" smtClean="0"/>
              <a:t>36</a:t>
            </a:fld>
            <a:endParaRPr lang="en-US" sz="1400" dirty="0"/>
          </a:p>
        </p:txBody>
      </p:sp>
      <p:sp>
        <p:nvSpPr>
          <p:cNvPr id="3" name="Explosion 1 2"/>
          <p:cNvSpPr/>
          <p:nvPr/>
        </p:nvSpPr>
        <p:spPr>
          <a:xfrm>
            <a:off x="139959" y="4982548"/>
            <a:ext cx="914400" cy="914400"/>
          </a:xfrm>
          <a:prstGeom prst="irregularSeal1">
            <a:avLst/>
          </a:prstGeom>
          <a:solidFill>
            <a:srgbClr val="00FF99"/>
          </a:solidFill>
          <a:ln w="38100">
            <a:solidFill>
              <a:srgbClr val="9933FF"/>
            </a:solidFill>
          </a:ln>
          <a:effectLst>
            <a:glow rad="127000">
              <a:srgbClr val="FFCCFF"/>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682976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1000"/>
                                        <p:tgtEl>
                                          <p:spTgt spid="10"/>
                                        </p:tgtEl>
                                      </p:cBhvr>
                                    </p:animEffect>
                                    <p:anim calcmode="lin" valueType="num">
                                      <p:cBhvr>
                                        <p:cTn id="13" dur="1000" fill="hold"/>
                                        <p:tgtEl>
                                          <p:spTgt spid="10"/>
                                        </p:tgtEl>
                                        <p:attrNameLst>
                                          <p:attrName>ppt_x</p:attrName>
                                        </p:attrNameLst>
                                      </p:cBhvr>
                                      <p:tavLst>
                                        <p:tav tm="0">
                                          <p:val>
                                            <p:strVal val="#ppt_x"/>
                                          </p:val>
                                        </p:tav>
                                        <p:tav tm="100000">
                                          <p:val>
                                            <p:strVal val="#ppt_x"/>
                                          </p:val>
                                        </p:tav>
                                      </p:tavLst>
                                    </p:anim>
                                    <p:anim calcmode="lin" valueType="num">
                                      <p:cBhvr>
                                        <p:cTn id="14"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par>
                                <p:cTn id="22" presetID="42" presetClass="entr" presetSubtype="0" fill="hold" grpId="0" nodeType="withEffect">
                                  <p:stCondLst>
                                    <p:cond delay="0"/>
                                  </p:stCondLst>
                                  <p:childTnLst>
                                    <p:set>
                                      <p:cBhvr>
                                        <p:cTn id="23" dur="1" fill="hold">
                                          <p:stCondLst>
                                            <p:cond delay="0"/>
                                          </p:stCondLst>
                                        </p:cTn>
                                        <p:tgtEl>
                                          <p:spTgt spid="4"/>
                                        </p:tgtEl>
                                        <p:attrNameLst>
                                          <p:attrName>style.visibility</p:attrName>
                                        </p:attrNameLst>
                                      </p:cBhvr>
                                      <p:to>
                                        <p:strVal val="visible"/>
                                      </p:to>
                                    </p:set>
                                    <p:animEffect transition="in" filter="fade">
                                      <p:cBhvr>
                                        <p:cTn id="24" dur="1000"/>
                                        <p:tgtEl>
                                          <p:spTgt spid="4"/>
                                        </p:tgtEl>
                                      </p:cBhvr>
                                    </p:animEffect>
                                    <p:anim calcmode="lin" valueType="num">
                                      <p:cBhvr>
                                        <p:cTn id="25" dur="1000" fill="hold"/>
                                        <p:tgtEl>
                                          <p:spTgt spid="4"/>
                                        </p:tgtEl>
                                        <p:attrNameLst>
                                          <p:attrName>ppt_x</p:attrName>
                                        </p:attrNameLst>
                                      </p:cBhvr>
                                      <p:tavLst>
                                        <p:tav tm="0">
                                          <p:val>
                                            <p:strVal val="#ppt_x"/>
                                          </p:val>
                                        </p:tav>
                                        <p:tav tm="100000">
                                          <p:val>
                                            <p:strVal val="#ppt_x"/>
                                          </p:val>
                                        </p:tav>
                                      </p:tavLst>
                                    </p:anim>
                                    <p:anim calcmode="lin" valueType="num">
                                      <p:cBhvr>
                                        <p:cTn id="26" dur="1000" fill="hold"/>
                                        <p:tgtEl>
                                          <p:spTgt spid="4"/>
                                        </p:tgtEl>
                                        <p:attrNameLst>
                                          <p:attrName>ppt_y</p:attrName>
                                        </p:attrNameLst>
                                      </p:cBhvr>
                                      <p:tavLst>
                                        <p:tav tm="0">
                                          <p:val>
                                            <p:strVal val="#ppt_y+.1"/>
                                          </p:val>
                                        </p:tav>
                                        <p:tav tm="100000">
                                          <p:val>
                                            <p:strVal val="#ppt_y"/>
                                          </p:val>
                                        </p:tav>
                                      </p:tavLst>
                                    </p:anim>
                                  </p:childTnLst>
                                </p:cTn>
                              </p:par>
                              <p:par>
                                <p:cTn id="27" presetID="42"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6" presetClass="entr" presetSubtype="16" fill="hold" grpId="0" nodeType="click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circle(in)">
                                      <p:cBhvr>
                                        <p:cTn id="36"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6" grpId="0" animBg="1"/>
      <p:bldP spid="7" grpId="0" animBg="1"/>
      <p:bldP spid="10" grpId="0" animBg="1"/>
      <p:bldP spid="11" grpId="0" animBg="1"/>
      <p:bldP spid="12"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50982" y="1494885"/>
            <a:ext cx="10528214" cy="4351338"/>
          </a:xfrm>
        </p:spPr>
        <p:txBody>
          <a:bodyPr>
            <a:normAutofit lnSpcReduction="10000"/>
          </a:bodyPr>
          <a:lstStyle/>
          <a:p>
            <a:r>
              <a:rPr lang="en-CA" dirty="0"/>
              <a:t>We will </a:t>
            </a:r>
            <a:r>
              <a:rPr lang="en-CA" b="1" i="1" u="sng" dirty="0">
                <a:solidFill>
                  <a:srgbClr val="FFCCFF"/>
                </a:solidFill>
              </a:rPr>
              <a:t>first</a:t>
            </a:r>
            <a:r>
              <a:rPr lang="en-CA" b="1" i="1" dirty="0">
                <a:solidFill>
                  <a:srgbClr val="FFCCFF"/>
                </a:solidFill>
              </a:rPr>
              <a:t> </a:t>
            </a:r>
            <a:r>
              <a:rPr lang="en-CA" dirty="0"/>
              <a:t>be looking at CE </a:t>
            </a:r>
            <a:r>
              <a:rPr lang="en-CA" b="1" dirty="0">
                <a:ln>
                  <a:solidFill>
                    <a:schemeClr val="bg1"/>
                  </a:solidFill>
                </a:ln>
                <a:effectLst>
                  <a:glow rad="127000">
                    <a:srgbClr val="FFCCFF"/>
                  </a:glow>
                </a:effectLst>
              </a:rPr>
              <a:t>12</a:t>
            </a:r>
            <a:r>
              <a:rPr lang="en-CA" dirty="0"/>
              <a:t> to determine </a:t>
            </a:r>
            <a:r>
              <a:rPr lang="en-CA" sz="4000" dirty="0">
                <a:ln w="28575">
                  <a:solidFill>
                    <a:srgbClr val="9933FF"/>
                  </a:solidFill>
                </a:ln>
                <a:solidFill>
                  <a:srgbClr val="00FF99"/>
                </a:solidFill>
                <a:latin typeface="Arial Black" panose="020B0A04020102020204" pitchFamily="34" charset="0"/>
              </a:rPr>
              <a:t>WHY</a:t>
            </a:r>
            <a:r>
              <a:rPr lang="en-CA" dirty="0"/>
              <a:t> Yahusha </a:t>
            </a:r>
            <a:br>
              <a:rPr lang="en-CA" dirty="0"/>
            </a:br>
            <a:r>
              <a:rPr lang="en-CA" dirty="0"/>
              <a:t>	was </a:t>
            </a:r>
            <a:r>
              <a:rPr lang="en-CA" b="1" u="sng" dirty="0"/>
              <a:t>INSIDE</a:t>
            </a:r>
            <a:r>
              <a:rPr lang="en-CA" dirty="0"/>
              <a:t> the Temple 3 cycles after the feast of the Jews. </a:t>
            </a:r>
          </a:p>
          <a:p>
            <a:r>
              <a:rPr lang="en-CA" b="1" dirty="0"/>
              <a:t>Then -</a:t>
            </a:r>
            <a:r>
              <a:rPr lang="en-CA" dirty="0"/>
              <a:t> we will examine CE </a:t>
            </a:r>
            <a:r>
              <a:rPr lang="en-CA" b="1" dirty="0">
                <a:solidFill>
                  <a:srgbClr val="FF0000"/>
                </a:solidFill>
              </a:rPr>
              <a:t>11</a:t>
            </a:r>
            <a:r>
              <a:rPr lang="en-CA" dirty="0"/>
              <a:t> and </a:t>
            </a:r>
            <a:r>
              <a:rPr lang="en-CA" b="1" dirty="0">
                <a:solidFill>
                  <a:srgbClr val="FF0000"/>
                </a:solidFill>
              </a:rPr>
              <a:t>13</a:t>
            </a:r>
            <a:r>
              <a:rPr lang="en-CA" dirty="0"/>
              <a:t> to see why it is </a:t>
            </a:r>
            <a:r>
              <a:rPr lang="en-CA" b="1" u="sng" dirty="0"/>
              <a:t>NOT</a:t>
            </a:r>
            <a:r>
              <a:rPr lang="en-CA" dirty="0"/>
              <a:t> realistic </a:t>
            </a:r>
            <a:br>
              <a:rPr lang="en-CA" dirty="0"/>
            </a:br>
            <a:r>
              <a:rPr lang="en-CA" dirty="0"/>
              <a:t>	for these years that  Yahusha – </a:t>
            </a:r>
            <a:r>
              <a:rPr lang="en-CA" dirty="0">
                <a:solidFill>
                  <a:srgbClr val="00FF99"/>
                </a:solidFill>
              </a:rPr>
              <a:t>in Luke 2</a:t>
            </a:r>
            <a:r>
              <a:rPr lang="en-CA" dirty="0"/>
              <a:t>, was </a:t>
            </a:r>
            <a:r>
              <a:rPr lang="en-CA" dirty="0">
                <a:solidFill>
                  <a:srgbClr val="FFCCFF"/>
                </a:solidFill>
              </a:rPr>
              <a:t>discovered</a:t>
            </a:r>
            <a:r>
              <a:rPr lang="en-CA" dirty="0"/>
              <a:t> in </a:t>
            </a:r>
            <a:br>
              <a:rPr lang="en-CA" dirty="0"/>
            </a:br>
            <a:r>
              <a:rPr lang="en-CA" dirty="0"/>
              <a:t>	the Temple. </a:t>
            </a:r>
          </a:p>
          <a:p>
            <a:endParaRPr lang="en-CA" dirty="0"/>
          </a:p>
          <a:p>
            <a:pPr lvl="0" algn="ctr"/>
            <a:r>
              <a:rPr lang="en-CA" sz="54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What about</a:t>
            </a:r>
            <a:r>
              <a:rPr lang="en-CA" sz="5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CE </a:t>
            </a:r>
            <a:r>
              <a:rPr lang="en-CA" sz="5400" b="1" dirty="0">
                <a:solidFill>
                  <a:srgbClr val="FFFF00"/>
                </a:solidFill>
              </a:rPr>
              <a:t>12</a:t>
            </a:r>
            <a:r>
              <a:rPr lang="en-CA" sz="5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t>
            </a:r>
          </a:p>
          <a:p>
            <a:r>
              <a:rPr lang="en-CA" dirty="0">
                <a:solidFill>
                  <a:srgbClr val="00B050"/>
                </a:solidFill>
              </a:rPr>
              <a:t>We will view option “</a:t>
            </a:r>
            <a:r>
              <a:rPr lang="en-CA" b="1" dirty="0">
                <a:solidFill>
                  <a:srgbClr val="FF6600"/>
                </a:solidFill>
              </a:rPr>
              <a:t>A</a:t>
            </a:r>
            <a:r>
              <a:rPr lang="en-CA" dirty="0">
                <a:solidFill>
                  <a:srgbClr val="00B050"/>
                </a:solidFill>
              </a:rPr>
              <a:t>” first and then return to option “</a:t>
            </a:r>
            <a:r>
              <a:rPr lang="en-CA" b="1" dirty="0">
                <a:solidFill>
                  <a:srgbClr val="FF6600"/>
                </a:solidFill>
              </a:rPr>
              <a:t>B</a:t>
            </a:r>
            <a:r>
              <a:rPr lang="en-CA" dirty="0">
                <a:solidFill>
                  <a:srgbClr val="00B050"/>
                </a:solidFill>
              </a:rPr>
              <a:t>” for CE </a:t>
            </a:r>
            <a:r>
              <a:rPr lang="en-CA" b="1" dirty="0">
                <a:ln>
                  <a:solidFill>
                    <a:schemeClr val="bg1"/>
                  </a:solidFill>
                </a:ln>
                <a:effectLst>
                  <a:glow rad="127000">
                    <a:srgbClr val="FFCCFF"/>
                  </a:glow>
                </a:effectLst>
              </a:rPr>
              <a:t>12</a:t>
            </a:r>
            <a:r>
              <a:rPr lang="en-CA" dirty="0">
                <a:solidFill>
                  <a:srgbClr val="00B050"/>
                </a:solidFill>
              </a:rPr>
              <a:t> towards the end of this writing.</a:t>
            </a:r>
          </a:p>
        </p:txBody>
      </p:sp>
      <p:sp>
        <p:nvSpPr>
          <p:cNvPr id="4" name="Slide Number Placeholder 3"/>
          <p:cNvSpPr>
            <a:spLocks noGrp="1"/>
          </p:cNvSpPr>
          <p:nvPr>
            <p:ph type="sldNum" sz="quarter" idx="12"/>
          </p:nvPr>
        </p:nvSpPr>
        <p:spPr>
          <a:xfrm>
            <a:off x="9370995" y="6492875"/>
            <a:ext cx="2743200" cy="365125"/>
          </a:xfrm>
        </p:spPr>
        <p:txBody>
          <a:bodyPr/>
          <a:lstStyle/>
          <a:p>
            <a:fld id="{6D22F896-40B5-4ADD-8801-0D06FADFA095}" type="slidenum">
              <a:rPr lang="en-US" smtClean="0"/>
              <a:t>37</a:t>
            </a:fld>
            <a:endParaRPr lang="en-US" dirty="0"/>
          </a:p>
        </p:txBody>
      </p:sp>
      <p:sp>
        <p:nvSpPr>
          <p:cNvPr id="2" name="Explosion 1 1"/>
          <p:cNvSpPr/>
          <p:nvPr/>
        </p:nvSpPr>
        <p:spPr>
          <a:xfrm>
            <a:off x="8043333" y="481737"/>
            <a:ext cx="914400" cy="914400"/>
          </a:xfrm>
          <a:prstGeom prst="irregularSeal1">
            <a:avLst/>
          </a:prstGeom>
          <a:solidFill>
            <a:srgbClr val="D73DCC"/>
          </a:solidFill>
          <a:ln w="38100">
            <a:solidFill>
              <a:srgbClr val="FFCCFF"/>
            </a:solidFill>
          </a:ln>
          <a:effectLst>
            <a:glow rad="508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11364768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a:off x="6726294" y="5113516"/>
            <a:ext cx="453384" cy="1225"/>
          </a:xfrm>
          <a:prstGeom prst="line">
            <a:avLst/>
          </a:prstGeom>
          <a:ln w="7620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0" y="3361893"/>
            <a:ext cx="2698102" cy="2637697"/>
            <a:chOff x="1107869" y="3964104"/>
            <a:chExt cx="2698102" cy="2637697"/>
          </a:xfrm>
        </p:grpSpPr>
        <p:sp>
          <p:nvSpPr>
            <p:cNvPr id="2" name="Rounded Rectangle 1"/>
            <p:cNvSpPr/>
            <p:nvPr/>
          </p:nvSpPr>
          <p:spPr>
            <a:xfrm>
              <a:off x="2076628" y="4683095"/>
              <a:ext cx="914400" cy="529840"/>
            </a:xfrm>
            <a:prstGeom prst="round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6" name="Picture 5" descr="C:\Users\Rae\Desktop\blue face what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flipH="1">
              <a:off x="1107869" y="3964104"/>
              <a:ext cx="2698102" cy="2637697"/>
            </a:xfrm>
            <a:prstGeom prst="rect">
              <a:avLst/>
            </a:prstGeom>
            <a:noFill/>
            <a:extLst>
              <a:ext uri="{909E8E84-426E-40DD-AFC4-6F175D3DCCD1}">
                <a14:hiddenFill xmlns:a14="http://schemas.microsoft.com/office/drawing/2010/main">
                  <a:solidFill>
                    <a:srgbClr val="FFFFFF"/>
                  </a:solidFill>
                </a14:hiddenFill>
              </a:ext>
            </a:extLst>
          </p:spPr>
        </p:pic>
      </p:grpSp>
      <p:pic>
        <p:nvPicPr>
          <p:cNvPr id="2050" name="Picture 2" descr="See the source image"/>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345233" y="401216"/>
            <a:ext cx="5432098" cy="3227702"/>
          </a:xfrm>
          <a:prstGeom prst="rect">
            <a:avLst/>
          </a:prstGeom>
          <a:noFill/>
          <a:extLst>
            <a:ext uri="{909E8E84-426E-40DD-AFC4-6F175D3DCCD1}">
              <a14:hiddenFill xmlns:a14="http://schemas.microsoft.com/office/drawing/2010/main">
                <a:solidFill>
                  <a:srgbClr val="FFFFFF"/>
                </a:solidFill>
              </a14:hiddenFill>
            </a:ext>
          </a:extLst>
        </p:spPr>
      </p:pic>
      <p:sp>
        <p:nvSpPr>
          <p:cNvPr id="10" name="Rounded Rectangle 9"/>
          <p:cNvSpPr/>
          <p:nvPr/>
        </p:nvSpPr>
        <p:spPr>
          <a:xfrm>
            <a:off x="874937" y="5617264"/>
            <a:ext cx="10212163" cy="1078034"/>
          </a:xfrm>
          <a:prstGeom prst="roundRect">
            <a:avLst>
              <a:gd name="adj" fmla="val 50000"/>
            </a:avLst>
          </a:prstGeom>
          <a:solidFill>
            <a:srgbClr val="FF6600"/>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Luk 2:49</a:t>
            </a:r>
            <a:r>
              <a:rPr lang="en-US" sz="2800" dirty="0">
                <a:solidFill>
                  <a:srgbClr val="C00000"/>
                </a:solidFill>
              </a:rPr>
              <a:t>  </a:t>
            </a:r>
            <a:r>
              <a:rPr lang="en-US" sz="2800" dirty="0"/>
              <a:t>And he said unto them, How is it that ye sought me? 				</a:t>
            </a:r>
            <a:r>
              <a:rPr lang="en-US" sz="2800" b="1" u="sng" dirty="0">
                <a:solidFill>
                  <a:schemeClr val="bg1"/>
                </a:solidFill>
                <a:effectLst>
                  <a:glow rad="127000">
                    <a:srgbClr val="FF66FF"/>
                  </a:glow>
                </a:effectLst>
              </a:rPr>
              <a:t>knew ye 	not</a:t>
            </a:r>
            <a:r>
              <a:rPr lang="en-US" sz="2800" dirty="0">
                <a:solidFill>
                  <a:schemeClr val="bg1"/>
                </a:solidFill>
                <a:effectLst>
                  <a:glow rad="127000">
                    <a:srgbClr val="FF66FF"/>
                  </a:glow>
                </a:effectLst>
              </a:rPr>
              <a:t> </a:t>
            </a:r>
            <a:r>
              <a:rPr lang="en-US" sz="2800" b="1" dirty="0">
                <a:solidFill>
                  <a:srgbClr val="9933FF"/>
                </a:solidFill>
                <a:effectLst>
                  <a:glow rad="127000">
                    <a:srgbClr val="FFFF00"/>
                  </a:glow>
                </a:effectLst>
              </a:rPr>
              <a:t>that I </a:t>
            </a:r>
            <a:r>
              <a:rPr lang="en-US" sz="2800" b="1" u="sng" dirty="0">
                <a:solidFill>
                  <a:schemeClr val="bg1"/>
                </a:solidFill>
                <a:effectLst>
                  <a:glow rad="127000">
                    <a:srgbClr val="FFFF00"/>
                  </a:glow>
                </a:effectLst>
                <a:latin typeface="Arial Black" panose="020B0A04020102020204" pitchFamily="34" charset="0"/>
              </a:rPr>
              <a:t>MUST BE</a:t>
            </a:r>
            <a:r>
              <a:rPr lang="en-US" sz="2800" b="1" dirty="0">
                <a:solidFill>
                  <a:schemeClr val="bg1"/>
                </a:solidFill>
                <a:effectLst>
                  <a:glow rad="127000">
                    <a:srgbClr val="FFFF00"/>
                  </a:glow>
                </a:effectLst>
                <a:latin typeface="Arial Black" panose="020B0A04020102020204" pitchFamily="34" charset="0"/>
              </a:rPr>
              <a:t> </a:t>
            </a:r>
            <a:r>
              <a:rPr lang="en-US" sz="2800" dirty="0">
                <a:solidFill>
                  <a:schemeClr val="bg1"/>
                </a:solidFill>
                <a:effectLst/>
                <a:latin typeface="Arial Narrow" panose="020B0606020202030204" pitchFamily="34" charset="0"/>
              </a:rPr>
              <a:t>-</a:t>
            </a:r>
            <a:r>
              <a:rPr lang="en-US" sz="2800" b="1" dirty="0">
                <a:solidFill>
                  <a:schemeClr val="bg1"/>
                </a:solidFill>
                <a:effectLst>
                  <a:glow rad="127000">
                    <a:srgbClr val="FFFF00"/>
                  </a:glow>
                </a:effectLst>
                <a:latin typeface="Arial Black" panose="020B0A04020102020204" pitchFamily="34" charset="0"/>
              </a:rPr>
              <a:t> </a:t>
            </a:r>
            <a:r>
              <a:rPr lang="en-US" sz="2800" b="1" dirty="0">
                <a:solidFill>
                  <a:srgbClr val="9933FF"/>
                </a:solidFill>
                <a:effectLst>
                  <a:glow rad="342900">
                    <a:srgbClr val="00FF99"/>
                  </a:glow>
                </a:effectLst>
                <a:latin typeface="Arial Black" panose="020B0A04020102020204" pitchFamily="34" charset="0"/>
              </a:rPr>
              <a:t>IN</a:t>
            </a:r>
            <a:r>
              <a:rPr lang="en-US" sz="2800" b="1" dirty="0">
                <a:solidFill>
                  <a:sysClr val="windowText" lastClr="000000"/>
                </a:solidFill>
                <a:effectLst/>
              </a:rPr>
              <a:t> - </a:t>
            </a:r>
            <a:r>
              <a:rPr lang="en-US" sz="2800" b="1" dirty="0">
                <a:solidFill>
                  <a:srgbClr val="9933FF"/>
                </a:solidFill>
                <a:effectLst>
                  <a:glow rad="127000">
                    <a:srgbClr val="FFFF00"/>
                  </a:glow>
                </a:effectLst>
              </a:rPr>
              <a:t>my Father's house? </a:t>
            </a:r>
            <a:endParaRPr lang="en-US" sz="2000" b="1" dirty="0">
              <a:solidFill>
                <a:srgbClr val="9933FF"/>
              </a:solidFill>
              <a:effectLst>
                <a:glow rad="127000">
                  <a:srgbClr val="FFFF00"/>
                </a:glow>
              </a:effectLst>
            </a:endParaRPr>
          </a:p>
        </p:txBody>
      </p:sp>
      <p:sp>
        <p:nvSpPr>
          <p:cNvPr id="9" name="Rounded Rectangular Callout 8"/>
          <p:cNvSpPr/>
          <p:nvPr/>
        </p:nvSpPr>
        <p:spPr>
          <a:xfrm>
            <a:off x="7410450" y="3361894"/>
            <a:ext cx="4636419" cy="2013912"/>
          </a:xfrm>
          <a:prstGeom prst="wedgeRoundRectCallout">
            <a:avLst/>
          </a:prstGeom>
          <a:solidFill>
            <a:srgbClr val="FFCCFF"/>
          </a:solidFill>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Mat 5:17  </a:t>
            </a:r>
            <a:r>
              <a:rPr lang="en-US" sz="2800" dirty="0">
                <a:solidFill>
                  <a:srgbClr val="FF0000"/>
                </a:solidFill>
              </a:rPr>
              <a:t>Think not that I came to destroy the law or the prophets: I came not to destroy, </a:t>
            </a:r>
            <a:r>
              <a:rPr lang="en-US" sz="2800" u="sng" dirty="0">
                <a:solidFill>
                  <a:srgbClr val="FF0000"/>
                </a:solidFill>
                <a:effectLst>
                  <a:glow rad="228600">
                    <a:schemeClr val="accent3">
                      <a:satMod val="175000"/>
                      <a:alpha val="40000"/>
                    </a:schemeClr>
                  </a:glow>
                </a:effectLst>
                <a:latin typeface="Arial Black" panose="020B0A04020102020204" pitchFamily="34" charset="0"/>
              </a:rPr>
              <a:t>but to </a:t>
            </a:r>
            <a:r>
              <a:rPr lang="en-US" sz="2800" u="sng" dirty="0">
                <a:solidFill>
                  <a:schemeClr val="bg1"/>
                </a:solidFill>
                <a:effectLst>
                  <a:glow rad="228600">
                    <a:schemeClr val="accent3">
                      <a:satMod val="175000"/>
                      <a:alpha val="40000"/>
                    </a:schemeClr>
                  </a:glow>
                </a:effectLst>
                <a:latin typeface="Arial Black" panose="020B0A04020102020204" pitchFamily="34" charset="0"/>
              </a:rPr>
              <a:t>FULFIL</a:t>
            </a:r>
            <a:r>
              <a:rPr lang="en-US" sz="2800" dirty="0">
                <a:solidFill>
                  <a:schemeClr val="bg1"/>
                </a:solidFill>
                <a:effectLst>
                  <a:glow rad="228600">
                    <a:schemeClr val="accent3">
                      <a:satMod val="175000"/>
                      <a:alpha val="40000"/>
                    </a:schemeClr>
                  </a:glow>
                </a:effectLst>
                <a:latin typeface="Arial Black" panose="020B0A04020102020204" pitchFamily="34" charset="0"/>
              </a:rPr>
              <a:t>.</a:t>
            </a:r>
            <a:endParaRPr lang="en-CA" sz="2800" dirty="0">
              <a:solidFill>
                <a:schemeClr val="bg1"/>
              </a:solidFill>
              <a:effectLst>
                <a:glow rad="228600">
                  <a:schemeClr val="accent3">
                    <a:satMod val="175000"/>
                    <a:alpha val="40000"/>
                  </a:schemeClr>
                </a:glow>
              </a:effectLst>
              <a:latin typeface="Arial Black" panose="020B0A04020102020204" pitchFamily="34" charset="0"/>
            </a:endParaRPr>
          </a:p>
        </p:txBody>
      </p:sp>
      <p:sp>
        <p:nvSpPr>
          <p:cNvPr id="3" name="Content Placeholder 2"/>
          <p:cNvSpPr>
            <a:spLocks noGrp="1"/>
          </p:cNvSpPr>
          <p:nvPr>
            <p:ph idx="1"/>
          </p:nvPr>
        </p:nvSpPr>
        <p:spPr>
          <a:xfrm>
            <a:off x="316193" y="326571"/>
            <a:ext cx="11562539" cy="5517017"/>
          </a:xfrm>
        </p:spPr>
        <p:txBody>
          <a:bodyPr>
            <a:normAutofit/>
          </a:bodyPr>
          <a:lstStyle/>
          <a:p>
            <a:pPr marL="3657600" lvl="8" indent="0">
              <a:buNone/>
            </a:pPr>
            <a:r>
              <a:rPr lang="en-CA" sz="5500" b="1" dirty="0">
                <a:ln w="38100">
                  <a:solidFill>
                    <a:srgbClr val="0C27AC"/>
                  </a:solidFill>
                </a:ln>
                <a:solidFill>
                  <a:srgbClr val="FF0000"/>
                </a:solidFill>
                <a:latin typeface="Comic Sans MS" panose="030F0702030302020204" pitchFamily="66" charset="0"/>
              </a:rPr>
              <a:t>	In </a:t>
            </a:r>
            <a:r>
              <a:rPr lang="en-CA" sz="5500" b="1" u="sng" dirty="0">
                <a:ln w="38100">
                  <a:solidFill>
                    <a:srgbClr val="0C27AC"/>
                  </a:solidFill>
                </a:ln>
                <a:solidFill>
                  <a:srgbClr val="FF0000"/>
                </a:solidFill>
                <a:latin typeface="Comic Sans MS" panose="030F0702030302020204" pitchFamily="66" charset="0"/>
              </a:rPr>
              <a:t>OBEDIENCE to</a:t>
            </a:r>
            <a:r>
              <a:rPr lang="en-CA" sz="5500" b="1" dirty="0">
                <a:ln w="38100">
                  <a:solidFill>
                    <a:srgbClr val="0C27AC"/>
                  </a:solidFill>
                </a:ln>
                <a:solidFill>
                  <a:srgbClr val="FF0000"/>
                </a:solidFill>
                <a:latin typeface="Comic Sans MS" panose="030F0702030302020204" pitchFamily="66" charset="0"/>
              </a:rPr>
              <a:t> </a:t>
            </a:r>
            <a:r>
              <a:rPr lang="en-CA" sz="7000" dirty="0">
                <a:ln w="38100">
                  <a:solidFill>
                    <a:srgbClr val="0C27AC"/>
                  </a:solidFill>
                </a:ln>
                <a:solidFill>
                  <a:srgbClr val="FFCCFF"/>
                </a:solidFill>
                <a:latin typeface="Comic Sans MS" panose="030F0702030302020204" pitchFamily="66" charset="0"/>
              </a:rPr>
              <a:t>    		</a:t>
            </a:r>
            <a:r>
              <a:rPr lang="en-CA" sz="7000" b="1" i="1" dirty="0">
                <a:ln w="38100">
                  <a:solidFill>
                    <a:srgbClr val="0C27AC"/>
                  </a:solidFill>
                </a:ln>
                <a:solidFill>
                  <a:srgbClr val="FFCCFF"/>
                </a:solidFill>
                <a:latin typeface="Comic Sans MS" panose="030F0702030302020204" pitchFamily="66" charset="0"/>
              </a:rPr>
              <a:t>His Father’s 			 Business!</a:t>
            </a:r>
          </a:p>
        </p:txBody>
      </p:sp>
      <p:pic>
        <p:nvPicPr>
          <p:cNvPr id="12" name="Picture 1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364104" y="3996737"/>
            <a:ext cx="4907705" cy="1365622"/>
          </a:xfrm>
          <a:prstGeom prst="rect">
            <a:avLst/>
          </a:prstGeom>
        </p:spPr>
      </p:pic>
      <p:sp>
        <p:nvSpPr>
          <p:cNvPr id="5" name="Slide Number Placeholder 4"/>
          <p:cNvSpPr>
            <a:spLocks noGrp="1"/>
          </p:cNvSpPr>
          <p:nvPr>
            <p:ph type="sldNum" sz="quarter" idx="12"/>
          </p:nvPr>
        </p:nvSpPr>
        <p:spPr>
          <a:xfrm>
            <a:off x="11762012" y="6492875"/>
            <a:ext cx="400050" cy="365125"/>
          </a:xfrm>
        </p:spPr>
        <p:txBody>
          <a:bodyPr/>
          <a:lstStyle/>
          <a:p>
            <a:fld id="{6D22F896-40B5-4ADD-8801-0D06FADFA095}" type="slidenum">
              <a:rPr lang="en-US" sz="1400" smtClean="0"/>
              <a:t>38</a:t>
            </a:fld>
            <a:endParaRPr lang="en-US" sz="1400" dirty="0"/>
          </a:p>
        </p:txBody>
      </p:sp>
    </p:spTree>
    <p:extLst>
      <p:ext uri="{BB962C8B-B14F-4D97-AF65-F5344CB8AC3E}">
        <p14:creationId xmlns:p14="http://schemas.microsoft.com/office/powerpoint/2010/main" val="2778460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left)">
                                      <p:cBhvr>
                                        <p:cTn id="11" dur="2250"/>
                                        <p:tgtEl>
                                          <p:spTgt spid="12"/>
                                        </p:tgtEl>
                                      </p:cBhvr>
                                    </p:animEffect>
                                  </p:childTnLst>
                                </p:cTn>
                              </p:par>
                            </p:childTnLst>
                          </p:cTn>
                        </p:par>
                        <p:par>
                          <p:cTn id="12" fill="hold">
                            <p:stCondLst>
                              <p:cond delay="2750"/>
                            </p:stCondLst>
                            <p:childTnLst>
                              <p:par>
                                <p:cTn id="13" presetID="42"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grpId="1"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checkerboard(across)">
                                      <p:cBhvr>
                                        <p:cTn id="22" dur="125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circle(in)">
                                      <p:cBhvr>
                                        <p:cTn id="27" dur="1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1" animBg="1"/>
      <p:bldP spid="9" grpId="0" animBg="1"/>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52338" y="1461327"/>
            <a:ext cx="11536956" cy="404143"/>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sp>
        <p:nvSpPr>
          <p:cNvPr id="7" name="Rounded Rectangle 6"/>
          <p:cNvSpPr/>
          <p:nvPr/>
        </p:nvSpPr>
        <p:spPr>
          <a:xfrm>
            <a:off x="403614" y="1472362"/>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086474" y="3067050"/>
            <a:ext cx="3371851" cy="3428999"/>
          </a:xfrm>
          <a:prstGeom prst="rect">
            <a:avLst/>
          </a:prstGeom>
          <a:ln>
            <a:noFill/>
          </a:ln>
          <a:extLst>
            <a:ext uri="{53640926-AAD7-44D8-BBD7-CCE9431645EC}">
              <a14:shadowObscured xmlns:a14="http://schemas.microsoft.com/office/drawing/2010/main"/>
            </a:ext>
          </a:extLst>
        </p:spPr>
      </p:pic>
      <p:pic>
        <p:nvPicPr>
          <p:cNvPr id="9" name="Content Placeholder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3614" y="1964721"/>
            <a:ext cx="2885824" cy="4818057"/>
          </a:xfrm>
          <a:prstGeom prst="rect">
            <a:avLst/>
          </a:prstGeom>
        </p:spPr>
      </p:pic>
      <p:sp>
        <p:nvSpPr>
          <p:cNvPr id="10" name="Rectangle 9"/>
          <p:cNvSpPr/>
          <p:nvPr/>
        </p:nvSpPr>
        <p:spPr>
          <a:xfrm>
            <a:off x="7119266" y="4925172"/>
            <a:ext cx="426758" cy="389466"/>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8249716" y="3085841"/>
            <a:ext cx="1919307" cy="612648"/>
          </a:xfrm>
          <a:prstGeom prst="wedgeRoundRectCallout">
            <a:avLst>
              <a:gd name="adj1" fmla="val -88724"/>
              <a:gd name="adj2" fmla="val 235243"/>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2" name="Rectangle 11"/>
          <p:cNvSpPr/>
          <p:nvPr/>
        </p:nvSpPr>
        <p:spPr>
          <a:xfrm>
            <a:off x="7597221" y="4925172"/>
            <a:ext cx="426758" cy="389466"/>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9510576" y="3938676"/>
            <a:ext cx="2193378" cy="576737"/>
          </a:xfrm>
          <a:prstGeom prst="wedgeRoundRectCallout">
            <a:avLst>
              <a:gd name="adj1" fmla="val -71783"/>
              <a:gd name="adj2" fmla="val 32969"/>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Conjunction</a:t>
            </a:r>
          </a:p>
        </p:txBody>
      </p:sp>
      <p:sp>
        <p:nvSpPr>
          <p:cNvPr id="14" name="Rectangle 13"/>
          <p:cNvSpPr/>
          <p:nvPr/>
        </p:nvSpPr>
        <p:spPr>
          <a:xfrm>
            <a:off x="8512563" y="424007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ular Callout 14"/>
          <p:cNvSpPr/>
          <p:nvPr/>
        </p:nvSpPr>
        <p:spPr>
          <a:xfrm>
            <a:off x="2892107" y="4948042"/>
            <a:ext cx="2096343" cy="463421"/>
          </a:xfrm>
          <a:prstGeom prst="wedgeRoundRectCallout">
            <a:avLst>
              <a:gd name="adj1" fmla="val 99495"/>
              <a:gd name="adj2" fmla="val -72593"/>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Sliver Moon</a:t>
            </a:r>
          </a:p>
        </p:txBody>
      </p:sp>
      <p:sp>
        <p:nvSpPr>
          <p:cNvPr id="16" name="Rounded Rectangular Callout 15"/>
          <p:cNvSpPr/>
          <p:nvPr/>
        </p:nvSpPr>
        <p:spPr>
          <a:xfrm>
            <a:off x="2322577" y="5492961"/>
            <a:ext cx="2268542" cy="1129192"/>
          </a:xfrm>
          <a:prstGeom prst="wedgeRoundRectCallout">
            <a:avLst>
              <a:gd name="adj1" fmla="val 142494"/>
              <a:gd name="adj2" fmla="val -94097"/>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New </a:t>
            </a:r>
            <a:r>
              <a:rPr lang="en-CA" sz="2800" b="1" dirty="0" err="1">
                <a:solidFill>
                  <a:schemeClr val="bg1"/>
                </a:solidFill>
              </a:rPr>
              <a:t>Moonth</a:t>
            </a:r>
            <a:r>
              <a:rPr lang="en-CA" sz="2800" b="1" dirty="0">
                <a:solidFill>
                  <a:schemeClr val="bg1"/>
                </a:solidFill>
              </a:rPr>
              <a:t> Day</a:t>
            </a:r>
          </a:p>
        </p:txBody>
      </p:sp>
      <p:sp>
        <p:nvSpPr>
          <p:cNvPr id="17" name="Rectangle 16"/>
          <p:cNvSpPr/>
          <p:nvPr/>
        </p:nvSpPr>
        <p:spPr>
          <a:xfrm>
            <a:off x="6154173" y="4570637"/>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6648567" y="4570637"/>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ectangle 19"/>
          <p:cNvSpPr/>
          <p:nvPr/>
        </p:nvSpPr>
        <p:spPr>
          <a:xfrm>
            <a:off x="1140737" y="986829"/>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26346" y="488715"/>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22" name="Rectangle 21"/>
          <p:cNvSpPr/>
          <p:nvPr/>
        </p:nvSpPr>
        <p:spPr>
          <a:xfrm>
            <a:off x="6997766" y="6024773"/>
            <a:ext cx="658447"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a:xfrm>
            <a:off x="11786177" y="6475303"/>
            <a:ext cx="405823" cy="365125"/>
          </a:xfrm>
        </p:spPr>
        <p:txBody>
          <a:bodyPr/>
          <a:lstStyle/>
          <a:p>
            <a:fld id="{6D22F896-40B5-4ADD-8801-0D06FADFA095}" type="slidenum">
              <a:rPr lang="en-US" sz="1400" smtClean="0"/>
              <a:t>39</a:t>
            </a:fld>
            <a:endParaRPr lang="en-US" sz="1400" dirty="0"/>
          </a:p>
        </p:txBody>
      </p:sp>
      <p:cxnSp>
        <p:nvCxnSpPr>
          <p:cNvPr id="4" name="Straight Connector 3"/>
          <p:cNvCxnSpPr/>
          <p:nvPr/>
        </p:nvCxnSpPr>
        <p:spPr>
          <a:xfrm flipV="1">
            <a:off x="7597221" y="5445616"/>
            <a:ext cx="1024265" cy="579157"/>
          </a:xfrm>
          <a:prstGeom prst="line">
            <a:avLst/>
          </a:prstGeom>
          <a:ln w="28575">
            <a:solidFill>
              <a:srgbClr val="FF66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rot="240000" flipH="1" flipV="1">
            <a:off x="8573560" y="4653573"/>
            <a:ext cx="66588" cy="792043"/>
          </a:xfrm>
          <a:prstGeom prst="straightConnector1">
            <a:avLst/>
          </a:prstGeom>
          <a:ln w="28575">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8780162" y="4765370"/>
            <a:ext cx="2601493" cy="1292187"/>
          </a:xfrm>
          <a:prstGeom prst="wedgeRoundRectCallout">
            <a:avLst>
              <a:gd name="adj1" fmla="val -74817"/>
              <a:gd name="adj2" fmla="val -22095"/>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Shaneh New Year Day</a:t>
            </a:r>
          </a:p>
        </p:txBody>
      </p:sp>
      <p:sp>
        <p:nvSpPr>
          <p:cNvPr id="23" name="Rounded Rectangular Callout 22"/>
          <p:cNvSpPr/>
          <p:nvPr/>
        </p:nvSpPr>
        <p:spPr>
          <a:xfrm>
            <a:off x="6051661" y="2766006"/>
            <a:ext cx="1895166" cy="527698"/>
          </a:xfrm>
          <a:prstGeom prst="wedgeRoundRectCallout">
            <a:avLst>
              <a:gd name="adj1" fmla="val 19133"/>
              <a:gd name="adj2" fmla="val 78799"/>
              <a:gd name="adj3" fmla="val 16667"/>
            </a:avLst>
          </a:prstGeom>
          <a:solidFill>
            <a:schemeClr val="tx1">
              <a:lumMod val="75000"/>
            </a:schemeClr>
          </a:solidFill>
          <a:ln w="76200">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3</a:t>
            </a:r>
            <a:r>
              <a:rPr lang="en-CA" sz="3200" b="1" baseline="30000"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rd</a:t>
            </a:r>
            <a:r>
              <a:rPr lang="en-CA" sz="3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CA" sz="3200" b="1" dirty="0">
                <a:solidFill>
                  <a:srgbClr val="FF6600"/>
                </a:solidFill>
              </a:rPr>
              <a:t> Cycle</a:t>
            </a:r>
          </a:p>
        </p:txBody>
      </p:sp>
      <p:sp>
        <p:nvSpPr>
          <p:cNvPr id="25" name="Rounded Rectangular Callout 24"/>
          <p:cNvSpPr/>
          <p:nvPr/>
        </p:nvSpPr>
        <p:spPr>
          <a:xfrm>
            <a:off x="127819" y="1936599"/>
            <a:ext cx="5056934" cy="2692542"/>
          </a:xfrm>
          <a:prstGeom prst="wedgeRoundRectCallout">
            <a:avLst>
              <a:gd name="adj1" fmla="val 67447"/>
              <a:gd name="adj2" fmla="val -9922"/>
              <a:gd name="adj3" fmla="val 16667"/>
            </a:avLst>
          </a:prstGeom>
          <a:solidFill>
            <a:srgbClr val="FF0000"/>
          </a:solidFill>
          <a:ln w="76200">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This factor is the </a:t>
            </a:r>
            <a:r>
              <a:rPr lang="en-CA" sz="3200" b="1" dirty="0">
                <a:solidFill>
                  <a:schemeClr val="bg1"/>
                </a:solidFill>
                <a:effectLst>
                  <a:glow rad="127000">
                    <a:srgbClr val="FFCCFF"/>
                  </a:glow>
                </a:effectLst>
                <a:latin typeface="Arial Unicode MS" panose="020B0604020202020204" pitchFamily="34" charset="-128"/>
                <a:ea typeface="Arial Unicode MS" panose="020B0604020202020204" pitchFamily="34" charset="-128"/>
                <a:cs typeface="Arial Unicode MS" panose="020B0604020202020204" pitchFamily="34" charset="-128"/>
              </a:rPr>
              <a:t>“common denominator” </a:t>
            </a:r>
            <a:r>
              <a:rPr lang="en-CA"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between the calendars, and has the essential</a:t>
            </a:r>
            <a:r>
              <a:rPr lang="en-CA" sz="3200" b="1" u="sng"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 </a:t>
            </a:r>
            <a:r>
              <a:rPr lang="en-CA" sz="3200" b="1" dirty="0">
                <a:solidFill>
                  <a:schemeClr val="bg1"/>
                </a:solidFill>
                <a:latin typeface="Arial Unicode MS" panose="020B0604020202020204" pitchFamily="34" charset="-128"/>
                <a:ea typeface="Arial Unicode MS" panose="020B0604020202020204" pitchFamily="34" charset="-128"/>
                <a:cs typeface="Arial Unicode MS" panose="020B0604020202020204" pitchFamily="34" charset="-128"/>
              </a:rPr>
              <a:t>importance of </a:t>
            </a:r>
            <a:r>
              <a:rPr lang="en-CA" sz="3200" b="1" dirty="0">
                <a:solidFill>
                  <a:schemeClr val="bg1"/>
                </a:solidFill>
                <a:effectLst>
                  <a:glow rad="127000">
                    <a:schemeClr val="tx2">
                      <a:lumMod val="60000"/>
                      <a:lumOff val="40000"/>
                    </a:schemeClr>
                  </a:glow>
                </a:effectLst>
                <a:latin typeface="Arial Unicode MS" panose="020B0604020202020204" pitchFamily="34" charset="-128"/>
                <a:ea typeface="Arial Unicode MS" panose="020B0604020202020204" pitchFamily="34" charset="-128"/>
                <a:cs typeface="Arial Unicode MS" panose="020B0604020202020204" pitchFamily="34" charset="-128"/>
              </a:rPr>
              <a:t>oxygen!</a:t>
            </a:r>
            <a:endParaRPr lang="en-CA" sz="3200" b="1" dirty="0">
              <a:solidFill>
                <a:schemeClr val="bg1"/>
              </a:solidFill>
              <a:effectLst>
                <a:glow rad="127000">
                  <a:schemeClr val="tx2">
                    <a:lumMod val="60000"/>
                    <a:lumOff val="40000"/>
                  </a:schemeClr>
                </a:glow>
              </a:effectLst>
            </a:endParaRPr>
          </a:p>
        </p:txBody>
      </p:sp>
      <p:sp>
        <p:nvSpPr>
          <p:cNvPr id="26" name="Rectangle 25"/>
          <p:cNvSpPr/>
          <p:nvPr/>
        </p:nvSpPr>
        <p:spPr>
          <a:xfrm>
            <a:off x="7079266" y="3558404"/>
            <a:ext cx="504396" cy="389466"/>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27" name="Straight Arrow Connector 26"/>
          <p:cNvCxnSpPr/>
          <p:nvPr/>
        </p:nvCxnSpPr>
        <p:spPr>
          <a:xfrm flipV="1">
            <a:off x="7326989" y="4003840"/>
            <a:ext cx="6386" cy="856990"/>
          </a:xfrm>
          <a:prstGeom prst="straightConnector1">
            <a:avLst/>
          </a:prstGeom>
          <a:ln w="76200">
            <a:solidFill>
              <a:srgbClr val="0C27AC"/>
            </a:solidFill>
            <a:headEnd type="none" w="med" len="med"/>
            <a:tailEnd type="arrow" w="med" len="med"/>
          </a:ln>
          <a:effectLst>
            <a:glow rad="127000">
              <a:srgbClr val="FFCCFF"/>
            </a:glow>
          </a:effectLst>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34" name="Rounded Rectangle 33"/>
          <p:cNvSpPr/>
          <p:nvPr/>
        </p:nvSpPr>
        <p:spPr>
          <a:xfrm>
            <a:off x="1140737" y="1399807"/>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8" name="Picture 27"/>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6592485" y="2085191"/>
            <a:ext cx="2556284" cy="579058"/>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9635044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repeatCount="5000" fill="hold" grpId="0" nodeType="afterEffect">
                                  <p:stCondLst>
                                    <p:cond delay="0"/>
                                  </p:stCondLst>
                                  <p:childTnLst>
                                    <p:set>
                                      <p:cBhvr>
                                        <p:cTn id="12" dur="1" fill="hold">
                                          <p:stCondLst>
                                            <p:cond delay="0"/>
                                          </p:stCondLst>
                                        </p:cTn>
                                        <p:tgtEl>
                                          <p:spTgt spid="34"/>
                                        </p:tgtEl>
                                        <p:attrNameLst>
                                          <p:attrName>style.visibility</p:attrName>
                                        </p:attrNameLst>
                                      </p:cBhvr>
                                      <p:to>
                                        <p:strVal val="visible"/>
                                      </p:to>
                                    </p:set>
                                    <p:animEffect transition="in" filter="wheel(1)">
                                      <p:cBhvr>
                                        <p:cTn id="13" dur="1000"/>
                                        <p:tgtEl>
                                          <p:spTgt spid="3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fade">
                                      <p:cBhvr>
                                        <p:cTn id="16" dur="1000"/>
                                        <p:tgtEl>
                                          <p:spTgt spid="20"/>
                                        </p:tgtEl>
                                      </p:cBhvr>
                                    </p:animEffect>
                                    <p:anim calcmode="lin" valueType="num">
                                      <p:cBhvr>
                                        <p:cTn id="17" dur="1000" fill="hold"/>
                                        <p:tgtEl>
                                          <p:spTgt spid="20"/>
                                        </p:tgtEl>
                                        <p:attrNameLst>
                                          <p:attrName>ppt_x</p:attrName>
                                        </p:attrNameLst>
                                      </p:cBhvr>
                                      <p:tavLst>
                                        <p:tav tm="0">
                                          <p:val>
                                            <p:strVal val="#ppt_x"/>
                                          </p:val>
                                        </p:tav>
                                        <p:tav tm="100000">
                                          <p:val>
                                            <p:strVal val="#ppt_x"/>
                                          </p:val>
                                        </p:tav>
                                      </p:tavLst>
                                    </p:anim>
                                    <p:anim calcmode="lin" valueType="num">
                                      <p:cBhvr>
                                        <p:cTn id="18" dur="1000" fill="hold"/>
                                        <p:tgtEl>
                                          <p:spTgt spid="20"/>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fade">
                                      <p:cBhvr>
                                        <p:cTn id="21" dur="1000"/>
                                        <p:tgtEl>
                                          <p:spTgt spid="21"/>
                                        </p:tgtEl>
                                      </p:cBhvr>
                                    </p:animEffect>
                                    <p:anim calcmode="lin" valueType="num">
                                      <p:cBhvr>
                                        <p:cTn id="22" dur="1000" fill="hold"/>
                                        <p:tgtEl>
                                          <p:spTgt spid="21"/>
                                        </p:tgtEl>
                                        <p:attrNameLst>
                                          <p:attrName>ppt_x</p:attrName>
                                        </p:attrNameLst>
                                      </p:cBhvr>
                                      <p:tavLst>
                                        <p:tav tm="0">
                                          <p:val>
                                            <p:strVal val="#ppt_x"/>
                                          </p:val>
                                        </p:tav>
                                        <p:tav tm="100000">
                                          <p:val>
                                            <p:strVal val="#ppt_x"/>
                                          </p:val>
                                        </p:tav>
                                      </p:tavLst>
                                    </p:anim>
                                    <p:anim calcmode="lin" valueType="num">
                                      <p:cBhvr>
                                        <p:cTn id="23" dur="1000" fill="hold"/>
                                        <p:tgtEl>
                                          <p:spTgt spid="21"/>
                                        </p:tgtEl>
                                        <p:attrNameLst>
                                          <p:attrName>ppt_y</p:attrName>
                                        </p:attrNameLst>
                                      </p:cBhvr>
                                      <p:tavLst>
                                        <p:tav tm="0">
                                          <p:val>
                                            <p:strVal val="#ppt_y+.1"/>
                                          </p:val>
                                        </p:tav>
                                        <p:tav tm="100000">
                                          <p:val>
                                            <p:strVal val="#ppt_y"/>
                                          </p:val>
                                        </p:tav>
                                      </p:tavLst>
                                    </p:anim>
                                  </p:childTnLst>
                                </p:cTn>
                              </p:par>
                            </p:childTnLst>
                          </p:cTn>
                        </p:par>
                        <p:par>
                          <p:cTn id="24" fill="hold">
                            <p:stCondLst>
                              <p:cond delay="6000"/>
                            </p:stCondLst>
                            <p:childTnLst>
                              <p:par>
                                <p:cTn id="25" presetID="14" presetClass="entr" presetSubtype="10"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randombar(horizontal)">
                                      <p:cBhvr>
                                        <p:cTn id="27" dur="1250"/>
                                        <p:tgtEl>
                                          <p:spTgt spid="9"/>
                                        </p:tgtEl>
                                      </p:cBhvr>
                                    </p:animEffect>
                                  </p:childTnLst>
                                </p:cTn>
                              </p:par>
                            </p:childTnLst>
                          </p:cTn>
                        </p:par>
                        <p:par>
                          <p:cTn id="28" fill="hold">
                            <p:stCondLst>
                              <p:cond delay="7250"/>
                            </p:stCondLst>
                            <p:childTnLst>
                              <p:par>
                                <p:cTn id="29" presetID="14" presetClass="entr" presetSubtype="10"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Effect transition="in" filter="randombar(horizontal)">
                                      <p:cBhvr>
                                        <p:cTn id="31" dur="1250"/>
                                        <p:tgtEl>
                                          <p:spTgt spid="8"/>
                                        </p:tgtEl>
                                      </p:cBhvr>
                                    </p:animEffect>
                                  </p:childTnLst>
                                </p:cTn>
                              </p:par>
                              <p:par>
                                <p:cTn id="32" presetID="14" presetClass="entr" presetSubtype="10" fill="hold" nodeType="withEffect">
                                  <p:stCondLst>
                                    <p:cond delay="0"/>
                                  </p:stCondLst>
                                  <p:childTnLst>
                                    <p:set>
                                      <p:cBhvr>
                                        <p:cTn id="33" dur="1" fill="hold">
                                          <p:stCondLst>
                                            <p:cond delay="0"/>
                                          </p:stCondLst>
                                        </p:cTn>
                                        <p:tgtEl>
                                          <p:spTgt spid="28"/>
                                        </p:tgtEl>
                                        <p:attrNameLst>
                                          <p:attrName>style.visibility</p:attrName>
                                        </p:attrNameLst>
                                      </p:cBhvr>
                                      <p:to>
                                        <p:strVal val="visible"/>
                                      </p:to>
                                    </p:set>
                                    <p:animEffect transition="in" filter="randombar(horizontal)">
                                      <p:cBhvr>
                                        <p:cTn id="34" dur="1250"/>
                                        <p:tgtEl>
                                          <p:spTgt spid="28"/>
                                        </p:tgtEl>
                                      </p:cBhvr>
                                    </p:animEffect>
                                  </p:childTnLst>
                                </p:cTn>
                              </p:par>
                            </p:childTnLst>
                          </p:cTn>
                        </p:par>
                      </p:childTnLst>
                    </p:cTn>
                  </p:par>
                  <p:par>
                    <p:cTn id="35" fill="hold">
                      <p:stCondLst>
                        <p:cond delay="indefinite"/>
                      </p:stCondLst>
                      <p:childTnLst>
                        <p:par>
                          <p:cTn id="36" fill="hold">
                            <p:stCondLst>
                              <p:cond delay="0"/>
                            </p:stCondLst>
                            <p:childTnLst>
                              <p:par>
                                <p:cTn id="37" presetID="42" presetClass="entr" presetSubtype="0" fill="hold" grpId="0" nodeType="clickEffect">
                                  <p:stCondLst>
                                    <p:cond delay="0"/>
                                  </p:stCondLst>
                                  <p:childTnLst>
                                    <p:set>
                                      <p:cBhvr>
                                        <p:cTn id="38" dur="1" fill="hold">
                                          <p:stCondLst>
                                            <p:cond delay="0"/>
                                          </p:stCondLst>
                                        </p:cTn>
                                        <p:tgtEl>
                                          <p:spTgt spid="13"/>
                                        </p:tgtEl>
                                        <p:attrNameLst>
                                          <p:attrName>style.visibility</p:attrName>
                                        </p:attrNameLst>
                                      </p:cBhvr>
                                      <p:to>
                                        <p:strVal val="visible"/>
                                      </p:to>
                                    </p:set>
                                    <p:animEffect transition="in" filter="fade">
                                      <p:cBhvr>
                                        <p:cTn id="39" dur="1000"/>
                                        <p:tgtEl>
                                          <p:spTgt spid="13"/>
                                        </p:tgtEl>
                                      </p:cBhvr>
                                    </p:animEffect>
                                    <p:anim calcmode="lin" valueType="num">
                                      <p:cBhvr>
                                        <p:cTn id="40" dur="1000" fill="hold"/>
                                        <p:tgtEl>
                                          <p:spTgt spid="13"/>
                                        </p:tgtEl>
                                        <p:attrNameLst>
                                          <p:attrName>ppt_x</p:attrName>
                                        </p:attrNameLst>
                                      </p:cBhvr>
                                      <p:tavLst>
                                        <p:tav tm="0">
                                          <p:val>
                                            <p:strVal val="#ppt_x"/>
                                          </p:val>
                                        </p:tav>
                                        <p:tav tm="100000">
                                          <p:val>
                                            <p:strVal val="#ppt_x"/>
                                          </p:val>
                                        </p:tav>
                                      </p:tavLst>
                                    </p:anim>
                                    <p:anim calcmode="lin" valueType="num">
                                      <p:cBhvr>
                                        <p:cTn id="41" dur="1000" fill="hold"/>
                                        <p:tgtEl>
                                          <p:spTgt spid="13"/>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14"/>
                                        </p:tgtEl>
                                        <p:attrNameLst>
                                          <p:attrName>style.visibility</p:attrName>
                                        </p:attrNameLst>
                                      </p:cBhvr>
                                      <p:to>
                                        <p:strVal val="visible"/>
                                      </p:to>
                                    </p:set>
                                    <p:animEffect transition="in" filter="fade">
                                      <p:cBhvr>
                                        <p:cTn id="44" dur="1000"/>
                                        <p:tgtEl>
                                          <p:spTgt spid="14"/>
                                        </p:tgtEl>
                                      </p:cBhvr>
                                    </p:animEffect>
                                    <p:anim calcmode="lin" valueType="num">
                                      <p:cBhvr>
                                        <p:cTn id="45" dur="1000" fill="hold"/>
                                        <p:tgtEl>
                                          <p:spTgt spid="14"/>
                                        </p:tgtEl>
                                        <p:attrNameLst>
                                          <p:attrName>ppt_x</p:attrName>
                                        </p:attrNameLst>
                                      </p:cBhvr>
                                      <p:tavLst>
                                        <p:tav tm="0">
                                          <p:val>
                                            <p:strVal val="#ppt_x"/>
                                          </p:val>
                                        </p:tav>
                                        <p:tav tm="100000">
                                          <p:val>
                                            <p:strVal val="#ppt_x"/>
                                          </p:val>
                                        </p:tav>
                                      </p:tavLst>
                                    </p:anim>
                                    <p:anim calcmode="lin" valueType="num">
                                      <p:cBhvr>
                                        <p:cTn id="46" dur="1000" fill="hold"/>
                                        <p:tgtEl>
                                          <p:spTgt spid="1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1000" fill="hold"/>
                                        <p:tgtEl>
                                          <p:spTgt spid="22"/>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grpId="0" nodeType="clickEffect">
                                  <p:stCondLst>
                                    <p:cond delay="0"/>
                                  </p:stCondLst>
                                  <p:childTnLst>
                                    <p:set>
                                      <p:cBhvr>
                                        <p:cTn id="65" dur="1" fill="hold">
                                          <p:stCondLst>
                                            <p:cond delay="0"/>
                                          </p:stCondLst>
                                        </p:cTn>
                                        <p:tgtEl>
                                          <p:spTgt spid="15"/>
                                        </p:tgtEl>
                                        <p:attrNameLst>
                                          <p:attrName>style.visibility</p:attrName>
                                        </p:attrNameLst>
                                      </p:cBhvr>
                                      <p:to>
                                        <p:strVal val="visible"/>
                                      </p:to>
                                    </p:set>
                                    <p:animEffect transition="in" filter="fade">
                                      <p:cBhvr>
                                        <p:cTn id="66" dur="1000"/>
                                        <p:tgtEl>
                                          <p:spTgt spid="15"/>
                                        </p:tgtEl>
                                      </p:cBhvr>
                                    </p:animEffect>
                                    <p:anim calcmode="lin" valueType="num">
                                      <p:cBhvr>
                                        <p:cTn id="67" dur="1000" fill="hold"/>
                                        <p:tgtEl>
                                          <p:spTgt spid="15"/>
                                        </p:tgtEl>
                                        <p:attrNameLst>
                                          <p:attrName>ppt_x</p:attrName>
                                        </p:attrNameLst>
                                      </p:cBhvr>
                                      <p:tavLst>
                                        <p:tav tm="0">
                                          <p:val>
                                            <p:strVal val="#ppt_x"/>
                                          </p:val>
                                        </p:tav>
                                        <p:tav tm="100000">
                                          <p:val>
                                            <p:strVal val="#ppt_x"/>
                                          </p:val>
                                        </p:tav>
                                      </p:tavLst>
                                    </p:anim>
                                    <p:anim calcmode="lin" valueType="num">
                                      <p:cBhvr>
                                        <p:cTn id="68" dur="1000" fill="hold"/>
                                        <p:tgtEl>
                                          <p:spTgt spid="15"/>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17"/>
                                        </p:tgtEl>
                                        <p:attrNameLst>
                                          <p:attrName>style.visibility</p:attrName>
                                        </p:attrNameLst>
                                      </p:cBhvr>
                                      <p:to>
                                        <p:strVal val="visible"/>
                                      </p:to>
                                    </p:set>
                                    <p:animEffect transition="in" filter="fade">
                                      <p:cBhvr>
                                        <p:cTn id="71" dur="1000"/>
                                        <p:tgtEl>
                                          <p:spTgt spid="17"/>
                                        </p:tgtEl>
                                      </p:cBhvr>
                                    </p:animEffect>
                                    <p:anim calcmode="lin" valueType="num">
                                      <p:cBhvr>
                                        <p:cTn id="72" dur="1000" fill="hold"/>
                                        <p:tgtEl>
                                          <p:spTgt spid="17"/>
                                        </p:tgtEl>
                                        <p:attrNameLst>
                                          <p:attrName>ppt_x</p:attrName>
                                        </p:attrNameLst>
                                      </p:cBhvr>
                                      <p:tavLst>
                                        <p:tav tm="0">
                                          <p:val>
                                            <p:strVal val="#ppt_x"/>
                                          </p:val>
                                        </p:tav>
                                        <p:tav tm="100000">
                                          <p:val>
                                            <p:strVal val="#ppt_x"/>
                                          </p:val>
                                        </p:tav>
                                      </p:tavLst>
                                    </p:anim>
                                    <p:anim calcmode="lin" valueType="num">
                                      <p:cBhvr>
                                        <p:cTn id="73" dur="1000" fill="hold"/>
                                        <p:tgtEl>
                                          <p:spTgt spid="1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18"/>
                                        </p:tgtEl>
                                        <p:attrNameLst>
                                          <p:attrName>style.visibility</p:attrName>
                                        </p:attrNameLst>
                                      </p:cBhvr>
                                      <p:to>
                                        <p:strVal val="visible"/>
                                      </p:to>
                                    </p:set>
                                    <p:animEffect transition="in" filter="fade">
                                      <p:cBhvr>
                                        <p:cTn id="76" dur="1000"/>
                                        <p:tgtEl>
                                          <p:spTgt spid="18"/>
                                        </p:tgtEl>
                                      </p:cBhvr>
                                    </p:animEffect>
                                    <p:anim calcmode="lin" valueType="num">
                                      <p:cBhvr>
                                        <p:cTn id="77" dur="1000" fill="hold"/>
                                        <p:tgtEl>
                                          <p:spTgt spid="18"/>
                                        </p:tgtEl>
                                        <p:attrNameLst>
                                          <p:attrName>ppt_x</p:attrName>
                                        </p:attrNameLst>
                                      </p:cBhvr>
                                      <p:tavLst>
                                        <p:tav tm="0">
                                          <p:val>
                                            <p:strVal val="#ppt_x"/>
                                          </p:val>
                                        </p:tav>
                                        <p:tav tm="100000">
                                          <p:val>
                                            <p:strVal val="#ppt_x"/>
                                          </p:val>
                                        </p:tav>
                                      </p:tavLst>
                                    </p:anim>
                                    <p:anim calcmode="lin" valueType="num">
                                      <p:cBhvr>
                                        <p:cTn id="78" dur="1000" fill="hold"/>
                                        <p:tgtEl>
                                          <p:spTgt spid="18"/>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16"/>
                                        </p:tgtEl>
                                        <p:attrNameLst>
                                          <p:attrName>style.visibility</p:attrName>
                                        </p:attrNameLst>
                                      </p:cBhvr>
                                      <p:to>
                                        <p:strVal val="visible"/>
                                      </p:to>
                                    </p:set>
                                    <p:animEffect transition="in" filter="fade">
                                      <p:cBhvr>
                                        <p:cTn id="81" dur="1000"/>
                                        <p:tgtEl>
                                          <p:spTgt spid="16"/>
                                        </p:tgtEl>
                                      </p:cBhvr>
                                    </p:animEffect>
                                    <p:anim calcmode="lin" valueType="num">
                                      <p:cBhvr>
                                        <p:cTn id="82" dur="1000" fill="hold"/>
                                        <p:tgtEl>
                                          <p:spTgt spid="16"/>
                                        </p:tgtEl>
                                        <p:attrNameLst>
                                          <p:attrName>ppt_x</p:attrName>
                                        </p:attrNameLst>
                                      </p:cBhvr>
                                      <p:tavLst>
                                        <p:tav tm="0">
                                          <p:val>
                                            <p:strVal val="#ppt_x"/>
                                          </p:val>
                                        </p:tav>
                                        <p:tav tm="100000">
                                          <p:val>
                                            <p:strVal val="#ppt_x"/>
                                          </p:val>
                                        </p:tav>
                                      </p:tavLst>
                                    </p:anim>
                                    <p:anim calcmode="lin" valueType="num">
                                      <p:cBhvr>
                                        <p:cTn id="8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9" presetClass="entr" presetSubtype="0" fill="hold" grpId="0" nodeType="clickEffect">
                                  <p:stCondLst>
                                    <p:cond delay="0"/>
                                  </p:stCondLst>
                                  <p:childTnLst>
                                    <p:set>
                                      <p:cBhvr>
                                        <p:cTn id="87" dur="1" fill="hold">
                                          <p:stCondLst>
                                            <p:cond delay="0"/>
                                          </p:stCondLst>
                                        </p:cTn>
                                        <p:tgtEl>
                                          <p:spTgt spid="11"/>
                                        </p:tgtEl>
                                        <p:attrNameLst>
                                          <p:attrName>style.visibility</p:attrName>
                                        </p:attrNameLst>
                                      </p:cBhvr>
                                      <p:to>
                                        <p:strVal val="visible"/>
                                      </p:to>
                                    </p:set>
                                    <p:animEffect transition="in" filter="dissolve">
                                      <p:cBhvr>
                                        <p:cTn id="88" dur="1000"/>
                                        <p:tgtEl>
                                          <p:spTgt spid="11"/>
                                        </p:tgtEl>
                                      </p:cBhvr>
                                    </p:animEffect>
                                  </p:childTnLst>
                                </p:cTn>
                              </p:par>
                              <p:par>
                                <p:cTn id="89" presetID="9" presetClass="entr" presetSubtype="0" fill="hold" grpId="0" nodeType="withEffect">
                                  <p:stCondLst>
                                    <p:cond delay="0"/>
                                  </p:stCondLst>
                                  <p:childTnLst>
                                    <p:set>
                                      <p:cBhvr>
                                        <p:cTn id="90" dur="1" fill="hold">
                                          <p:stCondLst>
                                            <p:cond delay="0"/>
                                          </p:stCondLst>
                                        </p:cTn>
                                        <p:tgtEl>
                                          <p:spTgt spid="10"/>
                                        </p:tgtEl>
                                        <p:attrNameLst>
                                          <p:attrName>style.visibility</p:attrName>
                                        </p:attrNameLst>
                                      </p:cBhvr>
                                      <p:to>
                                        <p:strVal val="visible"/>
                                      </p:to>
                                    </p:set>
                                    <p:animEffect transition="in" filter="dissolve">
                                      <p:cBhvr>
                                        <p:cTn id="91" dur="1000"/>
                                        <p:tgtEl>
                                          <p:spTgt spid="10"/>
                                        </p:tgtEl>
                                      </p:cBhvr>
                                    </p:animEffect>
                                  </p:childTnLst>
                                </p:cTn>
                              </p:par>
                            </p:childTnLst>
                          </p:cTn>
                        </p:par>
                        <p:par>
                          <p:cTn id="92" fill="hold">
                            <p:stCondLst>
                              <p:cond delay="1000"/>
                            </p:stCondLst>
                            <p:childTnLst>
                              <p:par>
                                <p:cTn id="93" presetID="21" presetClass="entr" presetSubtype="1" fill="hold" grpId="0" nodeType="afterEffect">
                                  <p:stCondLst>
                                    <p:cond delay="0"/>
                                  </p:stCondLst>
                                  <p:childTnLst>
                                    <p:set>
                                      <p:cBhvr>
                                        <p:cTn id="94" dur="1" fill="hold">
                                          <p:stCondLst>
                                            <p:cond delay="0"/>
                                          </p:stCondLst>
                                        </p:cTn>
                                        <p:tgtEl>
                                          <p:spTgt spid="23"/>
                                        </p:tgtEl>
                                        <p:attrNameLst>
                                          <p:attrName>style.visibility</p:attrName>
                                        </p:attrNameLst>
                                      </p:cBhvr>
                                      <p:to>
                                        <p:strVal val="visible"/>
                                      </p:to>
                                    </p:set>
                                    <p:animEffect transition="in" filter="wheel(1)">
                                      <p:cBhvr>
                                        <p:cTn id="95" dur="1500"/>
                                        <p:tgtEl>
                                          <p:spTgt spid="23"/>
                                        </p:tgtEl>
                                      </p:cBhvr>
                                    </p:animEffect>
                                  </p:childTnLst>
                                </p:cTn>
                              </p:par>
                              <p:par>
                                <p:cTn id="96" presetID="9" presetClass="entr" presetSubtype="0" fill="hold" grpId="0" nodeType="withEffect">
                                  <p:stCondLst>
                                    <p:cond delay="0"/>
                                  </p:stCondLst>
                                  <p:childTnLst>
                                    <p:set>
                                      <p:cBhvr>
                                        <p:cTn id="97" dur="1" fill="hold">
                                          <p:stCondLst>
                                            <p:cond delay="0"/>
                                          </p:stCondLst>
                                        </p:cTn>
                                        <p:tgtEl>
                                          <p:spTgt spid="26"/>
                                        </p:tgtEl>
                                        <p:attrNameLst>
                                          <p:attrName>style.visibility</p:attrName>
                                        </p:attrNameLst>
                                      </p:cBhvr>
                                      <p:to>
                                        <p:strVal val="visible"/>
                                      </p:to>
                                    </p:set>
                                    <p:animEffect transition="in" filter="dissolve">
                                      <p:cBhvr>
                                        <p:cTn id="98" dur="1000"/>
                                        <p:tgtEl>
                                          <p:spTgt spid="26"/>
                                        </p:tgtEl>
                                      </p:cBhvr>
                                    </p:animEffect>
                                  </p:childTnLst>
                                </p:cTn>
                              </p:par>
                            </p:childTnLst>
                          </p:cTn>
                        </p:par>
                        <p:par>
                          <p:cTn id="99" fill="hold">
                            <p:stCondLst>
                              <p:cond delay="2500"/>
                            </p:stCondLst>
                            <p:childTnLst>
                              <p:par>
                                <p:cTn id="100" presetID="22" presetClass="entr" presetSubtype="4" repeatCount="5000" fill="hold" nodeType="afterEffect">
                                  <p:stCondLst>
                                    <p:cond delay="0"/>
                                  </p:stCondLst>
                                  <p:childTnLst>
                                    <p:set>
                                      <p:cBhvr>
                                        <p:cTn id="101" dur="1" fill="hold">
                                          <p:stCondLst>
                                            <p:cond delay="0"/>
                                          </p:stCondLst>
                                        </p:cTn>
                                        <p:tgtEl>
                                          <p:spTgt spid="27"/>
                                        </p:tgtEl>
                                        <p:attrNameLst>
                                          <p:attrName>style.visibility</p:attrName>
                                        </p:attrNameLst>
                                      </p:cBhvr>
                                      <p:to>
                                        <p:strVal val="visible"/>
                                      </p:to>
                                    </p:set>
                                    <p:animEffect transition="in" filter="wipe(down)">
                                      <p:cBhvr>
                                        <p:cTn id="102" dur="500"/>
                                        <p:tgtEl>
                                          <p:spTgt spid="27"/>
                                        </p:tgtEl>
                                      </p:cBhvr>
                                    </p:animEffect>
                                  </p:childTnLst>
                                </p:cTn>
                              </p:par>
                            </p:childTnLst>
                          </p:cTn>
                        </p:par>
                        <p:par>
                          <p:cTn id="103" fill="hold">
                            <p:stCondLst>
                              <p:cond delay="5000"/>
                            </p:stCondLst>
                            <p:childTnLst>
                              <p:par>
                                <p:cTn id="104" presetID="5" presetClass="entr" presetSubtype="10" fill="hold" grpId="0" nodeType="afterEffect">
                                  <p:stCondLst>
                                    <p:cond delay="0"/>
                                  </p:stCondLst>
                                  <p:childTnLst>
                                    <p:set>
                                      <p:cBhvr>
                                        <p:cTn id="105" dur="1" fill="hold">
                                          <p:stCondLst>
                                            <p:cond delay="0"/>
                                          </p:stCondLst>
                                        </p:cTn>
                                        <p:tgtEl>
                                          <p:spTgt spid="25"/>
                                        </p:tgtEl>
                                        <p:attrNameLst>
                                          <p:attrName>style.visibility</p:attrName>
                                        </p:attrNameLst>
                                      </p:cBhvr>
                                      <p:to>
                                        <p:strVal val="visible"/>
                                      </p:to>
                                    </p:set>
                                    <p:animEffect transition="in" filter="checkerboard(across)">
                                      <p:cBhvr>
                                        <p:cTn id="106" dur="1000"/>
                                        <p:tgtEl>
                                          <p:spTgt spid="25"/>
                                        </p:tgtEl>
                                      </p:cBhvr>
                                    </p:animEffect>
                                  </p:childTnLst>
                                </p:cTn>
                              </p:par>
                            </p:childTnLst>
                          </p:cTn>
                        </p:par>
                      </p:childTnLst>
                    </p:cTn>
                  </p:par>
                  <p:par>
                    <p:cTn id="107" fill="hold">
                      <p:stCondLst>
                        <p:cond delay="indefinite"/>
                      </p:stCondLst>
                      <p:childTnLst>
                        <p:par>
                          <p:cTn id="108" fill="hold">
                            <p:stCondLst>
                              <p:cond delay="0"/>
                            </p:stCondLst>
                            <p:childTnLst>
                              <p:par>
                                <p:cTn id="109" presetID="8" presetClass="entr" presetSubtype="16" fill="hold" grpId="0" nodeType="clickEffect">
                                  <p:stCondLst>
                                    <p:cond delay="0"/>
                                  </p:stCondLst>
                                  <p:childTnLst>
                                    <p:set>
                                      <p:cBhvr>
                                        <p:cTn id="110" dur="1" fill="hold">
                                          <p:stCondLst>
                                            <p:cond delay="0"/>
                                          </p:stCondLst>
                                        </p:cTn>
                                        <p:tgtEl>
                                          <p:spTgt spid="12"/>
                                        </p:tgtEl>
                                        <p:attrNameLst>
                                          <p:attrName>style.visibility</p:attrName>
                                        </p:attrNameLst>
                                      </p:cBhvr>
                                      <p:to>
                                        <p:strVal val="visible"/>
                                      </p:to>
                                    </p:set>
                                    <p:animEffect transition="in" filter="diamond(in)">
                                      <p:cBhvr>
                                        <p:cTn id="111" dur="2000"/>
                                        <p:tgtEl>
                                          <p:spTgt spid="12"/>
                                        </p:tgtEl>
                                      </p:cBhvr>
                                    </p:animEffect>
                                  </p:childTnLst>
                                </p:cTn>
                              </p:par>
                              <p:par>
                                <p:cTn id="112" presetID="8" presetClass="entr" presetSubtype="16" fill="hold" grpId="0" nodeType="withEffect">
                                  <p:stCondLst>
                                    <p:cond delay="0"/>
                                  </p:stCondLst>
                                  <p:childTnLst>
                                    <p:set>
                                      <p:cBhvr>
                                        <p:cTn id="113" dur="1" fill="hold">
                                          <p:stCondLst>
                                            <p:cond delay="0"/>
                                          </p:stCondLst>
                                        </p:cTn>
                                        <p:tgtEl>
                                          <p:spTgt spid="19"/>
                                        </p:tgtEl>
                                        <p:attrNameLst>
                                          <p:attrName>style.visibility</p:attrName>
                                        </p:attrNameLst>
                                      </p:cBhvr>
                                      <p:to>
                                        <p:strVal val="visible"/>
                                      </p:to>
                                    </p:set>
                                    <p:animEffect transition="in" filter="diamond(in)">
                                      <p:cBhvr>
                                        <p:cTn id="114" dur="2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1" grpId="0" animBg="1"/>
      <p:bldP spid="12" grpId="0" animBg="1"/>
      <p:bldP spid="13" grpId="0" animBg="1"/>
      <p:bldP spid="14" grpId="0" animBg="1"/>
      <p:bldP spid="15" grpId="0" animBg="1"/>
      <p:bldP spid="16" grpId="0" animBg="1"/>
      <p:bldP spid="17" grpId="0" animBg="1"/>
      <p:bldP spid="18" grpId="0" animBg="1"/>
      <p:bldP spid="20" grpId="0" animBg="1"/>
      <p:bldP spid="21" grpId="0" animBg="1"/>
      <p:bldP spid="22" grpId="0" animBg="1"/>
      <p:bldP spid="19" grpId="0" animBg="1"/>
      <p:bldP spid="23" grpId="0" animBg="1"/>
      <p:bldP spid="25" grpId="0" animBg="1"/>
      <p:bldP spid="26" grpId="0" animBg="1"/>
      <p:bldP spid="3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76056" y="289249"/>
            <a:ext cx="11268269" cy="6382139"/>
          </a:xfrm>
          <a:prstGeom prst="flowChartAlternateProcess">
            <a:avLst/>
          </a:prstGeom>
          <a:solidFill>
            <a:schemeClr val="accent3">
              <a:lumMod val="75000"/>
              <a:alpha val="35000"/>
            </a:schemeClr>
          </a:solidFill>
          <a:ln w="76200" cap="flat" cmpd="sng" algn="ctr">
            <a:solidFill>
              <a:srgbClr val="0066FF"/>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CA" sz="3900" dirty="0">
                <a:ln>
                  <a:solidFill>
                    <a:srgbClr val="0C27AC"/>
                  </a:solidFill>
                </a:ln>
                <a:solidFill>
                  <a:srgbClr val="FFFF00"/>
                </a:solidFill>
                <a:latin typeface="Arial Black" panose="020B0A04020102020204" pitchFamily="34" charset="0"/>
                <a:cs typeface="Arial" panose="020B0604020202020204" pitchFamily="34" charset="0"/>
              </a:rPr>
              <a:t>Note of extreme importance. </a:t>
            </a:r>
          </a:p>
          <a:p>
            <a:pPr algn="ctr"/>
            <a:r>
              <a:rPr lang="en-CA" dirty="0">
                <a:solidFill>
                  <a:srgbClr val="002060"/>
                </a:solidFill>
                <a:latin typeface="Arial" panose="020B0604020202020204" pitchFamily="34" charset="0"/>
                <a:cs typeface="Arial" panose="020B0604020202020204" pitchFamily="34" charset="0"/>
              </a:rPr>
              <a:t>The Temple festivals were operating strictly on the lunar calendar. The civil calendar was the Roman Julian calendar. </a:t>
            </a:r>
          </a:p>
          <a:p>
            <a:pPr algn="ctr"/>
            <a:r>
              <a:rPr lang="en-CA" dirty="0">
                <a:solidFill>
                  <a:srgbClr val="002060"/>
                </a:solidFill>
                <a:latin typeface="Arial" panose="020B0604020202020204" pitchFamily="34" charset="0"/>
                <a:cs typeface="Arial" panose="020B0604020202020204" pitchFamily="34" charset="0"/>
              </a:rPr>
              <a:t>You will see the Gregorian calendar months in this study.</a:t>
            </a:r>
          </a:p>
          <a:p>
            <a:pPr algn="ctr"/>
            <a:r>
              <a:rPr lang="en-CA" dirty="0">
                <a:solidFill>
                  <a:srgbClr val="002060"/>
                </a:solidFill>
                <a:latin typeface="Arial" panose="020B0604020202020204" pitchFamily="34" charset="0"/>
                <a:cs typeface="Arial" panose="020B0604020202020204" pitchFamily="34" charset="0"/>
              </a:rPr>
              <a:t>It matters not whether the Julian or Gregorian months are used to delineate our recognition of designated time, as it was only the Covenant Calendar and the Jewish Lunar Calendar that have depth of meaning in this study. </a:t>
            </a:r>
          </a:p>
          <a:p>
            <a:pPr algn="ctr"/>
            <a:r>
              <a:rPr lang="en-CA" dirty="0">
                <a:solidFill>
                  <a:srgbClr val="002060"/>
                </a:solidFill>
                <a:latin typeface="Arial" panose="020B0604020202020204" pitchFamily="34" charset="0"/>
                <a:cs typeface="Arial" panose="020B0604020202020204" pitchFamily="34" charset="0"/>
              </a:rPr>
              <a:t>All historic documentation is given according to the Gregorian calendar, so that is what is used for </a:t>
            </a:r>
            <a:r>
              <a:rPr lang="en-CA" b="1" u="sng" dirty="0">
                <a:solidFill>
                  <a:srgbClr val="002060"/>
                </a:solidFill>
                <a:latin typeface="Arial" panose="020B0604020202020204" pitchFamily="34" charset="0"/>
                <a:cs typeface="Arial" panose="020B0604020202020204" pitchFamily="34" charset="0"/>
              </a:rPr>
              <a:t>OUR</a:t>
            </a:r>
            <a:r>
              <a:rPr lang="en-CA" dirty="0">
                <a:solidFill>
                  <a:srgbClr val="002060"/>
                </a:solidFill>
                <a:latin typeface="Arial" panose="020B0604020202020204" pitchFamily="34" charset="0"/>
                <a:cs typeface="Arial" panose="020B0604020202020204" pitchFamily="34" charset="0"/>
              </a:rPr>
              <a:t> IDENTIFICATION and RECOGNITION OF TIME purposes </a:t>
            </a:r>
            <a:r>
              <a:rPr lang="en-CA" b="1" u="sng" dirty="0">
                <a:ln>
                  <a:solidFill>
                    <a:schemeClr val="bg1"/>
                  </a:solidFill>
                </a:ln>
                <a:solidFill>
                  <a:srgbClr val="D73DCC"/>
                </a:solidFill>
                <a:latin typeface="Arial" panose="020B0604020202020204" pitchFamily="34" charset="0"/>
                <a:cs typeface="Arial" panose="020B0604020202020204" pitchFamily="34" charset="0"/>
              </a:rPr>
              <a:t>ONLY</a:t>
            </a:r>
            <a:r>
              <a:rPr lang="en-CA" b="1" dirty="0">
                <a:ln>
                  <a:solidFill>
                    <a:schemeClr val="bg1"/>
                  </a:solidFill>
                </a:ln>
                <a:solidFill>
                  <a:srgbClr val="D73DCC"/>
                </a:solidFill>
                <a:latin typeface="Arial" panose="020B0604020202020204" pitchFamily="34" charset="0"/>
                <a:cs typeface="Arial" panose="020B0604020202020204" pitchFamily="34" charset="0"/>
              </a:rPr>
              <a:t>.</a:t>
            </a:r>
          </a:p>
          <a:p>
            <a:pPr algn="ctr"/>
            <a:r>
              <a:rPr lang="en-CA" b="1" dirty="0">
                <a:ln>
                  <a:solidFill>
                    <a:schemeClr val="bg1"/>
                  </a:solidFill>
                </a:ln>
                <a:solidFill>
                  <a:srgbClr val="FF6600"/>
                </a:solidFill>
                <a:latin typeface="Arial" panose="020B0604020202020204" pitchFamily="34" charset="0"/>
                <a:cs typeface="Arial" panose="020B0604020202020204" pitchFamily="34" charset="0"/>
              </a:rPr>
              <a:t>The facts and reckoning of time strictly belong to the Covenant Calendar and the Lunar Calendar of the Jews.  </a:t>
            </a:r>
          </a:p>
        </p:txBody>
      </p:sp>
      <p:sp>
        <p:nvSpPr>
          <p:cNvPr id="2" name="Slide Number Placeholder 1"/>
          <p:cNvSpPr>
            <a:spLocks noGrp="1"/>
          </p:cNvSpPr>
          <p:nvPr>
            <p:ph type="sldNum" sz="quarter" idx="12"/>
          </p:nvPr>
        </p:nvSpPr>
        <p:spPr>
          <a:xfrm>
            <a:off x="11744325" y="6492875"/>
            <a:ext cx="447675" cy="365125"/>
          </a:xfrm>
        </p:spPr>
        <p:txBody>
          <a:bodyPr/>
          <a:lstStyle/>
          <a:p>
            <a:fld id="{6D22F896-40B5-4ADD-8801-0D06FADFA095}" type="slidenum">
              <a:rPr lang="en-US" sz="1400" smtClean="0">
                <a:solidFill>
                  <a:schemeClr val="bg1"/>
                </a:solidFill>
              </a:rPr>
              <a:t>4</a:t>
            </a:fld>
            <a:endParaRPr lang="en-US" sz="1400" dirty="0">
              <a:solidFill>
                <a:schemeClr val="bg1"/>
              </a:solidFill>
            </a:endParaRPr>
          </a:p>
        </p:txBody>
      </p:sp>
    </p:spTree>
    <p:extLst>
      <p:ext uri="{BB962C8B-B14F-4D97-AF65-F5344CB8AC3E}">
        <p14:creationId xmlns:p14="http://schemas.microsoft.com/office/powerpoint/2010/main" val="2304944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8530005" y="2173898"/>
            <a:ext cx="2740383" cy="4474552"/>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1</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3</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4</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5</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6</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7</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8</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9</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10</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11</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12</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13</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93700">
                    <a:srgbClr val="00FF99"/>
                  </a:glow>
                </a:effectLst>
              </a:rPr>
              <a:t>14</a:t>
            </a:r>
          </a:p>
          <a:p>
            <a:pPr lvl="0"/>
            <a:r>
              <a:rPr lang="en-CA" sz="1100" b="1" dirty="0">
                <a:solidFill>
                  <a:srgbClr val="660033"/>
                </a:solidFill>
                <a:effectLst>
                  <a:glow rad="342900">
                    <a:srgbClr val="FFCCFF"/>
                  </a:glow>
                </a:effectLst>
              </a:rPr>
              <a:t>4</a:t>
            </a:r>
            <a:r>
              <a:rPr lang="en-CA" sz="1100" b="1" baseline="30000" dirty="0">
                <a:solidFill>
                  <a:srgbClr val="660033"/>
                </a:solidFill>
                <a:effectLst>
                  <a:glow rad="342900">
                    <a:srgbClr val="FFCCFF"/>
                  </a:glow>
                </a:effectLst>
              </a:rPr>
              <a:t>th</a:t>
            </a:r>
            <a:r>
              <a:rPr lang="en-CA" sz="1100" b="1" dirty="0">
                <a:solidFill>
                  <a:srgbClr val="660033"/>
                </a:solidFill>
                <a:effectLst>
                  <a:glow rad="342900">
                    <a:srgbClr val="FFCCFF"/>
                  </a:glow>
                </a:effectLst>
              </a:rPr>
              <a:t> </a:t>
            </a:r>
            <a:r>
              <a:rPr lang="en-CA" sz="1100" b="1" dirty="0">
                <a:solidFill>
                  <a:srgbClr val="660033"/>
                </a:solidFill>
              </a:rPr>
              <a:t>  (Wed)				</a:t>
            </a:r>
            <a:r>
              <a:rPr lang="en-CA" sz="1100" b="1" dirty="0">
                <a:solidFill>
                  <a:prstClr val="black"/>
                </a:solidFill>
                <a:effectLst>
                  <a:glow rad="317500">
                    <a:srgbClr val="00B0F0"/>
                  </a:glow>
                </a:effectLst>
              </a:rPr>
              <a:t>15</a:t>
            </a:r>
            <a:br>
              <a:rPr lang="en-CA" sz="1100" b="1" dirty="0">
                <a:solidFill>
                  <a:prstClr val="black"/>
                </a:solidFill>
                <a:effectLst>
                  <a:glow rad="317500">
                    <a:srgbClr val="00B0F0"/>
                  </a:glow>
                </a:effectLst>
              </a:rPr>
            </a:br>
            <a:endParaRPr lang="en-CA" sz="1100" b="1" dirty="0">
              <a:solidFill>
                <a:prstClr val="black"/>
              </a:solidFill>
              <a:effectLst>
                <a:glow rad="317500">
                  <a:srgbClr val="00B0F0"/>
                </a:glow>
              </a:effectLst>
            </a:endParaRPr>
          </a:p>
          <a:p>
            <a:pPr lvl="0"/>
            <a:r>
              <a:rPr lang="en-CA" sz="1100" b="1" dirty="0">
                <a:solidFill>
                  <a:srgbClr val="660033"/>
                </a:solidFill>
                <a:effectLst/>
              </a:rPr>
              <a:t>5</a:t>
            </a:r>
            <a:r>
              <a:rPr lang="en-CA" sz="1100" b="1" baseline="30000" dirty="0">
                <a:solidFill>
                  <a:srgbClr val="660033"/>
                </a:solidFill>
                <a:effectLst/>
              </a:rPr>
              <a:t>th</a:t>
            </a:r>
            <a:r>
              <a:rPr lang="en-CA" sz="1100" b="1" dirty="0">
                <a:solidFill>
                  <a:srgbClr val="660033"/>
                </a:solidFill>
              </a:rPr>
              <a:t>    			    		</a:t>
            </a:r>
            <a:r>
              <a:rPr lang="en-CA" sz="1100" b="1" dirty="0">
                <a:solidFill>
                  <a:prstClr val="black"/>
                </a:solidFill>
                <a:effectLst>
                  <a:glow rad="317500">
                    <a:srgbClr val="00B0F0"/>
                  </a:glow>
                </a:effectLst>
              </a:rPr>
              <a:t>16</a:t>
            </a:r>
            <a:br>
              <a:rPr lang="en-CA" sz="1100" b="1" dirty="0">
                <a:solidFill>
                  <a:prstClr val="black"/>
                </a:solidFill>
                <a:effectLst>
                  <a:glow rad="317500">
                    <a:srgbClr val="00B0F0"/>
                  </a:glow>
                </a:effectLst>
              </a:rPr>
            </a:br>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317500">
                    <a:srgbClr val="00B0F0"/>
                  </a:glow>
                </a:effectLst>
              </a:rPr>
              <a:t>17</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317500">
                    <a:srgbClr val="00B0F0"/>
                  </a:glow>
                </a:effectLst>
              </a:rPr>
              <a:t>18</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317500">
                    <a:srgbClr val="00B0F0"/>
                  </a:glow>
                </a:effectLst>
              </a:rPr>
              <a:t>19</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317500">
                    <a:srgbClr val="00B0F0"/>
                  </a:glow>
                </a:effectLst>
              </a:rPr>
              <a:t>20</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17500">
                    <a:srgbClr val="00B0F0"/>
                  </a:glow>
                </a:effectLst>
              </a:rPr>
              <a:t>21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25</a:t>
            </a:r>
          </a:p>
        </p:txBody>
      </p:sp>
      <p:sp>
        <p:nvSpPr>
          <p:cNvPr id="5" name="Rounded Rectangle 4"/>
          <p:cNvSpPr/>
          <p:nvPr/>
        </p:nvSpPr>
        <p:spPr>
          <a:xfrm>
            <a:off x="8976445" y="2415269"/>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CC      </a:t>
            </a:r>
            <a:r>
              <a:rPr lang="en-CA" sz="2800" dirty="0">
                <a:solidFill>
                  <a:schemeClr val="bg1"/>
                </a:solidFill>
              </a:rPr>
              <a:t>Month </a:t>
            </a:r>
          </a:p>
        </p:txBody>
      </p:sp>
      <p:sp>
        <p:nvSpPr>
          <p:cNvPr id="6" name="Rectangle 5"/>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7" name="Rectangle 6"/>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8" name="Rectangle 7"/>
          <p:cNvSpPr/>
          <p:nvPr/>
        </p:nvSpPr>
        <p:spPr>
          <a:xfrm>
            <a:off x="570211" y="583325"/>
            <a:ext cx="2753064" cy="4664678"/>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CA" sz="1100" b="1" dirty="0">
                <a:solidFill>
                  <a:srgbClr val="660033"/>
                </a:solidFill>
                <a:effectLst>
                  <a:glow rad="127000">
                    <a:srgbClr val="00FF99"/>
                  </a:glow>
                </a:effectLst>
              </a:rPr>
              <a:t>2</a:t>
            </a:r>
            <a:r>
              <a:rPr lang="en-CA" sz="1100" b="1" baseline="30000" dirty="0">
                <a:solidFill>
                  <a:srgbClr val="660033"/>
                </a:solidFill>
                <a:effectLst>
                  <a:glow rad="127000">
                    <a:srgbClr val="00FF99"/>
                  </a:glow>
                </a:effectLst>
              </a:rPr>
              <a:t>nd</a:t>
            </a:r>
            <a:r>
              <a:rPr lang="en-CA" sz="1100" b="1" dirty="0">
                <a:solidFill>
                  <a:srgbClr val="660033"/>
                </a:solidFill>
              </a:rPr>
              <a:t> 					</a:t>
            </a:r>
            <a:r>
              <a:rPr lang="en-CA" sz="1100" dirty="0">
                <a:solidFill>
                  <a:schemeClr val="bg1"/>
                </a:solidFill>
              </a:rPr>
              <a:t>1</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schemeClr val="bg1"/>
                </a:solidFill>
              </a:rPr>
              <a:t>2</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3</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4</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5</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6</a:t>
            </a:r>
          </a:p>
          <a:p>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7</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8</a:t>
            </a:r>
          </a:p>
          <a:p>
            <a:pPr lvl="0"/>
            <a:r>
              <a:rPr lang="en-CA" sz="1100" b="1" dirty="0">
                <a:solidFill>
                  <a:srgbClr val="660033"/>
                </a:solidFill>
                <a:effectLst>
                  <a:glow rad="127000">
                    <a:srgbClr val="FFFF00"/>
                  </a:glow>
                </a:effectLst>
              </a:rPr>
              <a:t>3</a:t>
            </a:r>
            <a:r>
              <a:rPr lang="en-CA" sz="1100" b="1" baseline="30000" dirty="0">
                <a:solidFill>
                  <a:srgbClr val="660033"/>
                </a:solidFill>
                <a:effectLst>
                  <a:glow rad="127000">
                    <a:srgbClr val="FFFF00"/>
                  </a:glow>
                </a:effectLst>
              </a:rPr>
              <a:t>rd</a:t>
            </a:r>
            <a:r>
              <a:rPr lang="en-CA" sz="1100" b="1" baseline="30000" dirty="0">
                <a:solidFill>
                  <a:srgbClr val="660033"/>
                </a:solidFill>
              </a:rPr>
              <a:t>					</a:t>
            </a:r>
            <a:r>
              <a:rPr lang="en-CA" sz="1100" dirty="0">
                <a:solidFill>
                  <a:prstClr val="black"/>
                </a:solidFill>
              </a:rPr>
              <a:t>9</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10</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11</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12</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13</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b="1" dirty="0">
                <a:solidFill>
                  <a:prstClr val="black"/>
                </a:solidFill>
                <a:effectLst>
                  <a:glow rad="127000">
                    <a:srgbClr val="FFCCFF"/>
                  </a:glow>
                </a:effectLst>
              </a:rPr>
              <a:t>14</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127000">
                    <a:srgbClr val="FFFF00"/>
                  </a:glow>
                </a:effectLst>
              </a:rPr>
              <a:t>15</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127000">
                    <a:srgbClr val="FFFF00"/>
                  </a:glow>
                </a:effectLst>
              </a:rPr>
              <a:t>16</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17</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18</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127000">
                    <a:srgbClr val="FFFF00"/>
                  </a:glow>
                </a:effectLst>
              </a:rPr>
              <a:t>19</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127000">
                    <a:srgbClr val="FFFF00"/>
                  </a:glow>
                </a:effectLst>
              </a:rPr>
              <a:t>20</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127000">
                    <a:srgbClr val="FFFF00"/>
                  </a:glow>
                </a:effectLst>
              </a:rPr>
              <a:t>21</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3</a:t>
            </a:r>
            <a:r>
              <a:rPr lang="en-CA" sz="1100" b="1" baseline="30000" dirty="0">
                <a:solidFill>
                  <a:srgbClr val="660033"/>
                </a:solidFill>
              </a:rPr>
              <a:t>rd					</a:t>
            </a:r>
            <a:r>
              <a:rPr lang="en-CA" sz="1100" dirty="0">
                <a:solidFill>
                  <a:prstClr val="black"/>
                </a:solidFill>
              </a:rPr>
              <a:t>23</a:t>
            </a:r>
          </a:p>
          <a:p>
            <a:pPr lvl="0"/>
            <a:r>
              <a:rPr lang="en-CA" sz="1100" b="1" dirty="0">
                <a:solidFill>
                  <a:srgbClr val="660033"/>
                </a:solidFill>
                <a:effectLst>
                  <a:glow rad="127000">
                    <a:srgbClr val="FFCCFF"/>
                  </a:glow>
                </a:effectLst>
              </a:rPr>
              <a:t>4</a:t>
            </a:r>
            <a:r>
              <a:rPr lang="en-CA" sz="1100" b="1" baseline="30000" dirty="0">
                <a:solidFill>
                  <a:srgbClr val="660033"/>
                </a:solidFill>
                <a:effectLst>
                  <a:glow rad="127000">
                    <a:srgbClr val="FFCCFF"/>
                  </a:glow>
                </a:effectLst>
              </a:rPr>
              <a:t>th </a:t>
            </a:r>
            <a:r>
              <a:rPr lang="en-CA" sz="1100" b="1" baseline="30000" dirty="0">
                <a:solidFill>
                  <a:srgbClr val="660033"/>
                </a:solidFill>
              </a:rPr>
              <a:t> </a:t>
            </a:r>
            <a:r>
              <a:rPr lang="en-CA" sz="1100" b="1" dirty="0">
                <a:solidFill>
                  <a:srgbClr val="660033"/>
                </a:solidFill>
              </a:rPr>
              <a:t> (Wed)				 </a:t>
            </a:r>
            <a:r>
              <a:rPr lang="en-CA" sz="1100" b="1" dirty="0">
                <a:solidFill>
                  <a:prstClr val="black"/>
                </a:solidFill>
                <a:effectLst>
                  <a:glow rad="254000">
                    <a:srgbClr val="FFCCFF"/>
                  </a:glow>
                </a:effectLst>
              </a:rPr>
              <a:t>24</a:t>
            </a:r>
            <a:endParaRPr lang="en-CA" sz="1100" b="1" u="sng" dirty="0">
              <a:solidFill>
                <a:srgbClr val="0000FF"/>
              </a:solidFill>
              <a:effectLst>
                <a:glow rad="254000">
                  <a:srgbClr val="FFCCFF"/>
                </a:glow>
              </a:effectLst>
            </a:endParaRPr>
          </a:p>
          <a:p>
            <a:pPr lvl="0"/>
            <a:r>
              <a:rPr lang="en-CA" sz="1100" b="1" dirty="0">
                <a:solidFill>
                  <a:srgbClr val="660033"/>
                </a:solidFill>
                <a:effectLst/>
              </a:rPr>
              <a:t>5</a:t>
            </a:r>
            <a:r>
              <a:rPr lang="en-CA" sz="1100" b="1" baseline="30000" dirty="0">
                <a:solidFill>
                  <a:srgbClr val="660033"/>
                </a:solidFill>
                <a:effectLst/>
              </a:rPr>
              <a:t>th</a:t>
            </a:r>
            <a:r>
              <a:rPr lang="en-CA" sz="1100" b="1" dirty="0">
                <a:solidFill>
                  <a:srgbClr val="660033"/>
                </a:solidFill>
                <a:effectLst>
                  <a:glow rad="317500">
                    <a:srgbClr val="FFCCFF"/>
                  </a:glow>
                </a:effectLst>
              </a:rPr>
              <a:t> </a:t>
            </a:r>
            <a:r>
              <a:rPr lang="en-CA" sz="1100" b="1" dirty="0">
                <a:solidFill>
                  <a:srgbClr val="660033"/>
                </a:solidFill>
              </a:rPr>
              <a:t> 	 				</a:t>
            </a:r>
            <a:r>
              <a:rPr lang="en-CA" sz="1100" dirty="0">
                <a:solidFill>
                  <a:prstClr val="black"/>
                </a:solidFill>
                <a:effectLst/>
              </a:rPr>
              <a:t>25</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26</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27</a:t>
            </a:r>
          </a:p>
        </p:txBody>
      </p:sp>
      <p:sp>
        <p:nvSpPr>
          <p:cNvPr id="9" name="Rounded Rectangle 8"/>
          <p:cNvSpPr/>
          <p:nvPr/>
        </p:nvSpPr>
        <p:spPr>
          <a:xfrm>
            <a:off x="1048527" y="730733"/>
            <a:ext cx="1675582" cy="381064"/>
          </a:xfrm>
          <a:prstGeom prst="roundRect">
            <a:avLst>
              <a:gd name="adj" fmla="val 50000"/>
            </a:avLst>
          </a:prstGeom>
          <a:solidFill>
            <a:srgbClr val="FF66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1</a:t>
            </a:r>
            <a:r>
              <a:rPr lang="en-CA" sz="2400" baseline="30000" dirty="0">
                <a:solidFill>
                  <a:srgbClr val="002060"/>
                </a:solidFill>
              </a:rPr>
              <a:t>st</a:t>
            </a:r>
            <a:r>
              <a:rPr lang="en-CA" sz="2400" dirty="0">
                <a:solidFill>
                  <a:srgbClr val="002060"/>
                </a:solidFill>
              </a:rPr>
              <a:t> Month</a:t>
            </a:r>
          </a:p>
        </p:txBody>
      </p:sp>
      <p:sp>
        <p:nvSpPr>
          <p:cNvPr id="10" name="Rounded Rectangular Callout 9"/>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11" name="Rectangle 10"/>
          <p:cNvSpPr/>
          <p:nvPr/>
        </p:nvSpPr>
        <p:spPr>
          <a:xfrm>
            <a:off x="7845152" y="1588668"/>
            <a:ext cx="4296050"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a:t>
            </a:r>
            <a:r>
              <a:rPr kumimoji="0" lang="en-CA" sz="2800" b="1" i="0" u="none" strike="noStrike" kern="0" cap="none" spc="0" normalizeH="0" baseline="30000" noProof="0" dirty="0">
                <a:ln>
                  <a:noFill/>
                </a:ln>
                <a:solidFill>
                  <a:srgbClr val="660033"/>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rd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r>
              <a:rPr kumimoji="0" lang="en-CA" sz="2800" b="1" i="0" u="none" strike="noStrike" kern="0" cap="none" spc="0" normalizeH="0" baseline="0" noProof="0" dirty="0">
                <a:ln w="9525" cap="rnd" cmpd="sng" algn="ctr">
                  <a:solidFill>
                    <a:srgbClr val="0000FF"/>
                  </a:solidFill>
                  <a:prstDash val="solid"/>
                  <a:bevel/>
                </a:ln>
                <a:solidFill>
                  <a:srgbClr val="FFFF00"/>
                </a:solidFill>
                <a:effectLst>
                  <a:glow rad="495300">
                    <a:srgbClr val="00FF99"/>
                  </a:glow>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CA" sz="2800" b="0" i="0" u="none" strike="noStrike" kern="0" cap="none" spc="0" normalizeH="0" baseline="0" noProof="0" dirty="0">
                <a:ln>
                  <a:noFill/>
                </a:ln>
                <a:solidFill>
                  <a:srgbClr val="000000"/>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(365)</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H="1">
            <a:off x="948583" y="1680564"/>
            <a:ext cx="6896569" cy="382374"/>
          </a:xfrm>
          <a:prstGeom prst="straightConnector1">
            <a:avLst/>
          </a:prstGeom>
          <a:ln w="76200">
            <a:solidFill>
              <a:srgbClr val="9933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00261" y="2179820"/>
            <a:ext cx="10426860" cy="423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976519" y="1179210"/>
            <a:ext cx="2867033" cy="501354"/>
          </a:xfrm>
          <a:prstGeom prst="wedgeRoundRectCallout">
            <a:avLst>
              <a:gd name="adj1" fmla="val -48962"/>
              <a:gd name="adj2" fmla="val 100384"/>
              <a:gd name="adj3" fmla="val 16667"/>
            </a:avLst>
          </a:prstGeom>
          <a:solidFill>
            <a:schemeClr val="tx1">
              <a:lumMod val="50000"/>
            </a:schemeClr>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March 22 </a:t>
            </a:r>
            <a:r>
              <a:rPr lang="en-CA" sz="2400" dirty="0"/>
              <a:t> Gregorian</a:t>
            </a:r>
          </a:p>
        </p:txBody>
      </p:sp>
      <p:cxnSp>
        <p:nvCxnSpPr>
          <p:cNvPr id="20" name="Straight Connector 19"/>
          <p:cNvCxnSpPr/>
          <p:nvPr/>
        </p:nvCxnSpPr>
        <p:spPr>
          <a:xfrm>
            <a:off x="628836" y="4716338"/>
            <a:ext cx="10426860" cy="63586"/>
          </a:xfrm>
          <a:prstGeom prst="line">
            <a:avLst/>
          </a:prstGeom>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814492" y="110128"/>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12 TRANSITION</a:t>
            </a:r>
            <a:endParaRPr lang="en-CA" sz="2800" dirty="0">
              <a:solidFill>
                <a:schemeClr val="bg1"/>
              </a:solidFill>
              <a:latin typeface="Arial Rounded MT Bold" panose="020F0704030504030204" pitchFamily="34" charset="0"/>
            </a:endParaRPr>
          </a:p>
        </p:txBody>
      </p:sp>
      <p:sp>
        <p:nvSpPr>
          <p:cNvPr id="22" name="Rounded Rectangular Callout 21"/>
          <p:cNvSpPr/>
          <p:nvPr/>
        </p:nvSpPr>
        <p:spPr>
          <a:xfrm>
            <a:off x="3417251" y="2272704"/>
            <a:ext cx="4942222" cy="2539662"/>
          </a:xfrm>
          <a:prstGeom prst="wedgeRoundRectCallout">
            <a:avLst>
              <a:gd name="adj1" fmla="val 96407"/>
              <a:gd name="adj2" fmla="val 40928"/>
              <a:gd name="adj3" fmla="val 16667"/>
            </a:avLst>
          </a:prstGeom>
          <a:solidFill>
            <a:schemeClr val="accent3">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63500">
                    <a:srgbClr val="FFFF00"/>
                  </a:glow>
                </a:effectLst>
              </a:rPr>
              <a:t>Yahusha</a:t>
            </a:r>
            <a:r>
              <a:rPr lang="en-CA" sz="3200" dirty="0">
                <a:solidFill>
                  <a:srgbClr val="7030A0"/>
                </a:solidFill>
                <a:effectLst>
                  <a:glow rad="63500">
                    <a:srgbClr val="FFFF00"/>
                  </a:glow>
                </a:effectLst>
              </a:rPr>
              <a:t> was </a:t>
            </a:r>
            <a:r>
              <a:rPr lang="en-CA" sz="3200" b="1" dirty="0">
                <a:solidFill>
                  <a:srgbClr val="7030A0"/>
                </a:solidFill>
                <a:effectLst>
                  <a:glow rad="215900">
                    <a:srgbClr val="00FF99"/>
                  </a:glow>
                </a:effectLst>
                <a:latin typeface="Arial Black" panose="020B0A04020102020204" pitchFamily="34" charset="0"/>
              </a:rPr>
              <a:t>IN</a:t>
            </a:r>
            <a:r>
              <a:rPr lang="en-CA" sz="3200" b="1" dirty="0">
                <a:solidFill>
                  <a:srgbClr val="7030A0"/>
                </a:solidFill>
                <a:effectLst>
                  <a:glow rad="63500">
                    <a:srgbClr val="FFFF00"/>
                  </a:glow>
                </a:effectLst>
              </a:rPr>
              <a:t> the</a:t>
            </a:r>
            <a:r>
              <a:rPr lang="en-CA" sz="3200" b="1" u="sng" dirty="0">
                <a:solidFill>
                  <a:srgbClr val="7030A0"/>
                </a:solidFill>
                <a:effectLst>
                  <a:glow rad="63500">
                    <a:srgbClr val="FFFF00"/>
                  </a:glow>
                </a:effectLst>
              </a:rPr>
              <a:t> Tabernacle</a:t>
            </a:r>
            <a:r>
              <a:rPr lang="en-CA" sz="3200" dirty="0">
                <a:solidFill>
                  <a:srgbClr val="7030A0"/>
                </a:solidFill>
                <a:effectLst>
                  <a:glow rad="63500">
                    <a:srgbClr val="FFFF00"/>
                  </a:glow>
                </a:effectLst>
              </a:rPr>
              <a:t>  - (</a:t>
            </a:r>
            <a:r>
              <a:rPr lang="en-CA" sz="3200" dirty="0">
                <a:solidFill>
                  <a:srgbClr val="D73DCC"/>
                </a:solidFill>
                <a:effectLst>
                  <a:glow rad="63500">
                    <a:srgbClr val="FFFF00"/>
                  </a:glow>
                </a:effectLst>
              </a:rPr>
              <a:t>by Statute</a:t>
            </a:r>
            <a:r>
              <a:rPr lang="en-CA" sz="3200" dirty="0">
                <a:solidFill>
                  <a:srgbClr val="7030A0"/>
                </a:solidFill>
                <a:effectLst>
                  <a:glow rad="63500">
                    <a:srgbClr val="FFFF00"/>
                  </a:glow>
                </a:effectLst>
              </a:rPr>
              <a:t>) observing the </a:t>
            </a:r>
            <a:br>
              <a:rPr lang="en-CA" sz="3200" dirty="0">
                <a:solidFill>
                  <a:srgbClr val="7030A0"/>
                </a:solidFill>
                <a:effectLst>
                  <a:glow rad="63500">
                    <a:srgbClr val="FFFF00"/>
                  </a:glow>
                </a:effectLst>
              </a:rPr>
            </a:br>
            <a:r>
              <a:rPr lang="en-CA" sz="3200" b="1" dirty="0">
                <a:ln w="28575">
                  <a:solidFill>
                    <a:srgbClr val="9933FF"/>
                  </a:solidFill>
                </a:ln>
                <a:solidFill>
                  <a:srgbClr val="0066FF"/>
                </a:solidFill>
                <a:effectLst>
                  <a:glow rad="431800">
                    <a:srgbClr val="FFFF00"/>
                  </a:glow>
                </a:effectLst>
                <a:latin typeface="Arial Black" panose="020B0A04020102020204" pitchFamily="34" charset="0"/>
              </a:rPr>
              <a:t>High Sabbath </a:t>
            </a:r>
            <a:r>
              <a:rPr lang="en-CA" sz="3200" dirty="0">
                <a:solidFill>
                  <a:srgbClr val="7030A0"/>
                </a:solidFill>
                <a:effectLst>
                  <a:glow rad="63500">
                    <a:srgbClr val="FFFF00"/>
                  </a:glow>
                </a:effectLst>
              </a:rPr>
              <a:t>of </a:t>
            </a:r>
            <a:br>
              <a:rPr lang="en-CA" sz="3200" dirty="0">
                <a:solidFill>
                  <a:srgbClr val="7030A0"/>
                </a:solidFill>
                <a:effectLst>
                  <a:glow rad="63500">
                    <a:srgbClr val="FFFF00"/>
                  </a:glow>
                </a:effectLst>
              </a:rPr>
            </a:br>
            <a:r>
              <a:rPr lang="en-CA" sz="3200" dirty="0">
                <a:solidFill>
                  <a:srgbClr val="7030A0"/>
                </a:solidFill>
                <a:effectLst>
                  <a:glow rad="63500">
                    <a:srgbClr val="FFFF00"/>
                  </a:glow>
                </a:effectLst>
              </a:rPr>
              <a:t>Unleavened Bread!  </a:t>
            </a:r>
          </a:p>
        </p:txBody>
      </p:sp>
      <p:sp>
        <p:nvSpPr>
          <p:cNvPr id="23" name="Oval 22"/>
          <p:cNvSpPr/>
          <p:nvPr/>
        </p:nvSpPr>
        <p:spPr>
          <a:xfrm>
            <a:off x="1384763" y="4359675"/>
            <a:ext cx="499533" cy="338667"/>
          </a:xfrm>
          <a:prstGeom prst="ellipse">
            <a:avLst/>
          </a:prstGeom>
          <a:solidFill>
            <a:srgbClr val="FF66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3</a:t>
            </a:r>
          </a:p>
        </p:txBody>
      </p:sp>
      <p:grpSp>
        <p:nvGrpSpPr>
          <p:cNvPr id="40" name="Group 39"/>
          <p:cNvGrpSpPr/>
          <p:nvPr/>
        </p:nvGrpSpPr>
        <p:grpSpPr>
          <a:xfrm>
            <a:off x="1389168" y="3682341"/>
            <a:ext cx="1549400" cy="762001"/>
            <a:chOff x="1389168" y="3844266"/>
            <a:chExt cx="1549400" cy="762001"/>
          </a:xfrm>
        </p:grpSpPr>
        <p:sp>
          <p:nvSpPr>
            <p:cNvPr id="18" name="Oval 17"/>
            <p:cNvSpPr/>
            <p:nvPr/>
          </p:nvSpPr>
          <p:spPr>
            <a:xfrm>
              <a:off x="1391824" y="4182933"/>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sp>
          <p:nvSpPr>
            <p:cNvPr id="2" name="Oval 1"/>
            <p:cNvSpPr/>
            <p:nvPr/>
          </p:nvSpPr>
          <p:spPr>
            <a:xfrm>
              <a:off x="1389168" y="3844266"/>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cxnSp>
          <p:nvCxnSpPr>
            <p:cNvPr id="14" name="Straight Arrow Connector 13"/>
            <p:cNvCxnSpPr/>
            <p:nvPr/>
          </p:nvCxnSpPr>
          <p:spPr>
            <a:xfrm>
              <a:off x="1891357" y="4050438"/>
              <a:ext cx="1047211" cy="3863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86952" y="4372862"/>
              <a:ext cx="1048825" cy="2334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cxnSp>
        <p:nvCxnSpPr>
          <p:cNvPr id="26" name="Straight Arrow Connector 25"/>
          <p:cNvCxnSpPr/>
          <p:nvPr/>
        </p:nvCxnSpPr>
        <p:spPr>
          <a:xfrm>
            <a:off x="1884296" y="4545485"/>
            <a:ext cx="1051481" cy="680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7" name="Group 26"/>
          <p:cNvGrpSpPr/>
          <p:nvPr/>
        </p:nvGrpSpPr>
        <p:grpSpPr>
          <a:xfrm>
            <a:off x="888763" y="2551808"/>
            <a:ext cx="2023474" cy="1568411"/>
            <a:chOff x="888763" y="996473"/>
            <a:chExt cx="2023474" cy="1568411"/>
          </a:xfrm>
        </p:grpSpPr>
        <p:sp>
          <p:nvSpPr>
            <p:cNvPr id="28" name="Right Brace 27"/>
            <p:cNvSpPr/>
            <p:nvPr/>
          </p:nvSpPr>
          <p:spPr>
            <a:xfrm rot="10800000">
              <a:off x="2641084" y="1531090"/>
              <a:ext cx="271153" cy="1033794"/>
            </a:xfrm>
            <a:prstGeom prst="rightBrace">
              <a:avLst>
                <a:gd name="adj1" fmla="val 50348"/>
                <a:gd name="adj2" fmla="val 7768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ounded Rectangle 28"/>
            <p:cNvSpPr/>
            <p:nvPr/>
          </p:nvSpPr>
          <p:spPr>
            <a:xfrm>
              <a:off x="888763" y="996473"/>
              <a:ext cx="1603178" cy="1066479"/>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0000"/>
                  </a:solidFill>
                </a:rPr>
                <a:t>Lunar</a:t>
              </a:r>
              <a:r>
                <a:rPr lang="en-CA" sz="2000" dirty="0">
                  <a:solidFill>
                    <a:srgbClr val="002060"/>
                  </a:solidFill>
                </a:rPr>
                <a:t> Unleavened Bread (?)</a:t>
              </a:r>
            </a:p>
          </p:txBody>
        </p:sp>
      </p:grpSp>
      <p:grpSp>
        <p:nvGrpSpPr>
          <p:cNvPr id="30" name="Group 29"/>
          <p:cNvGrpSpPr/>
          <p:nvPr/>
        </p:nvGrpSpPr>
        <p:grpSpPr>
          <a:xfrm flipH="1">
            <a:off x="11146527" y="3682339"/>
            <a:ext cx="1012314" cy="925513"/>
            <a:chOff x="1298045" y="3716796"/>
            <a:chExt cx="996646" cy="804803"/>
          </a:xfrm>
        </p:grpSpPr>
        <p:sp>
          <p:nvSpPr>
            <p:cNvPr id="31" name="Oval 30"/>
            <p:cNvSpPr/>
            <p:nvPr/>
          </p:nvSpPr>
          <p:spPr>
            <a:xfrm>
              <a:off x="1298045" y="3716796"/>
              <a:ext cx="902867" cy="697126"/>
            </a:xfrm>
            <a:prstGeom prst="ellipse">
              <a:avLst/>
            </a:prstGeom>
            <a:solidFill>
              <a:srgbClr val="3E3EF0"/>
            </a:solidFill>
            <a:ln>
              <a:solidFill>
                <a:schemeClr val="bg1"/>
              </a:solidFill>
            </a:ln>
            <a:effectLst>
              <a:glow rad="5080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Arial" panose="020B0604020202020204" pitchFamily="34" charset="0"/>
                  <a:cs typeface="Arial" panose="020B0604020202020204" pitchFamily="34" charset="0"/>
                </a:rPr>
                <a:t>S</a:t>
              </a:r>
            </a:p>
          </p:txBody>
        </p:sp>
        <p:cxnSp>
          <p:nvCxnSpPr>
            <p:cNvPr id="36" name="Straight Arrow Connector 35"/>
            <p:cNvCxnSpPr/>
            <p:nvPr/>
          </p:nvCxnSpPr>
          <p:spPr>
            <a:xfrm>
              <a:off x="1886950" y="4372863"/>
              <a:ext cx="407741" cy="148736"/>
            </a:xfrm>
            <a:prstGeom prst="straightConnector1">
              <a:avLst/>
            </a:prstGeom>
            <a:ln w="38100">
              <a:solidFill>
                <a:srgbClr val="FF6600"/>
              </a:solidFill>
              <a:tailEnd type="triangle"/>
            </a:ln>
            <a:effectLst>
              <a:glow rad="762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809191" y="4489562"/>
            <a:ext cx="2057940" cy="1811412"/>
            <a:chOff x="888763" y="414277"/>
            <a:chExt cx="2057940" cy="1811412"/>
          </a:xfrm>
        </p:grpSpPr>
        <p:sp>
          <p:nvSpPr>
            <p:cNvPr id="42" name="Right Brace 41"/>
            <p:cNvSpPr/>
            <p:nvPr/>
          </p:nvSpPr>
          <p:spPr>
            <a:xfrm rot="10800000">
              <a:off x="2667517" y="414277"/>
              <a:ext cx="279186" cy="1333223"/>
            </a:xfrm>
            <a:prstGeom prst="rightBrace">
              <a:avLst>
                <a:gd name="adj1" fmla="val 50348"/>
                <a:gd name="adj2" fmla="val 4625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ounded Rectangle 42"/>
            <p:cNvSpPr/>
            <p:nvPr/>
          </p:nvSpPr>
          <p:spPr>
            <a:xfrm>
              <a:off x="888763" y="962372"/>
              <a:ext cx="1778754" cy="1263317"/>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C27AC"/>
                  </a:solidFill>
                  <a:effectLst>
                    <a:glow rad="127000">
                      <a:srgbClr val="FFFF00"/>
                    </a:glow>
                  </a:effectLst>
                </a:rPr>
                <a:t>Yahuah’s Covenant Feasts!</a:t>
              </a:r>
              <a:endParaRPr lang="en-CA" sz="2400" dirty="0">
                <a:solidFill>
                  <a:srgbClr val="0C27AC"/>
                </a:solidFill>
                <a:effectLst>
                  <a:glow rad="127000">
                    <a:srgbClr val="FFFF00"/>
                  </a:glow>
                </a:effectLst>
              </a:endParaRPr>
            </a:p>
          </p:txBody>
        </p:sp>
      </p:grpSp>
      <p:sp>
        <p:nvSpPr>
          <p:cNvPr id="38" name="Rectangle 37"/>
          <p:cNvSpPr/>
          <p:nvPr/>
        </p:nvSpPr>
        <p:spPr>
          <a:xfrm rot="772642">
            <a:off x="8069615" y="4007789"/>
            <a:ext cx="1400176" cy="305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C27AC"/>
                </a:solidFill>
              </a:rPr>
              <a:t>Ex 23:15-17</a:t>
            </a:r>
          </a:p>
        </p:txBody>
      </p:sp>
      <p:sp>
        <p:nvSpPr>
          <p:cNvPr id="25" name="Slide Number Placeholder 24"/>
          <p:cNvSpPr>
            <a:spLocks noGrp="1"/>
          </p:cNvSpPr>
          <p:nvPr>
            <p:ph type="sldNum" sz="quarter" idx="12"/>
          </p:nvPr>
        </p:nvSpPr>
        <p:spPr>
          <a:xfrm>
            <a:off x="11728799" y="6478774"/>
            <a:ext cx="400049" cy="365125"/>
          </a:xfrm>
        </p:spPr>
        <p:txBody>
          <a:bodyPr/>
          <a:lstStyle/>
          <a:p>
            <a:fld id="{6D22F896-40B5-4ADD-8801-0D06FADFA095}" type="slidenum">
              <a:rPr lang="en-US" sz="1400" smtClean="0"/>
              <a:t>40</a:t>
            </a:fld>
            <a:endParaRPr lang="en-US" sz="1400" dirty="0"/>
          </a:p>
        </p:txBody>
      </p:sp>
      <p:cxnSp>
        <p:nvCxnSpPr>
          <p:cNvPr id="37" name="Straight Arrow Connector 36"/>
          <p:cNvCxnSpPr/>
          <p:nvPr/>
        </p:nvCxnSpPr>
        <p:spPr>
          <a:xfrm>
            <a:off x="7912359" y="3265714"/>
            <a:ext cx="343886" cy="709127"/>
          </a:xfrm>
          <a:prstGeom prst="straightConnector1">
            <a:avLst/>
          </a:prstGeom>
          <a:ln w="38100">
            <a:solidFill>
              <a:srgbClr val="3E3E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708710" y="3265714"/>
            <a:ext cx="1203649" cy="0"/>
          </a:xfrm>
          <a:prstGeom prst="line">
            <a:avLst/>
          </a:prstGeom>
          <a:ln w="38100">
            <a:solidFill>
              <a:srgbClr val="3E3EF0"/>
            </a:solidFill>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002112" y="924954"/>
            <a:ext cx="6961635" cy="436495"/>
          </a:xfrm>
          <a:prstGeom prst="wedgeRoundRectCallout">
            <a:avLst>
              <a:gd name="adj1" fmla="val -29791"/>
              <a:gd name="adj2" fmla="val 93441"/>
              <a:gd name="adj3" fmla="val 16667"/>
            </a:avLst>
          </a:prstGeom>
          <a:solidFill>
            <a:schemeClr val="accent3">
              <a:lumMod val="60000"/>
              <a:lumOff val="40000"/>
            </a:schemeClr>
          </a:solidFill>
          <a:ln w="5715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On the 4</a:t>
            </a:r>
            <a:r>
              <a:rPr lang="en-CA" b="1" baseline="30000" dirty="0">
                <a:solidFill>
                  <a:schemeClr val="bg1"/>
                </a:solidFill>
              </a:rPr>
              <a:t>th</a:t>
            </a:r>
            <a:r>
              <a:rPr lang="en-CA" b="1" dirty="0">
                <a:solidFill>
                  <a:schemeClr val="bg1"/>
                </a:solidFill>
              </a:rPr>
              <a:t> cycle of the week, in the 1</a:t>
            </a:r>
            <a:r>
              <a:rPr lang="en-CA" b="1" baseline="30000" dirty="0">
                <a:solidFill>
                  <a:schemeClr val="bg1"/>
                </a:solidFill>
              </a:rPr>
              <a:t>st</a:t>
            </a:r>
            <a:r>
              <a:rPr lang="en-CA" b="1" dirty="0">
                <a:solidFill>
                  <a:schemeClr val="bg1"/>
                </a:solidFill>
              </a:rPr>
              <a:t> month of Covenant Calendar - </a:t>
            </a:r>
          </a:p>
        </p:txBody>
      </p:sp>
      <p:cxnSp>
        <p:nvCxnSpPr>
          <p:cNvPr id="47" name="Straight Arrow Connector 46"/>
          <p:cNvCxnSpPr>
            <a:stCxn id="12" idx="4"/>
          </p:cNvCxnSpPr>
          <p:nvPr/>
        </p:nvCxnSpPr>
        <p:spPr>
          <a:xfrm flipH="1">
            <a:off x="4662535" y="1551067"/>
            <a:ext cx="746454" cy="836316"/>
          </a:xfrm>
          <a:prstGeom prst="straightConnector1">
            <a:avLst/>
          </a:prstGeom>
          <a:ln w="76200">
            <a:solidFill>
              <a:srgbClr val="D73DCC"/>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230796" y="5146768"/>
            <a:ext cx="8100705" cy="1544684"/>
          </a:xfrm>
          <a:prstGeom prst="wedgeRoundRectCallout">
            <a:avLst>
              <a:gd name="adj1" fmla="val -32010"/>
              <a:gd name="adj2" fmla="val -78768"/>
              <a:gd name="adj3" fmla="val 16667"/>
            </a:avLst>
          </a:prstGeom>
          <a:solidFill>
            <a:schemeClr val="accent3">
              <a:lumMod val="60000"/>
              <a:lumOff val="40000"/>
            </a:schemeClr>
          </a:solidFill>
          <a:ln w="76200">
            <a:solidFill>
              <a:srgbClr val="FF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a:solidFill>
                  <a:srgbClr val="FF6600"/>
                </a:solidFill>
              </a:rPr>
              <a:t>If this 3</a:t>
            </a:r>
            <a:r>
              <a:rPr lang="en-CA" sz="2800" baseline="30000" dirty="0">
                <a:solidFill>
                  <a:srgbClr val="FF6600"/>
                </a:solidFill>
              </a:rPr>
              <a:t>rd</a:t>
            </a:r>
            <a:r>
              <a:rPr lang="en-CA" sz="2800" dirty="0">
                <a:solidFill>
                  <a:srgbClr val="FF6600"/>
                </a:solidFill>
              </a:rPr>
              <a:t> day </a:t>
            </a:r>
            <a:r>
              <a:rPr lang="en-CA" sz="2000" dirty="0">
                <a:solidFill>
                  <a:srgbClr val="002060"/>
                </a:solidFill>
              </a:rPr>
              <a:t>(Wed) </a:t>
            </a:r>
            <a:r>
              <a:rPr lang="en-CA" sz="2800" dirty="0">
                <a:solidFill>
                  <a:srgbClr val="FF6600"/>
                </a:solidFill>
              </a:rPr>
              <a:t>, when </a:t>
            </a:r>
            <a:r>
              <a:rPr lang="en-CA" sz="2800" dirty="0">
                <a:solidFill>
                  <a:srgbClr val="3E3EF0"/>
                </a:solidFill>
              </a:rPr>
              <a:t>Yahusha</a:t>
            </a:r>
            <a:r>
              <a:rPr lang="en-CA" sz="2800" dirty="0">
                <a:solidFill>
                  <a:srgbClr val="FF6600"/>
                </a:solidFill>
              </a:rPr>
              <a:t> was found </a:t>
            </a:r>
            <a:r>
              <a:rPr lang="en-CA" sz="2800" b="1" u="sng" dirty="0">
                <a:solidFill>
                  <a:prstClr val="black"/>
                </a:solidFill>
              </a:rPr>
              <a:t>AFTER THE</a:t>
            </a:r>
            <a:r>
              <a:rPr lang="en-CA" sz="2800" b="1" dirty="0">
                <a:solidFill>
                  <a:prstClr val="black"/>
                </a:solidFill>
              </a:rPr>
              <a:t> </a:t>
            </a:r>
            <a:r>
              <a:rPr lang="en-CA" sz="2800" b="1" dirty="0">
                <a:solidFill>
                  <a:srgbClr val="FF0000"/>
                </a:solidFill>
              </a:rPr>
              <a:t>(LUNAR) </a:t>
            </a:r>
            <a:r>
              <a:rPr lang="en-CA" sz="2800" b="1" u="sng" dirty="0">
                <a:solidFill>
                  <a:prstClr val="black"/>
                </a:solidFill>
              </a:rPr>
              <a:t>FEAST</a:t>
            </a:r>
            <a:r>
              <a:rPr lang="en-CA" sz="2800" dirty="0">
                <a:solidFill>
                  <a:prstClr val="black"/>
                </a:solidFill>
              </a:rPr>
              <a:t> of the </a:t>
            </a:r>
            <a:r>
              <a:rPr lang="en-CA" sz="2800" u="sng" dirty="0">
                <a:solidFill>
                  <a:srgbClr val="FF0000"/>
                </a:solidFill>
              </a:rPr>
              <a:t>Yahudim</a:t>
            </a:r>
            <a:r>
              <a:rPr lang="en-CA" sz="2800" dirty="0">
                <a:solidFill>
                  <a:srgbClr val="FF0000"/>
                </a:solidFill>
              </a:rPr>
              <a:t>, was on the </a:t>
            </a:r>
            <a:br>
              <a:rPr lang="en-CA" sz="2800" dirty="0">
                <a:solidFill>
                  <a:srgbClr val="FF0000"/>
                </a:solidFill>
              </a:rPr>
            </a:br>
            <a:r>
              <a:rPr lang="en-CA" sz="2800" dirty="0">
                <a:solidFill>
                  <a:srgbClr val="FF0000"/>
                </a:solidFill>
              </a:rPr>
              <a:t>4</a:t>
            </a:r>
            <a:r>
              <a:rPr lang="en-CA" sz="2800" baseline="30000" dirty="0">
                <a:solidFill>
                  <a:srgbClr val="FF0000"/>
                </a:solidFill>
              </a:rPr>
              <a:t>th</a:t>
            </a:r>
            <a:r>
              <a:rPr lang="en-CA" sz="2800" dirty="0">
                <a:solidFill>
                  <a:srgbClr val="FF0000"/>
                </a:solidFill>
              </a:rPr>
              <a:t> cycle of that week …</a:t>
            </a:r>
            <a:r>
              <a:rPr lang="en-CA" sz="3200" dirty="0">
                <a:solidFill>
                  <a:srgbClr val="0C27AC"/>
                </a:solidFill>
              </a:rPr>
              <a:t> 	</a:t>
            </a:r>
            <a:r>
              <a:rPr lang="en-CA" sz="2000" dirty="0">
                <a:solidFill>
                  <a:srgbClr val="0C27AC"/>
                </a:solidFill>
              </a:rPr>
              <a:t>Luke 2:42 - 46</a:t>
            </a:r>
          </a:p>
        </p:txBody>
      </p:sp>
    </p:spTree>
    <p:extLst>
      <p:ext uri="{BB962C8B-B14F-4D97-AF65-F5344CB8AC3E}">
        <p14:creationId xmlns:p14="http://schemas.microsoft.com/office/powerpoint/2010/main" val="2964056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randombar(horizontal)">
                                      <p:cBhvr>
                                        <p:cTn id="7" dur="1250"/>
                                        <p:tgtEl>
                                          <p:spTgt spid="16"/>
                                        </p:tgtEl>
                                      </p:cBhvr>
                                    </p:animEffect>
                                  </p:childTnLst>
                                </p:cTn>
                              </p:par>
                            </p:childTnLst>
                          </p:cTn>
                        </p:par>
                        <p:par>
                          <p:cTn id="8" fill="hold">
                            <p:stCondLst>
                              <p:cond delay="1750"/>
                            </p:stCondLst>
                            <p:childTnLst>
                              <p:par>
                                <p:cTn id="9" presetID="4"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1250"/>
                                        <p:tgtEl>
                                          <p:spTgt spid="8"/>
                                        </p:tgtEl>
                                      </p:cBhvr>
                                    </p:animEffect>
                                  </p:childTnLst>
                                </p:cTn>
                              </p:par>
                            </p:childTnLst>
                          </p:cTn>
                        </p:par>
                        <p:par>
                          <p:cTn id="12" fill="hold">
                            <p:stCondLst>
                              <p:cond delay="3000"/>
                            </p:stCondLst>
                            <p:childTnLst>
                              <p:par>
                                <p:cTn id="13" presetID="4" presetClass="entr" presetSubtype="16"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ox(in)">
                                      <p:cBhvr>
                                        <p:cTn id="15" dur="1250"/>
                                        <p:tgtEl>
                                          <p:spTgt spid="9"/>
                                        </p:tgtEl>
                                      </p:cBhvr>
                                    </p:animEffect>
                                  </p:childTnLst>
                                </p:cTn>
                              </p:par>
                            </p:childTnLst>
                          </p:cTn>
                        </p:par>
                        <p:par>
                          <p:cTn id="16" fill="hold">
                            <p:stCondLst>
                              <p:cond delay="4250"/>
                            </p:stCondLst>
                            <p:childTnLst>
                              <p:par>
                                <p:cTn id="17" presetID="42"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1000"/>
                                        <p:tgtEl>
                                          <p:spTgt spid="19"/>
                                        </p:tgtEl>
                                      </p:cBhvr>
                                    </p:animEffect>
                                    <p:anim calcmode="lin" valueType="num">
                                      <p:cBhvr>
                                        <p:cTn id="20" dur="1000" fill="hold"/>
                                        <p:tgtEl>
                                          <p:spTgt spid="19"/>
                                        </p:tgtEl>
                                        <p:attrNameLst>
                                          <p:attrName>ppt_x</p:attrName>
                                        </p:attrNameLst>
                                      </p:cBhvr>
                                      <p:tavLst>
                                        <p:tav tm="0">
                                          <p:val>
                                            <p:strVal val="#ppt_x"/>
                                          </p:val>
                                        </p:tav>
                                        <p:tav tm="100000">
                                          <p:val>
                                            <p:strVal val="#ppt_x"/>
                                          </p:val>
                                        </p:tav>
                                      </p:tavLst>
                                    </p:anim>
                                    <p:anim calcmode="lin" valueType="num">
                                      <p:cBhvr>
                                        <p:cTn id="21"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7" presetClass="entr" presetSubtype="0" fill="hold" nodeType="click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1000"/>
                            </p:stCondLst>
                            <p:childTnLst>
                              <p:par>
                                <p:cTn id="37" presetID="31" presetClass="entr" presetSubtype="0"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 calcmode="lin" valueType="num">
                                      <p:cBhvr>
                                        <p:cTn id="39" dur="1000" fill="hold"/>
                                        <p:tgtEl>
                                          <p:spTgt spid="23"/>
                                        </p:tgtEl>
                                        <p:attrNameLst>
                                          <p:attrName>ppt_w</p:attrName>
                                        </p:attrNameLst>
                                      </p:cBhvr>
                                      <p:tavLst>
                                        <p:tav tm="0">
                                          <p:val>
                                            <p:fltVal val="0"/>
                                          </p:val>
                                        </p:tav>
                                        <p:tav tm="100000">
                                          <p:val>
                                            <p:strVal val="#ppt_w"/>
                                          </p:val>
                                        </p:tav>
                                      </p:tavLst>
                                    </p:anim>
                                    <p:anim calcmode="lin" valueType="num">
                                      <p:cBhvr>
                                        <p:cTn id="40" dur="1000" fill="hold"/>
                                        <p:tgtEl>
                                          <p:spTgt spid="23"/>
                                        </p:tgtEl>
                                        <p:attrNameLst>
                                          <p:attrName>ppt_h</p:attrName>
                                        </p:attrNameLst>
                                      </p:cBhvr>
                                      <p:tavLst>
                                        <p:tav tm="0">
                                          <p:val>
                                            <p:fltVal val="0"/>
                                          </p:val>
                                        </p:tav>
                                        <p:tav tm="100000">
                                          <p:val>
                                            <p:strVal val="#ppt_h"/>
                                          </p:val>
                                        </p:tav>
                                      </p:tavLst>
                                    </p:anim>
                                    <p:anim calcmode="lin" valueType="num">
                                      <p:cBhvr>
                                        <p:cTn id="41" dur="1000" fill="hold"/>
                                        <p:tgtEl>
                                          <p:spTgt spid="23"/>
                                        </p:tgtEl>
                                        <p:attrNameLst>
                                          <p:attrName>style.rotation</p:attrName>
                                        </p:attrNameLst>
                                      </p:cBhvr>
                                      <p:tavLst>
                                        <p:tav tm="0">
                                          <p:val>
                                            <p:fltVal val="90"/>
                                          </p:val>
                                        </p:tav>
                                        <p:tav tm="100000">
                                          <p:val>
                                            <p:fltVal val="0"/>
                                          </p:val>
                                        </p:tav>
                                      </p:tavLst>
                                    </p:anim>
                                    <p:animEffect transition="in" filter="fade">
                                      <p:cBhvr>
                                        <p:cTn id="42" dur="1000"/>
                                        <p:tgtEl>
                                          <p:spTgt spid="23"/>
                                        </p:tgtEl>
                                      </p:cBhvr>
                                    </p:animEffect>
                                  </p:childTnLst>
                                </p:cTn>
                              </p:par>
                            </p:childTnLst>
                          </p:cTn>
                        </p:par>
                        <p:par>
                          <p:cTn id="43" fill="hold">
                            <p:stCondLst>
                              <p:cond delay="2000"/>
                            </p:stCondLst>
                            <p:childTnLst>
                              <p:par>
                                <p:cTn id="44" presetID="26" presetClass="path" presetSubtype="0" accel="50000" decel="50000" fill="hold" grpId="1" nodeType="afterEffect">
                                  <p:stCondLst>
                                    <p:cond delay="0"/>
                                  </p:stCondLst>
                                  <p:childTnLst>
                                    <p:animMotion origin="layout" path="M -4.375E-6 3.33333E-6 C -4.375E-6 0.0331 0.02696 0.05995 0.06003 0.05995 C 0.09896 0.05995 0.11303 0.03009 0.11901 0.01203 L 0.125 -0.01204 C 0.13099 -0.0301 0.14597 -0.05996 0.18998 -0.05996 C 0.21797 -0.05996 0.25 -0.03311 0.25 3.33333E-6 C 0.25 0.0331 0.21797 0.05995 0.18998 0.05995 C 0.14597 0.05995 0.13099 0.03009 0.125 0.01203 L 0.11901 -0.01204 C 0.11303 -0.0301 0.09896 -0.05996 0.06003 -0.05996 C 0.02696 -0.05996 -4.375E-6 -0.03311 -4.375E-6 3.33333E-6 Z " pathEditMode="relative" rAng="0" ptsTypes="AAAAAAAAAAA">
                                      <p:cBhvr>
                                        <p:cTn id="45" dur="2000" fill="hold"/>
                                        <p:tgtEl>
                                          <p:spTgt spid="23"/>
                                        </p:tgtEl>
                                        <p:attrNameLst>
                                          <p:attrName>ppt_x</p:attrName>
                                          <p:attrName>ppt_y</p:attrName>
                                        </p:attrNameLst>
                                      </p:cBhvr>
                                      <p:rCtr x="12500" y="0"/>
                                    </p:animMotion>
                                  </p:childTnLst>
                                </p:cTn>
                              </p:par>
                              <p:par>
                                <p:cTn id="46" presetID="31" presetClass="entr" presetSubtype="0" fill="hold" nodeType="withEffect">
                                  <p:stCondLst>
                                    <p:cond delay="0"/>
                                  </p:stCondLst>
                                  <p:childTnLst>
                                    <p:set>
                                      <p:cBhvr>
                                        <p:cTn id="47" dur="1" fill="hold">
                                          <p:stCondLst>
                                            <p:cond delay="0"/>
                                          </p:stCondLst>
                                        </p:cTn>
                                        <p:tgtEl>
                                          <p:spTgt spid="26"/>
                                        </p:tgtEl>
                                        <p:attrNameLst>
                                          <p:attrName>style.visibility</p:attrName>
                                        </p:attrNameLst>
                                      </p:cBhvr>
                                      <p:to>
                                        <p:strVal val="visible"/>
                                      </p:to>
                                    </p:set>
                                    <p:anim calcmode="lin" valueType="num">
                                      <p:cBhvr>
                                        <p:cTn id="48" dur="1750" fill="hold"/>
                                        <p:tgtEl>
                                          <p:spTgt spid="26"/>
                                        </p:tgtEl>
                                        <p:attrNameLst>
                                          <p:attrName>ppt_w</p:attrName>
                                        </p:attrNameLst>
                                      </p:cBhvr>
                                      <p:tavLst>
                                        <p:tav tm="0">
                                          <p:val>
                                            <p:fltVal val="0"/>
                                          </p:val>
                                        </p:tav>
                                        <p:tav tm="100000">
                                          <p:val>
                                            <p:strVal val="#ppt_w"/>
                                          </p:val>
                                        </p:tav>
                                      </p:tavLst>
                                    </p:anim>
                                    <p:anim calcmode="lin" valueType="num">
                                      <p:cBhvr>
                                        <p:cTn id="49" dur="1750" fill="hold"/>
                                        <p:tgtEl>
                                          <p:spTgt spid="26"/>
                                        </p:tgtEl>
                                        <p:attrNameLst>
                                          <p:attrName>ppt_h</p:attrName>
                                        </p:attrNameLst>
                                      </p:cBhvr>
                                      <p:tavLst>
                                        <p:tav tm="0">
                                          <p:val>
                                            <p:fltVal val="0"/>
                                          </p:val>
                                        </p:tav>
                                        <p:tav tm="100000">
                                          <p:val>
                                            <p:strVal val="#ppt_h"/>
                                          </p:val>
                                        </p:tav>
                                      </p:tavLst>
                                    </p:anim>
                                    <p:anim calcmode="lin" valueType="num">
                                      <p:cBhvr>
                                        <p:cTn id="50" dur="1750" fill="hold"/>
                                        <p:tgtEl>
                                          <p:spTgt spid="26"/>
                                        </p:tgtEl>
                                        <p:attrNameLst>
                                          <p:attrName>style.rotation</p:attrName>
                                        </p:attrNameLst>
                                      </p:cBhvr>
                                      <p:tavLst>
                                        <p:tav tm="0">
                                          <p:val>
                                            <p:fltVal val="90"/>
                                          </p:val>
                                        </p:tav>
                                        <p:tav tm="100000">
                                          <p:val>
                                            <p:fltVal val="0"/>
                                          </p:val>
                                        </p:tav>
                                      </p:tavLst>
                                    </p:anim>
                                    <p:animEffect transition="in" filter="fade">
                                      <p:cBhvr>
                                        <p:cTn id="51" dur="1750"/>
                                        <p:tgtEl>
                                          <p:spTgt spid="26"/>
                                        </p:tgtEl>
                                      </p:cBhvr>
                                    </p:animEffect>
                                  </p:childTnLst>
                                </p:cTn>
                              </p:par>
                            </p:childTnLst>
                          </p:cTn>
                        </p:par>
                        <p:par>
                          <p:cTn id="52" fill="hold">
                            <p:stCondLst>
                              <p:cond delay="4000"/>
                            </p:stCondLst>
                            <p:childTnLst>
                              <p:par>
                                <p:cTn id="53" presetID="4" presetClass="entr" presetSubtype="16" fill="hold" grpId="0" nodeType="afterEffect">
                                  <p:stCondLst>
                                    <p:cond delay="0"/>
                                  </p:stCondLst>
                                  <p:childTnLst>
                                    <p:set>
                                      <p:cBhvr>
                                        <p:cTn id="54" dur="1" fill="hold">
                                          <p:stCondLst>
                                            <p:cond delay="0"/>
                                          </p:stCondLst>
                                        </p:cTn>
                                        <p:tgtEl>
                                          <p:spTgt spid="21"/>
                                        </p:tgtEl>
                                        <p:attrNameLst>
                                          <p:attrName>style.visibility</p:attrName>
                                        </p:attrNameLst>
                                      </p:cBhvr>
                                      <p:to>
                                        <p:strVal val="visible"/>
                                      </p:to>
                                    </p:set>
                                    <p:animEffect transition="in" filter="box(in)">
                                      <p:cBhvr>
                                        <p:cTn id="55" dur="1250"/>
                                        <p:tgtEl>
                                          <p:spTgt spid="21"/>
                                        </p:tgtEl>
                                      </p:cBhvr>
                                    </p:animEffect>
                                  </p:childTnLst>
                                </p:cTn>
                              </p:par>
                            </p:childTnLst>
                          </p:cTn>
                        </p:par>
                      </p:childTnLst>
                    </p:cTn>
                  </p:par>
                  <p:par>
                    <p:cTn id="56" fill="hold">
                      <p:stCondLst>
                        <p:cond delay="indefinite"/>
                      </p:stCondLst>
                      <p:childTnLst>
                        <p:par>
                          <p:cTn id="57" fill="hold">
                            <p:stCondLst>
                              <p:cond delay="0"/>
                            </p:stCondLst>
                            <p:childTnLst>
                              <p:par>
                                <p:cTn id="58" presetID="5" presetClass="entr" presetSubtype="10" fill="hold" grpId="0" nodeType="click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checkerboard(across)">
                                      <p:cBhvr>
                                        <p:cTn id="60" dur="1250"/>
                                        <p:tgtEl>
                                          <p:spTgt spid="11"/>
                                        </p:tgtEl>
                                      </p:cBhvr>
                                    </p:animEffect>
                                  </p:childTnLst>
                                </p:cTn>
                              </p:par>
                            </p:childTnLst>
                          </p:cTn>
                        </p:par>
                        <p:par>
                          <p:cTn id="61" fill="hold">
                            <p:stCondLst>
                              <p:cond delay="1250"/>
                            </p:stCondLst>
                            <p:childTnLst>
                              <p:par>
                                <p:cTn id="62" presetID="22" presetClass="entr" presetSubtype="2" fill="hold" nodeType="afterEffect">
                                  <p:stCondLst>
                                    <p:cond delay="0"/>
                                  </p:stCondLst>
                                  <p:childTnLst>
                                    <p:set>
                                      <p:cBhvr>
                                        <p:cTn id="63" dur="1" fill="hold">
                                          <p:stCondLst>
                                            <p:cond delay="0"/>
                                          </p:stCondLst>
                                        </p:cTn>
                                        <p:tgtEl>
                                          <p:spTgt spid="13"/>
                                        </p:tgtEl>
                                        <p:attrNameLst>
                                          <p:attrName>style.visibility</p:attrName>
                                        </p:attrNameLst>
                                      </p:cBhvr>
                                      <p:to>
                                        <p:strVal val="visible"/>
                                      </p:to>
                                    </p:set>
                                    <p:animEffect transition="in" filter="wipe(right)">
                                      <p:cBhvr>
                                        <p:cTn id="64" dur="1250"/>
                                        <p:tgtEl>
                                          <p:spTgt spid="13"/>
                                        </p:tgtEl>
                                      </p:cBhvr>
                                    </p:animEffect>
                                  </p:childTnLst>
                                </p:cTn>
                              </p:par>
                            </p:childTnLst>
                          </p:cTn>
                        </p:par>
                        <p:par>
                          <p:cTn id="65" fill="hold">
                            <p:stCondLst>
                              <p:cond delay="2500"/>
                            </p:stCondLst>
                            <p:childTnLst>
                              <p:par>
                                <p:cTn id="66" presetID="14" presetClass="entr" presetSubtype="10" fill="hold" nodeType="afterEffect">
                                  <p:stCondLst>
                                    <p:cond delay="0"/>
                                  </p:stCondLst>
                                  <p:childTnLst>
                                    <p:set>
                                      <p:cBhvr>
                                        <p:cTn id="67" dur="1" fill="hold">
                                          <p:stCondLst>
                                            <p:cond delay="0"/>
                                          </p:stCondLst>
                                        </p:cTn>
                                        <p:tgtEl>
                                          <p:spTgt spid="3"/>
                                        </p:tgtEl>
                                        <p:attrNameLst>
                                          <p:attrName>style.visibility</p:attrName>
                                        </p:attrNameLst>
                                      </p:cBhvr>
                                      <p:to>
                                        <p:strVal val="visible"/>
                                      </p:to>
                                    </p:set>
                                    <p:animEffect transition="in" filter="randombar(horizontal)">
                                      <p:cBhvr>
                                        <p:cTn id="68" dur="500"/>
                                        <p:tgtEl>
                                          <p:spTgt spid="3"/>
                                        </p:tgtEl>
                                      </p:cBhvr>
                                    </p:animEffect>
                                  </p:childTnLst>
                                </p:cTn>
                              </p:par>
                            </p:childTnLst>
                          </p:cTn>
                        </p:par>
                        <p:par>
                          <p:cTn id="69" fill="hold">
                            <p:stCondLst>
                              <p:cond delay="3000"/>
                            </p:stCondLst>
                            <p:childTnLst>
                              <p:par>
                                <p:cTn id="70" presetID="18" presetClass="entr" presetSubtype="12" fill="hold" grpId="0" nodeType="afterEffect">
                                  <p:stCondLst>
                                    <p:cond delay="0"/>
                                  </p:stCondLst>
                                  <p:childTnLst>
                                    <p:set>
                                      <p:cBhvr>
                                        <p:cTn id="71" dur="1" fill="hold">
                                          <p:stCondLst>
                                            <p:cond delay="0"/>
                                          </p:stCondLst>
                                        </p:cTn>
                                        <p:tgtEl>
                                          <p:spTgt spid="4"/>
                                        </p:tgtEl>
                                        <p:attrNameLst>
                                          <p:attrName>style.visibility</p:attrName>
                                        </p:attrNameLst>
                                      </p:cBhvr>
                                      <p:to>
                                        <p:strVal val="visible"/>
                                      </p:to>
                                    </p:set>
                                    <p:animEffect transition="in" filter="strips(downLeft)">
                                      <p:cBhvr>
                                        <p:cTn id="72" dur="1250"/>
                                        <p:tgtEl>
                                          <p:spTgt spid="4"/>
                                        </p:tgtEl>
                                      </p:cBhvr>
                                    </p:animEffect>
                                  </p:childTnLst>
                                </p:cTn>
                              </p:par>
                            </p:childTnLst>
                          </p:cTn>
                        </p:par>
                        <p:par>
                          <p:cTn id="73" fill="hold">
                            <p:stCondLst>
                              <p:cond delay="4250"/>
                            </p:stCondLst>
                            <p:childTnLst>
                              <p:par>
                                <p:cTn id="74" presetID="18" presetClass="entr" presetSubtype="12"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Effect transition="in" filter="strips(downLeft)">
                                      <p:cBhvr>
                                        <p:cTn id="76" dur="1250"/>
                                        <p:tgtEl>
                                          <p:spTgt spid="5"/>
                                        </p:tgtEl>
                                      </p:cBhvr>
                                    </p:animEffect>
                                  </p:childTnLst>
                                </p:cTn>
                              </p:par>
                            </p:childTnLst>
                          </p:cTn>
                        </p:par>
                      </p:childTnLst>
                    </p:cTn>
                  </p:par>
                  <p:par>
                    <p:cTn id="77" fill="hold">
                      <p:stCondLst>
                        <p:cond delay="indefinite"/>
                      </p:stCondLst>
                      <p:childTnLst>
                        <p:par>
                          <p:cTn id="78" fill="hold">
                            <p:stCondLst>
                              <p:cond delay="0"/>
                            </p:stCondLst>
                            <p:childTnLst>
                              <p:par>
                                <p:cTn id="79" presetID="42" presetClass="entr" presetSubtype="0" fill="hold" nodeType="clickEffect">
                                  <p:stCondLst>
                                    <p:cond delay="0"/>
                                  </p:stCondLst>
                                  <p:childTnLst>
                                    <p:set>
                                      <p:cBhvr>
                                        <p:cTn id="80" dur="1" fill="hold">
                                          <p:stCondLst>
                                            <p:cond delay="0"/>
                                          </p:stCondLst>
                                        </p:cTn>
                                        <p:tgtEl>
                                          <p:spTgt spid="20"/>
                                        </p:tgtEl>
                                        <p:attrNameLst>
                                          <p:attrName>style.visibility</p:attrName>
                                        </p:attrNameLst>
                                      </p:cBhvr>
                                      <p:to>
                                        <p:strVal val="visible"/>
                                      </p:to>
                                    </p:set>
                                    <p:animEffect transition="in" filter="fade">
                                      <p:cBhvr>
                                        <p:cTn id="81" dur="1000"/>
                                        <p:tgtEl>
                                          <p:spTgt spid="20"/>
                                        </p:tgtEl>
                                      </p:cBhvr>
                                    </p:animEffect>
                                    <p:anim calcmode="lin" valueType="num">
                                      <p:cBhvr>
                                        <p:cTn id="82" dur="1000" fill="hold"/>
                                        <p:tgtEl>
                                          <p:spTgt spid="20"/>
                                        </p:tgtEl>
                                        <p:attrNameLst>
                                          <p:attrName>ppt_x</p:attrName>
                                        </p:attrNameLst>
                                      </p:cBhvr>
                                      <p:tavLst>
                                        <p:tav tm="0">
                                          <p:val>
                                            <p:strVal val="#ppt_x"/>
                                          </p:val>
                                        </p:tav>
                                        <p:tav tm="100000">
                                          <p:val>
                                            <p:strVal val="#ppt_x"/>
                                          </p:val>
                                        </p:tav>
                                      </p:tavLst>
                                    </p:anim>
                                    <p:anim calcmode="lin" valueType="num">
                                      <p:cBhvr>
                                        <p:cTn id="83" dur="1000" fill="hold"/>
                                        <p:tgtEl>
                                          <p:spTgt spid="20"/>
                                        </p:tgtEl>
                                        <p:attrNameLst>
                                          <p:attrName>ppt_y</p:attrName>
                                        </p:attrNameLst>
                                      </p:cBhvr>
                                      <p:tavLst>
                                        <p:tav tm="0">
                                          <p:val>
                                            <p:strVal val="#ppt_y+.1"/>
                                          </p:val>
                                        </p:tav>
                                        <p:tav tm="100000">
                                          <p:val>
                                            <p:strVal val="#ppt_y"/>
                                          </p:val>
                                        </p:tav>
                                      </p:tavLst>
                                    </p:anim>
                                  </p:childTnLst>
                                </p:cTn>
                              </p:par>
                              <p:par>
                                <p:cTn id="84" presetID="42" presetClass="entr" presetSubtype="0" fill="hold" nodeType="withEffect">
                                  <p:stCondLst>
                                    <p:cond delay="0"/>
                                  </p:stCondLst>
                                  <p:childTnLst>
                                    <p:set>
                                      <p:cBhvr>
                                        <p:cTn id="85" dur="1" fill="hold">
                                          <p:stCondLst>
                                            <p:cond delay="0"/>
                                          </p:stCondLst>
                                        </p:cTn>
                                        <p:tgtEl>
                                          <p:spTgt spid="41"/>
                                        </p:tgtEl>
                                        <p:attrNameLst>
                                          <p:attrName>style.visibility</p:attrName>
                                        </p:attrNameLst>
                                      </p:cBhvr>
                                      <p:to>
                                        <p:strVal val="visible"/>
                                      </p:to>
                                    </p:set>
                                    <p:animEffect transition="in" filter="fade">
                                      <p:cBhvr>
                                        <p:cTn id="86" dur="1000"/>
                                        <p:tgtEl>
                                          <p:spTgt spid="41"/>
                                        </p:tgtEl>
                                      </p:cBhvr>
                                    </p:animEffect>
                                    <p:anim calcmode="lin" valueType="num">
                                      <p:cBhvr>
                                        <p:cTn id="87" dur="1000" fill="hold"/>
                                        <p:tgtEl>
                                          <p:spTgt spid="41"/>
                                        </p:tgtEl>
                                        <p:attrNameLst>
                                          <p:attrName>ppt_x</p:attrName>
                                        </p:attrNameLst>
                                      </p:cBhvr>
                                      <p:tavLst>
                                        <p:tav tm="0">
                                          <p:val>
                                            <p:strVal val="#ppt_x"/>
                                          </p:val>
                                        </p:tav>
                                        <p:tav tm="100000">
                                          <p:val>
                                            <p:strVal val="#ppt_x"/>
                                          </p:val>
                                        </p:tav>
                                      </p:tavLst>
                                    </p:anim>
                                    <p:anim calcmode="lin" valueType="num">
                                      <p:cBhvr>
                                        <p:cTn id="88" dur="1000" fill="hold"/>
                                        <p:tgtEl>
                                          <p:spTgt spid="41"/>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14" presetClass="entr" presetSubtype="10" fill="hold" grpId="0" nodeType="click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randombar(horizontal)">
                                      <p:cBhvr>
                                        <p:cTn id="93" dur="500"/>
                                        <p:tgtEl>
                                          <p:spTgt spid="12"/>
                                        </p:tgtEl>
                                      </p:cBhvr>
                                    </p:animEffect>
                                  </p:childTnLst>
                                </p:cTn>
                              </p:par>
                            </p:childTnLst>
                          </p:cTn>
                        </p:par>
                        <p:par>
                          <p:cTn id="94" fill="hold">
                            <p:stCondLst>
                              <p:cond delay="500"/>
                            </p:stCondLst>
                            <p:childTnLst>
                              <p:par>
                                <p:cTn id="95" presetID="22" presetClass="entr" presetSubtype="1" fill="hold" nodeType="afterEffect">
                                  <p:stCondLst>
                                    <p:cond delay="0"/>
                                  </p:stCondLst>
                                  <p:childTnLst>
                                    <p:set>
                                      <p:cBhvr>
                                        <p:cTn id="96" dur="1" fill="hold">
                                          <p:stCondLst>
                                            <p:cond delay="0"/>
                                          </p:stCondLst>
                                        </p:cTn>
                                        <p:tgtEl>
                                          <p:spTgt spid="47"/>
                                        </p:tgtEl>
                                        <p:attrNameLst>
                                          <p:attrName>style.visibility</p:attrName>
                                        </p:attrNameLst>
                                      </p:cBhvr>
                                      <p:to>
                                        <p:strVal val="visible"/>
                                      </p:to>
                                    </p:set>
                                    <p:animEffect transition="in" filter="wipe(up)">
                                      <p:cBhvr>
                                        <p:cTn id="97" dur="500"/>
                                        <p:tgtEl>
                                          <p:spTgt spid="47"/>
                                        </p:tgtEl>
                                      </p:cBhvr>
                                    </p:animEffect>
                                  </p:childTnLst>
                                </p:cTn>
                              </p:par>
                            </p:childTnLst>
                          </p:cTn>
                        </p:par>
                      </p:childTnLst>
                    </p:cTn>
                  </p:par>
                  <p:par>
                    <p:cTn id="98" fill="hold">
                      <p:stCondLst>
                        <p:cond delay="indefinite"/>
                      </p:stCondLst>
                      <p:childTnLst>
                        <p:par>
                          <p:cTn id="99" fill="hold">
                            <p:stCondLst>
                              <p:cond delay="0"/>
                            </p:stCondLst>
                            <p:childTnLst>
                              <p:par>
                                <p:cTn id="100" presetID="26" presetClass="entr" presetSubtype="0" fill="hold" nodeType="clickEffect">
                                  <p:stCondLst>
                                    <p:cond delay="0"/>
                                  </p:stCondLst>
                                  <p:childTnLst>
                                    <p:set>
                                      <p:cBhvr>
                                        <p:cTn id="101" dur="1" fill="hold">
                                          <p:stCondLst>
                                            <p:cond delay="0"/>
                                          </p:stCondLst>
                                        </p:cTn>
                                        <p:tgtEl>
                                          <p:spTgt spid="30"/>
                                        </p:tgtEl>
                                        <p:attrNameLst>
                                          <p:attrName>style.visibility</p:attrName>
                                        </p:attrNameLst>
                                      </p:cBhvr>
                                      <p:to>
                                        <p:strVal val="visible"/>
                                      </p:to>
                                    </p:set>
                                    <p:animEffect transition="in" filter="wipe(down)">
                                      <p:cBhvr>
                                        <p:cTn id="102" dur="580">
                                          <p:stCondLst>
                                            <p:cond delay="0"/>
                                          </p:stCondLst>
                                        </p:cTn>
                                        <p:tgtEl>
                                          <p:spTgt spid="30"/>
                                        </p:tgtEl>
                                      </p:cBhvr>
                                    </p:animEffect>
                                    <p:anim calcmode="lin" valueType="num">
                                      <p:cBhvr>
                                        <p:cTn id="103" dur="1822" tmFilter="0,0; 0.14,0.36; 0.43,0.73; 0.71,0.91; 1.0,1.0">
                                          <p:stCondLst>
                                            <p:cond delay="0"/>
                                          </p:stCondLst>
                                        </p:cTn>
                                        <p:tgtEl>
                                          <p:spTgt spid="30"/>
                                        </p:tgtEl>
                                        <p:attrNameLst>
                                          <p:attrName>ppt_x</p:attrName>
                                        </p:attrNameLst>
                                      </p:cBhvr>
                                      <p:tavLst>
                                        <p:tav tm="0">
                                          <p:val>
                                            <p:strVal val="#ppt_x-0.25"/>
                                          </p:val>
                                        </p:tav>
                                        <p:tav tm="100000">
                                          <p:val>
                                            <p:strVal val="#ppt_x"/>
                                          </p:val>
                                        </p:tav>
                                      </p:tavLst>
                                    </p:anim>
                                    <p:anim calcmode="lin" valueType="num">
                                      <p:cBhvr>
                                        <p:cTn id="104" dur="664" tmFilter="0.0,0.0; 0.25,0.07; 0.50,0.2; 0.75,0.467; 1.0,1.0">
                                          <p:stCondLst>
                                            <p:cond delay="0"/>
                                          </p:stCondLst>
                                        </p:cTn>
                                        <p:tgtEl>
                                          <p:spTgt spid="30"/>
                                        </p:tgtEl>
                                        <p:attrNameLst>
                                          <p:attrName>ppt_y</p:attrName>
                                        </p:attrNameLst>
                                      </p:cBhvr>
                                      <p:tavLst>
                                        <p:tav tm="0" fmla="#ppt_y-sin(pi*$)/3">
                                          <p:val>
                                            <p:fltVal val="0.5"/>
                                          </p:val>
                                        </p:tav>
                                        <p:tav tm="100000">
                                          <p:val>
                                            <p:fltVal val="1"/>
                                          </p:val>
                                        </p:tav>
                                      </p:tavLst>
                                    </p:anim>
                                    <p:anim calcmode="lin" valueType="num">
                                      <p:cBhvr>
                                        <p:cTn id="105" dur="664" tmFilter="0, 0; 0.125,0.2665; 0.25,0.4; 0.375,0.465; 0.5,0.5;  0.625,0.535; 0.75,0.6; 0.875,0.7335; 1,1">
                                          <p:stCondLst>
                                            <p:cond delay="664"/>
                                          </p:stCondLst>
                                        </p:cTn>
                                        <p:tgtEl>
                                          <p:spTgt spid="30"/>
                                        </p:tgtEl>
                                        <p:attrNameLst>
                                          <p:attrName>ppt_y</p:attrName>
                                        </p:attrNameLst>
                                      </p:cBhvr>
                                      <p:tavLst>
                                        <p:tav tm="0" fmla="#ppt_y-sin(pi*$)/9">
                                          <p:val>
                                            <p:fltVal val="0"/>
                                          </p:val>
                                        </p:tav>
                                        <p:tav tm="100000">
                                          <p:val>
                                            <p:fltVal val="1"/>
                                          </p:val>
                                        </p:tav>
                                      </p:tavLst>
                                    </p:anim>
                                    <p:anim calcmode="lin" valueType="num">
                                      <p:cBhvr>
                                        <p:cTn id="106" dur="332" tmFilter="0, 0; 0.125,0.2665; 0.25,0.4; 0.375,0.465; 0.5,0.5;  0.625,0.535; 0.75,0.6; 0.875,0.7335; 1,1">
                                          <p:stCondLst>
                                            <p:cond delay="1324"/>
                                          </p:stCondLst>
                                        </p:cTn>
                                        <p:tgtEl>
                                          <p:spTgt spid="30"/>
                                        </p:tgtEl>
                                        <p:attrNameLst>
                                          <p:attrName>ppt_y</p:attrName>
                                        </p:attrNameLst>
                                      </p:cBhvr>
                                      <p:tavLst>
                                        <p:tav tm="0" fmla="#ppt_y-sin(pi*$)/27">
                                          <p:val>
                                            <p:fltVal val="0"/>
                                          </p:val>
                                        </p:tav>
                                        <p:tav tm="100000">
                                          <p:val>
                                            <p:fltVal val="1"/>
                                          </p:val>
                                        </p:tav>
                                      </p:tavLst>
                                    </p:anim>
                                    <p:anim calcmode="lin" valueType="num">
                                      <p:cBhvr>
                                        <p:cTn id="107" dur="164" tmFilter="0, 0; 0.125,0.2665; 0.25,0.4; 0.375,0.465; 0.5,0.5;  0.625,0.535; 0.75,0.6; 0.875,0.7335; 1,1">
                                          <p:stCondLst>
                                            <p:cond delay="1656"/>
                                          </p:stCondLst>
                                        </p:cTn>
                                        <p:tgtEl>
                                          <p:spTgt spid="30"/>
                                        </p:tgtEl>
                                        <p:attrNameLst>
                                          <p:attrName>ppt_y</p:attrName>
                                        </p:attrNameLst>
                                      </p:cBhvr>
                                      <p:tavLst>
                                        <p:tav tm="0" fmla="#ppt_y-sin(pi*$)/81">
                                          <p:val>
                                            <p:fltVal val="0"/>
                                          </p:val>
                                        </p:tav>
                                        <p:tav tm="100000">
                                          <p:val>
                                            <p:fltVal val="1"/>
                                          </p:val>
                                        </p:tav>
                                      </p:tavLst>
                                    </p:anim>
                                    <p:animScale>
                                      <p:cBhvr>
                                        <p:cTn id="108" dur="26">
                                          <p:stCondLst>
                                            <p:cond delay="650"/>
                                          </p:stCondLst>
                                        </p:cTn>
                                        <p:tgtEl>
                                          <p:spTgt spid="30"/>
                                        </p:tgtEl>
                                      </p:cBhvr>
                                      <p:to x="100000" y="60000"/>
                                    </p:animScale>
                                    <p:animScale>
                                      <p:cBhvr>
                                        <p:cTn id="109" dur="166" decel="50000">
                                          <p:stCondLst>
                                            <p:cond delay="676"/>
                                          </p:stCondLst>
                                        </p:cTn>
                                        <p:tgtEl>
                                          <p:spTgt spid="30"/>
                                        </p:tgtEl>
                                      </p:cBhvr>
                                      <p:to x="100000" y="100000"/>
                                    </p:animScale>
                                    <p:animScale>
                                      <p:cBhvr>
                                        <p:cTn id="110" dur="26">
                                          <p:stCondLst>
                                            <p:cond delay="1312"/>
                                          </p:stCondLst>
                                        </p:cTn>
                                        <p:tgtEl>
                                          <p:spTgt spid="30"/>
                                        </p:tgtEl>
                                      </p:cBhvr>
                                      <p:to x="100000" y="80000"/>
                                    </p:animScale>
                                    <p:animScale>
                                      <p:cBhvr>
                                        <p:cTn id="111" dur="166" decel="50000">
                                          <p:stCondLst>
                                            <p:cond delay="1338"/>
                                          </p:stCondLst>
                                        </p:cTn>
                                        <p:tgtEl>
                                          <p:spTgt spid="30"/>
                                        </p:tgtEl>
                                      </p:cBhvr>
                                      <p:to x="100000" y="100000"/>
                                    </p:animScale>
                                    <p:animScale>
                                      <p:cBhvr>
                                        <p:cTn id="112" dur="26">
                                          <p:stCondLst>
                                            <p:cond delay="1642"/>
                                          </p:stCondLst>
                                        </p:cTn>
                                        <p:tgtEl>
                                          <p:spTgt spid="30"/>
                                        </p:tgtEl>
                                      </p:cBhvr>
                                      <p:to x="100000" y="90000"/>
                                    </p:animScale>
                                    <p:animScale>
                                      <p:cBhvr>
                                        <p:cTn id="113" dur="166" decel="50000">
                                          <p:stCondLst>
                                            <p:cond delay="1668"/>
                                          </p:stCondLst>
                                        </p:cTn>
                                        <p:tgtEl>
                                          <p:spTgt spid="30"/>
                                        </p:tgtEl>
                                      </p:cBhvr>
                                      <p:to x="100000" y="100000"/>
                                    </p:animScale>
                                    <p:animScale>
                                      <p:cBhvr>
                                        <p:cTn id="114" dur="26">
                                          <p:stCondLst>
                                            <p:cond delay="1808"/>
                                          </p:stCondLst>
                                        </p:cTn>
                                        <p:tgtEl>
                                          <p:spTgt spid="30"/>
                                        </p:tgtEl>
                                      </p:cBhvr>
                                      <p:to x="100000" y="95000"/>
                                    </p:animScale>
                                    <p:animScale>
                                      <p:cBhvr>
                                        <p:cTn id="115" dur="166" decel="50000">
                                          <p:stCondLst>
                                            <p:cond delay="1834"/>
                                          </p:stCondLst>
                                        </p:cTn>
                                        <p:tgtEl>
                                          <p:spTgt spid="30"/>
                                        </p:tgtEl>
                                      </p:cBhvr>
                                      <p:to x="100000" y="100000"/>
                                    </p:animScale>
                                  </p:childTnLst>
                                </p:cTn>
                              </p:par>
                            </p:childTnLst>
                          </p:cTn>
                        </p:par>
                        <p:par>
                          <p:cTn id="116" fill="hold">
                            <p:stCondLst>
                              <p:cond delay="2000"/>
                            </p:stCondLst>
                            <p:childTnLst>
                              <p:par>
                                <p:cTn id="117" presetID="4" presetClass="entr" presetSubtype="16" fill="hold" grpId="0" nodeType="afterEffect">
                                  <p:stCondLst>
                                    <p:cond delay="0"/>
                                  </p:stCondLst>
                                  <p:childTnLst>
                                    <p:set>
                                      <p:cBhvr>
                                        <p:cTn id="118" dur="1" fill="hold">
                                          <p:stCondLst>
                                            <p:cond delay="0"/>
                                          </p:stCondLst>
                                        </p:cTn>
                                        <p:tgtEl>
                                          <p:spTgt spid="22"/>
                                        </p:tgtEl>
                                        <p:attrNameLst>
                                          <p:attrName>style.visibility</p:attrName>
                                        </p:attrNameLst>
                                      </p:cBhvr>
                                      <p:to>
                                        <p:strVal val="visible"/>
                                      </p:to>
                                    </p:set>
                                    <p:animEffect transition="in" filter="box(in)">
                                      <p:cBhvr>
                                        <p:cTn id="119" dur="2000"/>
                                        <p:tgtEl>
                                          <p:spTgt spid="22"/>
                                        </p:tgtEl>
                                      </p:cBhvr>
                                    </p:animEffect>
                                  </p:childTnLst>
                                </p:cTn>
                              </p:par>
                            </p:childTnLst>
                          </p:cTn>
                        </p:par>
                        <p:par>
                          <p:cTn id="120" fill="hold">
                            <p:stCondLst>
                              <p:cond delay="4000"/>
                            </p:stCondLst>
                            <p:childTnLst>
                              <p:par>
                                <p:cTn id="121" presetID="2" presetClass="entr" presetSubtype="4"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additive="base">
                                        <p:cTn id="123" dur="500" fill="hold"/>
                                        <p:tgtEl>
                                          <p:spTgt spid="38"/>
                                        </p:tgtEl>
                                        <p:attrNameLst>
                                          <p:attrName>ppt_x</p:attrName>
                                        </p:attrNameLst>
                                      </p:cBhvr>
                                      <p:tavLst>
                                        <p:tav tm="0">
                                          <p:val>
                                            <p:strVal val="#ppt_x"/>
                                          </p:val>
                                        </p:tav>
                                        <p:tav tm="100000">
                                          <p:val>
                                            <p:strVal val="#ppt_x"/>
                                          </p:val>
                                        </p:tav>
                                      </p:tavLst>
                                    </p:anim>
                                    <p:anim calcmode="lin" valueType="num">
                                      <p:cBhvr additive="base">
                                        <p:cTn id="124" dur="500" fill="hold"/>
                                        <p:tgtEl>
                                          <p:spTgt spid="38"/>
                                        </p:tgtEl>
                                        <p:attrNameLst>
                                          <p:attrName>ppt_y</p:attrName>
                                        </p:attrNameLst>
                                      </p:cBhvr>
                                      <p:tavLst>
                                        <p:tav tm="0">
                                          <p:val>
                                            <p:strVal val="1+#ppt_h/2"/>
                                          </p:val>
                                        </p:tav>
                                        <p:tav tm="100000">
                                          <p:val>
                                            <p:strVal val="#ppt_y"/>
                                          </p:val>
                                        </p:tav>
                                      </p:tavLst>
                                    </p:anim>
                                  </p:childTnLst>
                                </p:cTn>
                              </p:par>
                            </p:childTnLst>
                          </p:cTn>
                        </p:par>
                        <p:par>
                          <p:cTn id="125" fill="hold">
                            <p:stCondLst>
                              <p:cond delay="4500"/>
                            </p:stCondLst>
                            <p:childTnLst>
                              <p:par>
                                <p:cTn id="126" presetID="8" presetClass="emph" presetSubtype="0" repeatCount="4000" fill="hold" grpId="1" nodeType="afterEffect">
                                  <p:stCondLst>
                                    <p:cond delay="0"/>
                                  </p:stCondLst>
                                  <p:childTnLst>
                                    <p:animRot by="21600000">
                                      <p:cBhvr>
                                        <p:cTn id="127" dur="1000" fill="hold"/>
                                        <p:tgtEl>
                                          <p:spTgt spid="38"/>
                                        </p:tgtEl>
                                        <p:attrNameLst>
                                          <p:attrName>r</p:attrName>
                                        </p:attrNameLst>
                                      </p:cBhvr>
                                    </p:animRot>
                                  </p:childTnLst>
                                </p:cTn>
                              </p:par>
                            </p:childTnLst>
                          </p:cTn>
                        </p:par>
                        <p:par>
                          <p:cTn id="128" fill="hold">
                            <p:stCondLst>
                              <p:cond delay="8500"/>
                            </p:stCondLst>
                            <p:childTnLst>
                              <p:par>
                                <p:cTn id="129" presetID="42" presetClass="entr" presetSubtype="0" fill="hold" nodeType="afterEffect">
                                  <p:stCondLst>
                                    <p:cond delay="0"/>
                                  </p:stCondLst>
                                  <p:childTnLst>
                                    <p:set>
                                      <p:cBhvr>
                                        <p:cTn id="130" dur="1" fill="hold">
                                          <p:stCondLst>
                                            <p:cond delay="0"/>
                                          </p:stCondLst>
                                        </p:cTn>
                                        <p:tgtEl>
                                          <p:spTgt spid="44"/>
                                        </p:tgtEl>
                                        <p:attrNameLst>
                                          <p:attrName>style.visibility</p:attrName>
                                        </p:attrNameLst>
                                      </p:cBhvr>
                                      <p:to>
                                        <p:strVal val="visible"/>
                                      </p:to>
                                    </p:set>
                                    <p:animEffect transition="in" filter="fade">
                                      <p:cBhvr>
                                        <p:cTn id="131" dur="1000"/>
                                        <p:tgtEl>
                                          <p:spTgt spid="44"/>
                                        </p:tgtEl>
                                      </p:cBhvr>
                                    </p:animEffect>
                                    <p:anim calcmode="lin" valueType="num">
                                      <p:cBhvr>
                                        <p:cTn id="132" dur="1000" fill="hold"/>
                                        <p:tgtEl>
                                          <p:spTgt spid="44"/>
                                        </p:tgtEl>
                                        <p:attrNameLst>
                                          <p:attrName>ppt_x</p:attrName>
                                        </p:attrNameLst>
                                      </p:cBhvr>
                                      <p:tavLst>
                                        <p:tav tm="0">
                                          <p:val>
                                            <p:strVal val="#ppt_x"/>
                                          </p:val>
                                        </p:tav>
                                        <p:tav tm="100000">
                                          <p:val>
                                            <p:strVal val="#ppt_x"/>
                                          </p:val>
                                        </p:tav>
                                      </p:tavLst>
                                    </p:anim>
                                    <p:anim calcmode="lin" valueType="num">
                                      <p:cBhvr>
                                        <p:cTn id="133" dur="1000" fill="hold"/>
                                        <p:tgtEl>
                                          <p:spTgt spid="44"/>
                                        </p:tgtEl>
                                        <p:attrNameLst>
                                          <p:attrName>ppt_y</p:attrName>
                                        </p:attrNameLst>
                                      </p:cBhvr>
                                      <p:tavLst>
                                        <p:tav tm="0">
                                          <p:val>
                                            <p:strVal val="#ppt_y+.1"/>
                                          </p:val>
                                        </p:tav>
                                        <p:tav tm="100000">
                                          <p:val>
                                            <p:strVal val="#ppt_y"/>
                                          </p:val>
                                        </p:tav>
                                      </p:tavLst>
                                    </p:anim>
                                  </p:childTnLst>
                                </p:cTn>
                              </p:par>
                            </p:childTnLst>
                          </p:cTn>
                        </p:par>
                        <p:par>
                          <p:cTn id="134" fill="hold">
                            <p:stCondLst>
                              <p:cond delay="9500"/>
                            </p:stCondLst>
                            <p:childTnLst>
                              <p:par>
                                <p:cTn id="135" presetID="42" presetClass="entr" presetSubtype="0" fill="hold" nodeType="afterEffect">
                                  <p:stCondLst>
                                    <p:cond delay="0"/>
                                  </p:stCondLst>
                                  <p:childTnLst>
                                    <p:set>
                                      <p:cBhvr>
                                        <p:cTn id="136" dur="1" fill="hold">
                                          <p:stCondLst>
                                            <p:cond delay="0"/>
                                          </p:stCondLst>
                                        </p:cTn>
                                        <p:tgtEl>
                                          <p:spTgt spid="37"/>
                                        </p:tgtEl>
                                        <p:attrNameLst>
                                          <p:attrName>style.visibility</p:attrName>
                                        </p:attrNameLst>
                                      </p:cBhvr>
                                      <p:to>
                                        <p:strVal val="visible"/>
                                      </p:to>
                                    </p:set>
                                    <p:animEffect transition="in" filter="fade">
                                      <p:cBhvr>
                                        <p:cTn id="137" dur="1000"/>
                                        <p:tgtEl>
                                          <p:spTgt spid="37"/>
                                        </p:tgtEl>
                                      </p:cBhvr>
                                    </p:animEffect>
                                    <p:anim calcmode="lin" valueType="num">
                                      <p:cBhvr>
                                        <p:cTn id="138" dur="1000" fill="hold"/>
                                        <p:tgtEl>
                                          <p:spTgt spid="37"/>
                                        </p:tgtEl>
                                        <p:attrNameLst>
                                          <p:attrName>ppt_x</p:attrName>
                                        </p:attrNameLst>
                                      </p:cBhvr>
                                      <p:tavLst>
                                        <p:tav tm="0">
                                          <p:val>
                                            <p:strVal val="#ppt_x"/>
                                          </p:val>
                                        </p:tav>
                                        <p:tav tm="100000">
                                          <p:val>
                                            <p:strVal val="#ppt_x"/>
                                          </p:val>
                                        </p:tav>
                                      </p:tavLst>
                                    </p:anim>
                                    <p:anim calcmode="lin" valueType="num">
                                      <p:cBhvr>
                                        <p:cTn id="139"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8" grpId="0" animBg="1"/>
      <p:bldP spid="9" grpId="0" animBg="1"/>
      <p:bldP spid="11" grpId="0" animBg="1"/>
      <p:bldP spid="19" grpId="0" animBg="1"/>
      <p:bldP spid="16" grpId="0" animBg="1"/>
      <p:bldP spid="22" grpId="0" animBg="1"/>
      <p:bldP spid="23" grpId="0" animBg="1"/>
      <p:bldP spid="23" grpId="1" animBg="1"/>
      <p:bldP spid="38" grpId="0"/>
      <p:bldP spid="38" grpId="1"/>
      <p:bldP spid="12" grpId="0" animBg="1"/>
      <p:bldP spid="21"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8530005" y="2192948"/>
            <a:ext cx="2740383" cy="4353765"/>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1</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3</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4</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5</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6</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7</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8</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9</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10</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11</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12</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13</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93700">
                    <a:srgbClr val="00FF99"/>
                  </a:glow>
                </a:effectLst>
              </a:rPr>
              <a:t>14</a:t>
            </a:r>
          </a:p>
          <a:p>
            <a:pPr lvl="0"/>
            <a:r>
              <a:rPr lang="en-CA" sz="1100" b="1" dirty="0">
                <a:solidFill>
                  <a:srgbClr val="660033"/>
                </a:solidFill>
                <a:effectLst>
                  <a:glow rad="355600">
                    <a:srgbClr val="FFCCFF"/>
                  </a:glow>
                </a:effectLst>
              </a:rPr>
              <a:t>4</a:t>
            </a:r>
            <a:r>
              <a:rPr lang="en-CA" sz="1100" b="1" baseline="30000" dirty="0">
                <a:solidFill>
                  <a:srgbClr val="660033"/>
                </a:solidFill>
                <a:effectLst>
                  <a:glow rad="355600">
                    <a:srgbClr val="FFCCFF"/>
                  </a:glow>
                </a:effectLst>
              </a:rPr>
              <a:t>th</a:t>
            </a:r>
            <a:r>
              <a:rPr lang="en-CA" sz="1100" b="1" dirty="0">
                <a:solidFill>
                  <a:srgbClr val="660033"/>
                </a:solidFill>
              </a:rPr>
              <a:t> 					</a:t>
            </a:r>
            <a:r>
              <a:rPr lang="en-CA" sz="1100" b="1" dirty="0">
                <a:solidFill>
                  <a:prstClr val="black"/>
                </a:solidFill>
                <a:effectLst>
                  <a:glow rad="317500">
                    <a:srgbClr val="00B0F0"/>
                  </a:glow>
                </a:effectLst>
              </a:rPr>
              <a:t>15</a:t>
            </a:r>
          </a:p>
          <a:p>
            <a:pPr lvl="0"/>
            <a:r>
              <a:rPr lang="en-CA" sz="1100" b="1" dirty="0">
                <a:solidFill>
                  <a:srgbClr val="660033"/>
                </a:solidFill>
                <a:effectLst/>
              </a:rPr>
              <a:t>5</a:t>
            </a:r>
            <a:r>
              <a:rPr lang="en-CA" sz="1100" b="1" baseline="30000" dirty="0">
                <a:solidFill>
                  <a:srgbClr val="660033"/>
                </a:solidFill>
                <a:effectLst/>
              </a:rPr>
              <a:t>th</a:t>
            </a:r>
            <a:r>
              <a:rPr lang="en-CA" sz="1100" b="1" dirty="0">
                <a:solidFill>
                  <a:srgbClr val="660033"/>
                </a:solidFill>
              </a:rPr>
              <a:t> 				    	</a:t>
            </a:r>
            <a:r>
              <a:rPr lang="en-CA" sz="1100" b="1" dirty="0">
                <a:solidFill>
                  <a:prstClr val="black"/>
                </a:solidFill>
                <a:effectLst>
                  <a:glow rad="127000">
                    <a:srgbClr val="00B0F0"/>
                  </a:glow>
                </a:effectLst>
              </a:rPr>
              <a:t>16</a:t>
            </a:r>
            <a:br>
              <a:rPr lang="en-CA" sz="1100" b="1" dirty="0">
                <a:solidFill>
                  <a:prstClr val="black"/>
                </a:solidFill>
                <a:effectLst>
                  <a:glow rad="317500">
                    <a:srgbClr val="00B0F0"/>
                  </a:glow>
                </a:effectLst>
              </a:rPr>
            </a:br>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127000">
                    <a:srgbClr val="00B0F0"/>
                  </a:glow>
                </a:effectLst>
              </a:rPr>
              <a:t>17</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127000">
                    <a:srgbClr val="00B0F0"/>
                  </a:glow>
                </a:effectLst>
              </a:rPr>
              <a:t>18</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114300">
                    <a:srgbClr val="00B0F0"/>
                  </a:glow>
                </a:effectLst>
              </a:rPr>
              <a:t>19</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127000">
                    <a:srgbClr val="00B0F0"/>
                  </a:glow>
                </a:effectLst>
              </a:rPr>
              <a:t>20</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127000">
                    <a:srgbClr val="00B0F0"/>
                  </a:glow>
                </a:effectLst>
              </a:rPr>
              <a:t>21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25</a:t>
            </a:r>
          </a:p>
        </p:txBody>
      </p:sp>
      <p:sp>
        <p:nvSpPr>
          <p:cNvPr id="5" name="Rounded Rectangle 4"/>
          <p:cNvSpPr/>
          <p:nvPr/>
        </p:nvSpPr>
        <p:spPr>
          <a:xfrm>
            <a:off x="8976445" y="2415269"/>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CC      </a:t>
            </a:r>
            <a:r>
              <a:rPr lang="en-CA" sz="2800" dirty="0">
                <a:solidFill>
                  <a:schemeClr val="bg1"/>
                </a:solidFill>
              </a:rPr>
              <a:t>Month </a:t>
            </a:r>
          </a:p>
        </p:txBody>
      </p:sp>
      <p:sp>
        <p:nvSpPr>
          <p:cNvPr id="6" name="Rectangle 5"/>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7" name="Rectangle 6"/>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10" name="Rounded Rectangular Callout 9"/>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11" name="Rectangle 10"/>
          <p:cNvSpPr/>
          <p:nvPr/>
        </p:nvSpPr>
        <p:spPr>
          <a:xfrm>
            <a:off x="7845152" y="1588668"/>
            <a:ext cx="3425236"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a:t>
            </a:r>
            <a:r>
              <a:rPr kumimoji="0" lang="en-CA" sz="2800" b="1" i="0" u="none" strike="noStrike" kern="0" cap="none" spc="0" normalizeH="0" baseline="30000" noProof="0" dirty="0">
                <a:ln>
                  <a:noFill/>
                </a:ln>
                <a:solidFill>
                  <a:srgbClr val="660033"/>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rd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16" name="Rounded Rectangle 15"/>
          <p:cNvSpPr/>
          <p:nvPr/>
        </p:nvSpPr>
        <p:spPr>
          <a:xfrm>
            <a:off x="3814492" y="110128"/>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12 TRANSITION</a:t>
            </a:r>
            <a:endParaRPr lang="en-CA" sz="2800" dirty="0">
              <a:solidFill>
                <a:schemeClr val="bg1"/>
              </a:solidFill>
              <a:latin typeface="Arial Rounded MT Bold" panose="020F0704030504030204" pitchFamily="34" charset="0"/>
            </a:endParaRPr>
          </a:p>
        </p:txBody>
      </p:sp>
      <p:sp>
        <p:nvSpPr>
          <p:cNvPr id="22" name="Rounded Rectangular Callout 21"/>
          <p:cNvSpPr/>
          <p:nvPr/>
        </p:nvSpPr>
        <p:spPr>
          <a:xfrm>
            <a:off x="3417251" y="2301279"/>
            <a:ext cx="4942222" cy="2539662"/>
          </a:xfrm>
          <a:prstGeom prst="wedgeRoundRectCallout">
            <a:avLst>
              <a:gd name="adj1" fmla="val 96022"/>
              <a:gd name="adj2" fmla="val 41303"/>
              <a:gd name="adj3" fmla="val 16667"/>
            </a:avLst>
          </a:prstGeom>
          <a:solidFill>
            <a:schemeClr val="accent3">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solidFill>
                  <a:srgbClr val="0C27AC"/>
                </a:solidFill>
                <a:effectLst>
                  <a:glow rad="63500">
                    <a:srgbClr val="FFFF00"/>
                  </a:glow>
                </a:effectLst>
              </a:rPr>
              <a:t>Yahusha</a:t>
            </a:r>
            <a:r>
              <a:rPr lang="en-CA" sz="3200" dirty="0">
                <a:solidFill>
                  <a:srgbClr val="7030A0"/>
                </a:solidFill>
                <a:effectLst>
                  <a:glow rad="63500">
                    <a:srgbClr val="FFFF00"/>
                  </a:glow>
                </a:effectLst>
              </a:rPr>
              <a:t> was </a:t>
            </a:r>
            <a:r>
              <a:rPr lang="en-CA" sz="3200" b="1" dirty="0">
                <a:ln>
                  <a:solidFill>
                    <a:srgbClr val="FF0000"/>
                  </a:solidFill>
                </a:ln>
                <a:solidFill>
                  <a:srgbClr val="7030A0"/>
                </a:solidFill>
                <a:effectLst>
                  <a:glow rad="355600">
                    <a:srgbClr val="00FF99"/>
                  </a:glow>
                </a:effectLst>
                <a:latin typeface="Arial Black" panose="020B0A04020102020204" pitchFamily="34" charset="0"/>
              </a:rPr>
              <a:t>IN</a:t>
            </a:r>
            <a:r>
              <a:rPr lang="en-CA" sz="3200" b="1" dirty="0">
                <a:solidFill>
                  <a:srgbClr val="7030A0"/>
                </a:solidFill>
                <a:effectLst>
                  <a:glow rad="63500">
                    <a:srgbClr val="FFFF00"/>
                  </a:glow>
                </a:effectLst>
              </a:rPr>
              <a:t> the</a:t>
            </a:r>
            <a:r>
              <a:rPr lang="en-CA" sz="3200" b="1" u="sng" dirty="0">
                <a:solidFill>
                  <a:srgbClr val="7030A0"/>
                </a:solidFill>
                <a:effectLst>
                  <a:glow rad="63500">
                    <a:srgbClr val="FFFF00"/>
                  </a:glow>
                </a:effectLst>
              </a:rPr>
              <a:t> Tabernacle</a:t>
            </a:r>
            <a:r>
              <a:rPr lang="en-CA" sz="3200" dirty="0">
                <a:solidFill>
                  <a:srgbClr val="7030A0"/>
                </a:solidFill>
                <a:effectLst>
                  <a:glow rad="63500">
                    <a:srgbClr val="FFFF00"/>
                  </a:glow>
                </a:effectLst>
              </a:rPr>
              <a:t>  - (</a:t>
            </a:r>
            <a:r>
              <a:rPr lang="en-CA" sz="3200" dirty="0">
                <a:solidFill>
                  <a:srgbClr val="D73DCC"/>
                </a:solidFill>
                <a:effectLst>
                  <a:glow rad="63500">
                    <a:srgbClr val="FFFF00"/>
                  </a:glow>
                </a:effectLst>
              </a:rPr>
              <a:t>by Statute</a:t>
            </a:r>
            <a:r>
              <a:rPr lang="en-CA" sz="3200" dirty="0">
                <a:solidFill>
                  <a:srgbClr val="7030A0"/>
                </a:solidFill>
                <a:effectLst>
                  <a:glow rad="63500">
                    <a:srgbClr val="FFFF00"/>
                  </a:glow>
                </a:effectLst>
              </a:rPr>
              <a:t>) observing the </a:t>
            </a:r>
            <a:br>
              <a:rPr lang="en-CA" sz="3200" dirty="0">
                <a:solidFill>
                  <a:srgbClr val="7030A0"/>
                </a:solidFill>
                <a:effectLst>
                  <a:glow rad="63500">
                    <a:srgbClr val="FFFF00"/>
                  </a:glow>
                </a:effectLst>
              </a:rPr>
            </a:br>
            <a:r>
              <a:rPr lang="en-CA" sz="3200" b="1" dirty="0">
                <a:ln w="28575">
                  <a:solidFill>
                    <a:srgbClr val="9933FF"/>
                  </a:solidFill>
                </a:ln>
                <a:solidFill>
                  <a:srgbClr val="0066FF"/>
                </a:solidFill>
                <a:effectLst>
                  <a:glow rad="431800">
                    <a:srgbClr val="FFFF00"/>
                  </a:glow>
                </a:effectLst>
                <a:latin typeface="Arial Black" panose="020B0A04020102020204" pitchFamily="34" charset="0"/>
              </a:rPr>
              <a:t>High Sabbath </a:t>
            </a:r>
            <a:r>
              <a:rPr lang="en-CA" sz="3200" dirty="0">
                <a:solidFill>
                  <a:srgbClr val="7030A0"/>
                </a:solidFill>
                <a:effectLst>
                  <a:glow rad="63500">
                    <a:srgbClr val="FFFF00"/>
                  </a:glow>
                </a:effectLst>
              </a:rPr>
              <a:t>of </a:t>
            </a:r>
            <a:br>
              <a:rPr lang="en-CA" sz="3200" dirty="0">
                <a:solidFill>
                  <a:srgbClr val="7030A0"/>
                </a:solidFill>
                <a:effectLst>
                  <a:glow rad="63500">
                    <a:srgbClr val="FFFF00"/>
                  </a:glow>
                </a:effectLst>
              </a:rPr>
            </a:br>
            <a:r>
              <a:rPr lang="en-CA" sz="3200" dirty="0">
                <a:solidFill>
                  <a:srgbClr val="7030A0"/>
                </a:solidFill>
                <a:effectLst>
                  <a:glow rad="63500">
                    <a:srgbClr val="FFFF00"/>
                  </a:glow>
                </a:effectLst>
              </a:rPr>
              <a:t>Unleavened Bread!  </a:t>
            </a:r>
          </a:p>
        </p:txBody>
      </p:sp>
      <p:grpSp>
        <p:nvGrpSpPr>
          <p:cNvPr id="30" name="Group 29"/>
          <p:cNvGrpSpPr/>
          <p:nvPr/>
        </p:nvGrpSpPr>
        <p:grpSpPr>
          <a:xfrm flipH="1">
            <a:off x="11170690" y="3831493"/>
            <a:ext cx="973520" cy="807189"/>
            <a:chOff x="1327653" y="3813161"/>
            <a:chExt cx="958445" cy="701903"/>
          </a:xfrm>
        </p:grpSpPr>
        <p:sp>
          <p:nvSpPr>
            <p:cNvPr id="31" name="Oval 30"/>
            <p:cNvSpPr/>
            <p:nvPr/>
          </p:nvSpPr>
          <p:spPr>
            <a:xfrm>
              <a:off x="1327653" y="3813161"/>
              <a:ext cx="845703" cy="573238"/>
            </a:xfrm>
            <a:prstGeom prst="ellipse">
              <a:avLst/>
            </a:prstGeom>
            <a:solidFill>
              <a:srgbClr val="3E3EF0"/>
            </a:solidFill>
            <a:ln>
              <a:solidFill>
                <a:schemeClr val="bg1"/>
              </a:solidFill>
            </a:ln>
            <a:effectLst>
              <a:glow rad="5334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latin typeface="Arial" panose="020B0604020202020204" pitchFamily="34" charset="0"/>
                  <a:cs typeface="Arial" panose="020B0604020202020204" pitchFamily="34" charset="0"/>
                </a:rPr>
                <a:t>S</a:t>
              </a:r>
            </a:p>
          </p:txBody>
        </p:sp>
        <p:cxnSp>
          <p:nvCxnSpPr>
            <p:cNvPr id="36" name="Straight Arrow Connector 35"/>
            <p:cNvCxnSpPr/>
            <p:nvPr/>
          </p:nvCxnSpPr>
          <p:spPr>
            <a:xfrm>
              <a:off x="1886949" y="4372863"/>
              <a:ext cx="399149" cy="142201"/>
            </a:xfrm>
            <a:prstGeom prst="straightConnector1">
              <a:avLst/>
            </a:prstGeom>
            <a:ln w="38100">
              <a:solidFill>
                <a:srgbClr val="FF66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809191" y="4489562"/>
            <a:ext cx="2055771" cy="1811412"/>
            <a:chOff x="888763" y="414277"/>
            <a:chExt cx="2055771" cy="1811412"/>
          </a:xfrm>
        </p:grpSpPr>
        <p:sp>
          <p:nvSpPr>
            <p:cNvPr id="42" name="Right Brace 41"/>
            <p:cNvSpPr/>
            <p:nvPr/>
          </p:nvSpPr>
          <p:spPr>
            <a:xfrm rot="10800000">
              <a:off x="2667517" y="414277"/>
              <a:ext cx="277017" cy="1225438"/>
            </a:xfrm>
            <a:prstGeom prst="rightBrace">
              <a:avLst>
                <a:gd name="adj1" fmla="val 50348"/>
                <a:gd name="adj2" fmla="val 4625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ounded Rectangle 42"/>
            <p:cNvSpPr/>
            <p:nvPr/>
          </p:nvSpPr>
          <p:spPr>
            <a:xfrm>
              <a:off x="888763" y="962372"/>
              <a:ext cx="1778754" cy="1263317"/>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C27AC"/>
                  </a:solidFill>
                  <a:effectLst>
                    <a:glow rad="127000">
                      <a:srgbClr val="FFFF00"/>
                    </a:glow>
                  </a:effectLst>
                </a:rPr>
                <a:t>Yahuah’s Covenant Feasts!</a:t>
              </a:r>
              <a:endParaRPr lang="en-CA" sz="2400" dirty="0">
                <a:solidFill>
                  <a:srgbClr val="0C27AC"/>
                </a:solidFill>
                <a:effectLst>
                  <a:glow rad="127000">
                    <a:srgbClr val="FFFF00"/>
                  </a:glow>
                </a:effectLst>
              </a:endParaRPr>
            </a:p>
          </p:txBody>
        </p:sp>
      </p:grpSp>
      <p:sp>
        <p:nvSpPr>
          <p:cNvPr id="38" name="Rectangle 37"/>
          <p:cNvSpPr/>
          <p:nvPr/>
        </p:nvSpPr>
        <p:spPr>
          <a:xfrm rot="901707">
            <a:off x="8069615" y="4007789"/>
            <a:ext cx="1400176" cy="305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C27AC"/>
                </a:solidFill>
              </a:rPr>
              <a:t>Ex 23:15-17</a:t>
            </a:r>
          </a:p>
        </p:txBody>
      </p:sp>
      <p:sp>
        <p:nvSpPr>
          <p:cNvPr id="25" name="Slide Number Placeholder 24"/>
          <p:cNvSpPr>
            <a:spLocks noGrp="1"/>
          </p:cNvSpPr>
          <p:nvPr>
            <p:ph type="sldNum" sz="quarter" idx="12"/>
          </p:nvPr>
        </p:nvSpPr>
        <p:spPr>
          <a:xfrm>
            <a:off x="11728799" y="6478774"/>
            <a:ext cx="400049" cy="365125"/>
          </a:xfrm>
        </p:spPr>
        <p:txBody>
          <a:bodyPr/>
          <a:lstStyle/>
          <a:p>
            <a:fld id="{6D22F896-40B5-4ADD-8801-0D06FADFA095}" type="slidenum">
              <a:rPr lang="en-US" sz="1400" smtClean="0"/>
              <a:t>41</a:t>
            </a:fld>
            <a:endParaRPr lang="en-US" sz="1400" dirty="0"/>
          </a:p>
        </p:txBody>
      </p:sp>
      <p:cxnSp>
        <p:nvCxnSpPr>
          <p:cNvPr id="37" name="Straight Arrow Connector 36"/>
          <p:cNvCxnSpPr/>
          <p:nvPr/>
        </p:nvCxnSpPr>
        <p:spPr>
          <a:xfrm>
            <a:off x="7912359" y="3265714"/>
            <a:ext cx="343886" cy="709127"/>
          </a:xfrm>
          <a:prstGeom prst="straightConnector1">
            <a:avLst/>
          </a:prstGeom>
          <a:ln w="38100">
            <a:solidFill>
              <a:srgbClr val="3E3EF0"/>
            </a:solidFill>
            <a:tailEnd type="triangle"/>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p:nvCxnSpPr>
        <p:spPr>
          <a:xfrm flipH="1">
            <a:off x="6708710" y="3265714"/>
            <a:ext cx="1203649" cy="0"/>
          </a:xfrm>
          <a:prstGeom prst="line">
            <a:avLst/>
          </a:prstGeom>
          <a:ln w="38100">
            <a:solidFill>
              <a:srgbClr val="3E3EF0"/>
            </a:solidFill>
          </a:ln>
        </p:spPr>
        <p:style>
          <a:lnRef idx="1">
            <a:schemeClr val="accent1"/>
          </a:lnRef>
          <a:fillRef idx="0">
            <a:schemeClr val="accent1"/>
          </a:fillRef>
          <a:effectRef idx="0">
            <a:schemeClr val="accent1"/>
          </a:effectRef>
          <a:fontRef idx="minor">
            <a:schemeClr val="tx1"/>
          </a:fontRef>
        </p:style>
      </p:cxnSp>
      <p:sp>
        <p:nvSpPr>
          <p:cNvPr id="12" name="Rounded Rectangular Callout 11"/>
          <p:cNvSpPr/>
          <p:nvPr/>
        </p:nvSpPr>
        <p:spPr>
          <a:xfrm>
            <a:off x="4002112" y="924954"/>
            <a:ext cx="6961635" cy="436495"/>
          </a:xfrm>
          <a:prstGeom prst="wedgeRoundRectCallout">
            <a:avLst>
              <a:gd name="adj1" fmla="val -29791"/>
              <a:gd name="adj2" fmla="val 93441"/>
              <a:gd name="adj3" fmla="val 16667"/>
            </a:avLst>
          </a:prstGeom>
          <a:solidFill>
            <a:schemeClr val="accent3">
              <a:lumMod val="60000"/>
              <a:lumOff val="40000"/>
            </a:schemeClr>
          </a:solidFill>
          <a:ln w="5715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On the 4</a:t>
            </a:r>
            <a:r>
              <a:rPr lang="en-CA" b="1" baseline="30000" dirty="0">
                <a:solidFill>
                  <a:schemeClr val="bg1"/>
                </a:solidFill>
              </a:rPr>
              <a:t>th</a:t>
            </a:r>
            <a:r>
              <a:rPr lang="en-CA" b="1" dirty="0">
                <a:solidFill>
                  <a:schemeClr val="bg1"/>
                </a:solidFill>
              </a:rPr>
              <a:t> cycle of the week, in the 1</a:t>
            </a:r>
            <a:r>
              <a:rPr lang="en-CA" b="1" baseline="30000" dirty="0">
                <a:solidFill>
                  <a:schemeClr val="bg1"/>
                </a:solidFill>
              </a:rPr>
              <a:t>st</a:t>
            </a:r>
            <a:r>
              <a:rPr lang="en-CA" b="1" dirty="0">
                <a:solidFill>
                  <a:schemeClr val="bg1"/>
                </a:solidFill>
              </a:rPr>
              <a:t> month of Covenant Calendar - </a:t>
            </a:r>
          </a:p>
        </p:txBody>
      </p:sp>
      <p:cxnSp>
        <p:nvCxnSpPr>
          <p:cNvPr id="47" name="Straight Arrow Connector 46"/>
          <p:cNvCxnSpPr>
            <a:stCxn id="12" idx="4"/>
          </p:cNvCxnSpPr>
          <p:nvPr/>
        </p:nvCxnSpPr>
        <p:spPr>
          <a:xfrm flipH="1">
            <a:off x="4962525" y="1551067"/>
            <a:ext cx="446464" cy="864202"/>
          </a:xfrm>
          <a:prstGeom prst="straightConnector1">
            <a:avLst/>
          </a:prstGeom>
          <a:ln w="76200">
            <a:solidFill>
              <a:srgbClr val="D73DCC"/>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rot="19952482">
            <a:off x="-96506" y="2017719"/>
            <a:ext cx="4333934" cy="914400"/>
          </a:xfrm>
          <a:prstGeom prst="roundRect">
            <a:avLst>
              <a:gd name="adj" fmla="val 50000"/>
            </a:avLst>
          </a:prstGeom>
          <a:solidFill>
            <a:srgbClr val="FF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Again!  </a:t>
            </a:r>
            <a:r>
              <a:rPr lang="en-CA" sz="3600" b="1" u="sng" dirty="0">
                <a:solidFill>
                  <a:srgbClr val="9933FF"/>
                </a:solidFill>
              </a:rPr>
              <a:t>Note</a:t>
            </a:r>
            <a:r>
              <a:rPr lang="en-CA" sz="3600" b="1" dirty="0">
                <a:solidFill>
                  <a:srgbClr val="9933FF"/>
                </a:solidFill>
              </a:rPr>
              <a:t>: CE </a:t>
            </a:r>
            <a:r>
              <a:rPr lang="en-CA" sz="3600" b="1" dirty="0">
                <a:solidFill>
                  <a:srgbClr val="9933FF"/>
                </a:solidFill>
                <a:effectLst>
                  <a:glow rad="127000">
                    <a:srgbClr val="FFFF00"/>
                  </a:glow>
                </a:effectLst>
              </a:rPr>
              <a:t>12!</a:t>
            </a:r>
          </a:p>
        </p:txBody>
      </p:sp>
      <p:sp>
        <p:nvSpPr>
          <p:cNvPr id="45" name="Rounded Rectangle 44"/>
          <p:cNvSpPr/>
          <p:nvPr/>
        </p:nvSpPr>
        <p:spPr>
          <a:xfrm>
            <a:off x="145915" y="4986483"/>
            <a:ext cx="7655059" cy="1798147"/>
          </a:xfrm>
          <a:prstGeom prst="roundRect">
            <a:avLst>
              <a:gd name="adj" fmla="val 50000"/>
            </a:avLst>
          </a:prstGeom>
          <a:solidFill>
            <a:srgbClr val="FF6600"/>
          </a:solid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9933FF"/>
                </a:solidFill>
              </a:rPr>
              <a:t>      CE </a:t>
            </a:r>
            <a:r>
              <a:rPr lang="en-CA" sz="3600" b="1" dirty="0">
                <a:solidFill>
                  <a:srgbClr val="9933FF"/>
                </a:solidFill>
                <a:effectLst>
                  <a:glow rad="127000">
                    <a:srgbClr val="FFFF00"/>
                  </a:glow>
                </a:effectLst>
              </a:rPr>
              <a:t>12!  Yahusha was </a:t>
            </a:r>
            <a:r>
              <a:rPr lang="en-CA" sz="3600" b="1" dirty="0">
                <a:solidFill>
                  <a:srgbClr val="9933FF"/>
                </a:solidFill>
                <a:effectLst>
                  <a:glow rad="127000">
                    <a:srgbClr val="00FF99"/>
                  </a:glow>
                </a:effectLst>
              </a:rPr>
              <a:t>p</a:t>
            </a:r>
            <a:r>
              <a:rPr lang="en-CA" sz="3600" b="1" u="sng" dirty="0">
                <a:solidFill>
                  <a:srgbClr val="9933FF"/>
                </a:solidFill>
                <a:effectLst>
                  <a:glow rad="127000">
                    <a:srgbClr val="00FF99"/>
                  </a:glow>
                </a:effectLst>
              </a:rPr>
              <a:t>resentin</a:t>
            </a:r>
            <a:r>
              <a:rPr lang="en-CA" sz="3600" b="1" dirty="0">
                <a:solidFill>
                  <a:srgbClr val="9933FF"/>
                </a:solidFill>
                <a:effectLst>
                  <a:glow rad="127000">
                    <a:srgbClr val="00FF99"/>
                  </a:glow>
                </a:effectLst>
              </a:rPr>
              <a:t>g </a:t>
            </a:r>
            <a:r>
              <a:rPr lang="en-CA" sz="3600" b="1" u="sng" dirty="0">
                <a:solidFill>
                  <a:srgbClr val="9933FF"/>
                </a:solidFill>
                <a:effectLst>
                  <a:glow rad="127000">
                    <a:srgbClr val="00FF99"/>
                  </a:glow>
                </a:effectLst>
              </a:rPr>
              <a:t>Himself</a:t>
            </a:r>
            <a:r>
              <a:rPr lang="en-CA" sz="3600" b="1" dirty="0">
                <a:solidFill>
                  <a:srgbClr val="9933FF"/>
                </a:solidFill>
                <a:effectLst>
                  <a:glow rad="127000">
                    <a:srgbClr val="FFFF00"/>
                  </a:glow>
                </a:effectLst>
              </a:rPr>
              <a:t>  - before Yahuah, </a:t>
            </a:r>
            <a:br>
              <a:rPr lang="en-CA" sz="3600" b="1" dirty="0">
                <a:solidFill>
                  <a:srgbClr val="9933FF"/>
                </a:solidFill>
                <a:effectLst>
                  <a:glow rad="127000">
                    <a:srgbClr val="FFFF00"/>
                  </a:glow>
                </a:effectLst>
              </a:rPr>
            </a:br>
            <a:r>
              <a:rPr lang="en-CA" sz="3600" b="1" u="sng" dirty="0">
                <a:solidFill>
                  <a:srgbClr val="9933FF"/>
                </a:solidFill>
                <a:effectLst>
                  <a:glow rad="127000">
                    <a:srgbClr val="FFFF00"/>
                  </a:glow>
                </a:effectLst>
              </a:rPr>
              <a:t>INSIDE</a:t>
            </a:r>
            <a:r>
              <a:rPr lang="en-CA" sz="3600" b="1" dirty="0">
                <a:solidFill>
                  <a:srgbClr val="9933FF"/>
                </a:solidFill>
                <a:effectLst>
                  <a:glow rad="127000">
                    <a:srgbClr val="FFFF00"/>
                  </a:glow>
                </a:effectLst>
              </a:rPr>
              <a:t> the Tabernacle! </a:t>
            </a:r>
          </a:p>
        </p:txBody>
      </p:sp>
      <p:sp>
        <p:nvSpPr>
          <p:cNvPr id="17" name="Notched Right Arrow 16"/>
          <p:cNvSpPr/>
          <p:nvPr/>
        </p:nvSpPr>
        <p:spPr>
          <a:xfrm rot="4188674">
            <a:off x="1653382" y="3243183"/>
            <a:ext cx="2217157" cy="1427602"/>
          </a:xfrm>
          <a:prstGeom prst="notchedRightArrow">
            <a:avLst>
              <a:gd name="adj1" fmla="val 38808"/>
              <a:gd name="adj2" fmla="val 78584"/>
            </a:avLst>
          </a:prstGeom>
          <a:solidFill>
            <a:srgbClr val="D73DCC"/>
          </a:solidFill>
          <a:ln w="57150">
            <a:solidFill>
              <a:schemeClr val="bg1"/>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6" name="Notched Right Arrow 45"/>
          <p:cNvSpPr/>
          <p:nvPr/>
        </p:nvSpPr>
        <p:spPr>
          <a:xfrm rot="16378408">
            <a:off x="10670202" y="5194189"/>
            <a:ext cx="2040354" cy="797018"/>
          </a:xfrm>
          <a:prstGeom prst="notchedRightArrow">
            <a:avLst>
              <a:gd name="adj1" fmla="val 34546"/>
              <a:gd name="adj2" fmla="val 68126"/>
            </a:avLst>
          </a:prstGeom>
          <a:solidFill>
            <a:srgbClr val="FFFF00"/>
          </a:solidFill>
          <a:ln w="57150">
            <a:solidFill>
              <a:srgbClr val="9933FF"/>
            </a:solidFill>
          </a:ln>
          <a:scene3d>
            <a:camera prst="orthographicFront"/>
            <a:lightRig rig="threePt" dir="t"/>
          </a:scene3d>
          <a:sp3d>
            <a:bevelT w="139700" h="139700" prst="divo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3699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500"/>
                                  </p:stCondLst>
                                  <p:childTnLst>
                                    <p:set>
                                      <p:cBhvr>
                                        <p:cTn id="6" dur="1" fill="hold">
                                          <p:stCondLst>
                                            <p:cond delay="0"/>
                                          </p:stCondLst>
                                        </p:cTn>
                                        <p:tgtEl>
                                          <p:spTgt spid="15"/>
                                        </p:tgtEl>
                                        <p:attrNameLst>
                                          <p:attrName>style.visibility</p:attrName>
                                        </p:attrNameLst>
                                      </p:cBhvr>
                                      <p:to>
                                        <p:strVal val="visible"/>
                                      </p:to>
                                    </p:set>
                                    <p:animEffect transition="in" filter="circle(in)">
                                      <p:cBhvr>
                                        <p:cTn id="7" dur="1250"/>
                                        <p:tgtEl>
                                          <p:spTgt spid="15"/>
                                        </p:tgtEl>
                                      </p:cBhvr>
                                    </p:animEffect>
                                  </p:childTnLst>
                                </p:cTn>
                              </p:par>
                            </p:childTnLst>
                          </p:cTn>
                        </p:par>
                        <p:par>
                          <p:cTn id="8" fill="hold">
                            <p:stCondLst>
                              <p:cond delay="1750"/>
                            </p:stCondLst>
                            <p:childTnLst>
                              <p:par>
                                <p:cTn id="9" presetID="3" presetClass="entr" presetSubtype="1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blinds(horizontal)">
                                      <p:cBhvr>
                                        <p:cTn id="11" dur="1250"/>
                                        <p:tgtEl>
                                          <p:spTgt spid="17"/>
                                        </p:tgtEl>
                                      </p:cBhvr>
                                    </p:animEffect>
                                  </p:childTnLst>
                                </p:cTn>
                              </p:par>
                            </p:childTnLst>
                          </p:cTn>
                        </p:par>
                        <p:par>
                          <p:cTn id="12" fill="hold">
                            <p:stCondLst>
                              <p:cond delay="3000"/>
                            </p:stCondLst>
                            <p:childTnLst>
                              <p:par>
                                <p:cTn id="13" presetID="18" presetClass="entr" presetSubtype="12" fill="hold" grpId="0" nodeType="afterEffect">
                                  <p:stCondLst>
                                    <p:cond delay="750"/>
                                  </p:stCondLst>
                                  <p:childTnLst>
                                    <p:set>
                                      <p:cBhvr>
                                        <p:cTn id="14" dur="1" fill="hold">
                                          <p:stCondLst>
                                            <p:cond delay="0"/>
                                          </p:stCondLst>
                                        </p:cTn>
                                        <p:tgtEl>
                                          <p:spTgt spid="45"/>
                                        </p:tgtEl>
                                        <p:attrNameLst>
                                          <p:attrName>style.visibility</p:attrName>
                                        </p:attrNameLst>
                                      </p:cBhvr>
                                      <p:to>
                                        <p:strVal val="visible"/>
                                      </p:to>
                                    </p:set>
                                    <p:animEffect transition="in" filter="strips(downLeft)">
                                      <p:cBhvr>
                                        <p:cTn id="15" dur="2500"/>
                                        <p:tgtEl>
                                          <p:spTgt spid="45"/>
                                        </p:tgtEl>
                                      </p:cBhvr>
                                    </p:animEffect>
                                  </p:childTnLst>
                                </p:cTn>
                              </p:par>
                            </p:childTnLst>
                          </p:cTn>
                        </p:par>
                        <p:par>
                          <p:cTn id="16" fill="hold">
                            <p:stCondLst>
                              <p:cond delay="6250"/>
                            </p:stCondLst>
                            <p:childTnLst>
                              <p:par>
                                <p:cTn id="17" presetID="3" presetClass="entr" presetSubtype="5" repeatCount="5000" fill="hold" grpId="0" nodeType="afterEffect">
                                  <p:stCondLst>
                                    <p:cond delay="500"/>
                                  </p:stCondLst>
                                  <p:childTnLst>
                                    <p:set>
                                      <p:cBhvr>
                                        <p:cTn id="18" dur="1" fill="hold">
                                          <p:stCondLst>
                                            <p:cond delay="0"/>
                                          </p:stCondLst>
                                        </p:cTn>
                                        <p:tgtEl>
                                          <p:spTgt spid="46"/>
                                        </p:tgtEl>
                                        <p:attrNameLst>
                                          <p:attrName>style.visibility</p:attrName>
                                        </p:attrNameLst>
                                      </p:cBhvr>
                                      <p:to>
                                        <p:strVal val="visible"/>
                                      </p:to>
                                    </p:set>
                                    <p:animEffect transition="in" filter="blinds(vertical)">
                                      <p:cBhvr>
                                        <p:cTn id="19" dur="20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5" grpId="0" animBg="1"/>
      <p:bldP spid="17" grpId="0" animBg="1"/>
      <p:bldP spid="46"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428042" y="546256"/>
            <a:ext cx="11363324" cy="5765488"/>
          </a:xfrm>
          <a:prstGeom prst="roundRect">
            <a:avLst>
              <a:gd name="adj" fmla="val 17272"/>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i="1" dirty="0">
                <a:solidFill>
                  <a:schemeClr val="bg1"/>
                </a:solidFill>
              </a:rPr>
              <a:t>	In CE 12:  </a:t>
            </a:r>
            <a:r>
              <a:rPr lang="en-CA" sz="2800" b="1" i="1" dirty="0">
                <a:solidFill>
                  <a:srgbClr val="0C27AC"/>
                </a:solidFill>
              </a:rPr>
              <a:t>Yahusha would have been -   </a:t>
            </a:r>
            <a:r>
              <a:rPr lang="en-CA" sz="2800" b="1" i="1" dirty="0">
                <a:solidFill>
                  <a:srgbClr val="0C27AC"/>
                </a:solidFill>
                <a:effectLst>
                  <a:glow rad="228600">
                    <a:schemeClr val="accent3">
                      <a:satMod val="175000"/>
                      <a:alpha val="40000"/>
                    </a:schemeClr>
                  </a:glow>
                </a:effectLst>
              </a:rPr>
              <a:t>IN THE TABERNACLE  </a:t>
            </a:r>
            <a:r>
              <a:rPr lang="en-CA" sz="2800" b="1" i="1" dirty="0">
                <a:solidFill>
                  <a:srgbClr val="0C27AC"/>
                </a:solidFill>
              </a:rPr>
              <a:t>!</a:t>
            </a:r>
          </a:p>
          <a:p>
            <a:endParaRPr lang="en-CA" sz="2800" b="1" i="1" dirty="0">
              <a:solidFill>
                <a:srgbClr val="0C27AC"/>
              </a:solidFill>
            </a:endParaRPr>
          </a:p>
          <a:p>
            <a:r>
              <a:rPr lang="en-CA" sz="2800" b="1" i="1" dirty="0">
                <a:ln>
                  <a:solidFill>
                    <a:srgbClr val="0C27AC"/>
                  </a:solidFill>
                </a:ln>
                <a:solidFill>
                  <a:srgbClr val="D73DCC"/>
                </a:solidFill>
              </a:rPr>
              <a:t>Ex 23:15 – </a:t>
            </a:r>
            <a:r>
              <a:rPr lang="en-CA" sz="2800" b="1" i="1" dirty="0">
                <a:ln>
                  <a:solidFill>
                    <a:srgbClr val="0C27AC"/>
                  </a:solidFill>
                </a:ln>
                <a:solidFill>
                  <a:srgbClr val="D73DCC"/>
                </a:solidFill>
                <a:effectLst>
                  <a:glow rad="127000">
                    <a:srgbClr val="FFFF00"/>
                  </a:glow>
                </a:effectLst>
              </a:rPr>
              <a:t>Guard the Festival of </a:t>
            </a:r>
            <a:r>
              <a:rPr lang="en-CA" sz="2800" b="1" i="1" dirty="0" err="1">
                <a:ln>
                  <a:solidFill>
                    <a:srgbClr val="0C27AC"/>
                  </a:solidFill>
                </a:ln>
                <a:solidFill>
                  <a:srgbClr val="D73DCC"/>
                </a:solidFill>
                <a:effectLst>
                  <a:glow rad="127000">
                    <a:srgbClr val="FFFF00"/>
                  </a:glow>
                </a:effectLst>
              </a:rPr>
              <a:t>Matstsoth</a:t>
            </a:r>
            <a:r>
              <a:rPr lang="en-CA" sz="2800" b="1" i="1" dirty="0">
                <a:ln>
                  <a:solidFill>
                    <a:srgbClr val="0C27AC"/>
                  </a:solidFill>
                </a:ln>
                <a:solidFill>
                  <a:srgbClr val="D73DCC"/>
                </a:solidFill>
                <a:effectLst>
                  <a:glow rad="127000">
                    <a:srgbClr val="FFFF00"/>
                  </a:glow>
                </a:effectLst>
              </a:rPr>
              <a:t>. </a:t>
            </a:r>
            <a:r>
              <a:rPr lang="en-CA" sz="2800" b="1" i="1" dirty="0">
                <a:ln>
                  <a:solidFill>
                    <a:srgbClr val="0C27AC"/>
                  </a:solidFill>
                </a:ln>
                <a:solidFill>
                  <a:srgbClr val="D73DCC"/>
                </a:solidFill>
              </a:rPr>
              <a:t>Seven days you eat 	unleavened bread, </a:t>
            </a:r>
            <a:r>
              <a:rPr lang="en-CA" sz="2800" b="1" i="1" dirty="0">
                <a:solidFill>
                  <a:schemeClr val="tx1"/>
                </a:solidFill>
              </a:rPr>
              <a:t>as I have commanded you, at the time 	Appointed in the month Abib – </a:t>
            </a:r>
            <a:r>
              <a:rPr lang="en-CA" sz="2800" b="1" i="1" dirty="0">
                <a:solidFill>
                  <a:srgbClr val="002060"/>
                </a:solidFill>
              </a:rPr>
              <a:t>and do not appear before me </a:t>
            </a:r>
            <a:br>
              <a:rPr lang="en-CA" sz="2800" b="1" i="1" dirty="0">
                <a:solidFill>
                  <a:srgbClr val="002060"/>
                </a:solidFill>
              </a:rPr>
            </a:br>
            <a:r>
              <a:rPr lang="en-CA" sz="2800" b="1" i="1" dirty="0">
                <a:solidFill>
                  <a:srgbClr val="002060"/>
                </a:solidFill>
              </a:rPr>
              <a:t>	empty handed.</a:t>
            </a:r>
            <a:br>
              <a:rPr lang="en-CA" sz="2800" b="1" i="1" dirty="0">
                <a:solidFill>
                  <a:schemeClr val="tx1"/>
                </a:solidFill>
              </a:rPr>
            </a:br>
            <a:r>
              <a:rPr lang="en-CA" sz="2800" b="1" i="1" dirty="0">
                <a:ln>
                  <a:solidFill>
                    <a:srgbClr val="0C27AC"/>
                  </a:solidFill>
                </a:ln>
                <a:solidFill>
                  <a:srgbClr val="D73DCC"/>
                </a:solidFill>
              </a:rPr>
              <a:t>Ex 23:17 -</a:t>
            </a:r>
            <a:r>
              <a:rPr lang="en-US" sz="2800" dirty="0"/>
              <a:t>  </a:t>
            </a:r>
            <a:r>
              <a:rPr lang="en-US" sz="2800" b="1" dirty="0"/>
              <a:t>“Three times in the year </a:t>
            </a:r>
            <a:r>
              <a:rPr lang="en-US" sz="2800" b="1" u="sng" dirty="0"/>
              <a:t>all your males</a:t>
            </a:r>
            <a:r>
              <a:rPr lang="en-US" sz="2800" b="1" dirty="0"/>
              <a:t> are to appear 				before the Master </a:t>
            </a:r>
            <a:r>
              <a:rPr lang="he-IL" sz="2800" b="1" dirty="0">
                <a:solidFill>
                  <a:srgbClr val="0C27AC"/>
                </a:solidFill>
              </a:rPr>
              <a:t>יהוה</a:t>
            </a:r>
            <a:r>
              <a:rPr lang="en-US" sz="2800" b="1" dirty="0"/>
              <a:t> [</a:t>
            </a:r>
            <a:r>
              <a:rPr lang="en-US" sz="2800" b="1" dirty="0">
                <a:solidFill>
                  <a:srgbClr val="0C27AC"/>
                </a:solidFill>
              </a:rPr>
              <a:t>Yahuah</a:t>
            </a:r>
            <a:r>
              <a:rPr lang="en-US" sz="2800" b="1" dirty="0"/>
              <a:t>]. </a:t>
            </a:r>
          </a:p>
          <a:p>
            <a:r>
              <a:rPr lang="en-US" sz="2800" b="1" i="1" dirty="0">
                <a:ln>
                  <a:solidFill>
                    <a:srgbClr val="0C27AC"/>
                  </a:solidFill>
                </a:ln>
                <a:solidFill>
                  <a:srgbClr val="D73DCC"/>
                </a:solidFill>
              </a:rPr>
              <a:t>			</a:t>
            </a:r>
            <a:r>
              <a:rPr lang="en-US" sz="2800" b="1" i="1" dirty="0">
                <a:ln>
                  <a:solidFill>
                    <a:srgbClr val="0C27AC"/>
                  </a:solidFill>
                </a:ln>
                <a:solidFill>
                  <a:schemeClr val="bg1"/>
                </a:solidFill>
              </a:rPr>
              <a:t>Where were these offerings for Yahuah to be brought if not </a:t>
            </a:r>
            <a:br>
              <a:rPr lang="en-US" sz="2800" b="1" i="1" dirty="0">
                <a:ln>
                  <a:solidFill>
                    <a:srgbClr val="0C27AC"/>
                  </a:solidFill>
                </a:ln>
                <a:solidFill>
                  <a:schemeClr val="bg1"/>
                </a:solidFill>
              </a:rPr>
            </a:br>
            <a:r>
              <a:rPr lang="en-US" sz="2800" b="1" i="1" dirty="0">
                <a:ln>
                  <a:solidFill>
                    <a:srgbClr val="0C27AC"/>
                  </a:solidFill>
                </a:ln>
                <a:solidFill>
                  <a:schemeClr val="bg1"/>
                </a:solidFill>
              </a:rPr>
              <a:t>			</a:t>
            </a:r>
            <a:r>
              <a:rPr lang="en-US" sz="2800" b="1" i="1" u="sng" dirty="0">
                <a:ln>
                  <a:solidFill>
                    <a:srgbClr val="0C27AC"/>
                  </a:solidFill>
                </a:ln>
                <a:solidFill>
                  <a:schemeClr val="bg1"/>
                </a:solidFill>
              </a:rPr>
              <a:t>to the Tabernacle</a:t>
            </a:r>
            <a:r>
              <a:rPr lang="en-US" sz="2800" b="1" i="1" dirty="0">
                <a:ln>
                  <a:solidFill>
                    <a:srgbClr val="0C27AC"/>
                  </a:solidFill>
                </a:ln>
                <a:solidFill>
                  <a:schemeClr val="bg1"/>
                </a:solidFill>
              </a:rPr>
              <a:t>?</a:t>
            </a:r>
            <a:r>
              <a:rPr lang="en-CA" sz="2800" b="1" i="1" dirty="0">
                <a:ln>
                  <a:solidFill>
                    <a:srgbClr val="0C27AC"/>
                  </a:solidFill>
                </a:ln>
                <a:solidFill>
                  <a:schemeClr val="bg1"/>
                </a:solidFill>
              </a:rPr>
              <a:t> </a:t>
            </a:r>
          </a:p>
          <a:p>
            <a:r>
              <a:rPr lang="en-CA" sz="2800" b="1" i="1" dirty="0">
                <a:ln>
                  <a:solidFill>
                    <a:srgbClr val="0C27AC"/>
                  </a:solidFill>
                </a:ln>
                <a:solidFill>
                  <a:srgbClr val="D73DCC"/>
                </a:solidFill>
              </a:rPr>
              <a:t>Ex 34:23 -</a:t>
            </a:r>
            <a:r>
              <a:rPr lang="en-US" sz="2800" dirty="0"/>
              <a:t>  </a:t>
            </a:r>
            <a:r>
              <a:rPr lang="en-US" sz="2800" b="1" dirty="0"/>
              <a:t>“Three times in the year </a:t>
            </a:r>
            <a:r>
              <a:rPr lang="en-US" sz="2800" b="1" u="sng" dirty="0"/>
              <a:t>all your men</a:t>
            </a:r>
            <a:r>
              <a:rPr lang="en-US" sz="2800" b="1" dirty="0"/>
              <a:t> </a:t>
            </a:r>
            <a:r>
              <a:rPr lang="en-US" sz="2800" b="1" dirty="0">
                <a:ln w="19050">
                  <a:solidFill>
                    <a:srgbClr val="9933FF"/>
                  </a:solidFill>
                </a:ln>
                <a:effectLst>
                  <a:glow rad="127000">
                    <a:srgbClr val="FFFF00"/>
                  </a:glow>
                </a:effectLst>
                <a:latin typeface="Arial Black" panose="020B0A04020102020204" pitchFamily="34" charset="0"/>
              </a:rPr>
              <a:t>are to </a:t>
            </a:r>
            <a:r>
              <a:rPr lang="en-US" sz="2800" b="1" u="sng" dirty="0">
                <a:ln w="19050">
                  <a:solidFill>
                    <a:srgbClr val="9933FF"/>
                  </a:solidFill>
                </a:ln>
                <a:effectLst>
                  <a:glow rad="127000">
                    <a:srgbClr val="FFFF00"/>
                  </a:glow>
                </a:effectLst>
                <a:latin typeface="Arial Black" panose="020B0A04020102020204" pitchFamily="34" charset="0"/>
              </a:rPr>
              <a:t>APPEAR</a:t>
            </a:r>
            <a:r>
              <a:rPr lang="en-US" sz="2800" b="1" dirty="0">
                <a:ln w="19050">
                  <a:solidFill>
                    <a:srgbClr val="9933FF"/>
                  </a:solidFill>
                </a:ln>
                <a:effectLst>
                  <a:glow rad="127000">
                    <a:srgbClr val="FFFF00"/>
                  </a:glow>
                </a:effectLst>
                <a:latin typeface="Arial Black" panose="020B0A04020102020204" pitchFamily="34" charset="0"/>
              </a:rPr>
              <a:t> 	before 	the Master</a:t>
            </a:r>
            <a:r>
              <a:rPr lang="en-US" sz="2800" b="1" dirty="0"/>
              <a:t>, </a:t>
            </a:r>
            <a:r>
              <a:rPr lang="he-IL" sz="2800" b="1" dirty="0">
                <a:solidFill>
                  <a:srgbClr val="0C27AC"/>
                </a:solidFill>
              </a:rPr>
              <a:t>יהוה</a:t>
            </a:r>
            <a:r>
              <a:rPr lang="en-US" sz="2800" b="1" dirty="0"/>
              <a:t> [</a:t>
            </a:r>
            <a:r>
              <a:rPr lang="en-US" sz="2800" b="1" dirty="0">
                <a:solidFill>
                  <a:srgbClr val="0C27AC"/>
                </a:solidFill>
              </a:rPr>
              <a:t>Yahuah</a:t>
            </a:r>
            <a:r>
              <a:rPr lang="en-US" sz="2800" b="1" dirty="0"/>
              <a:t>], the Elohim of </a:t>
            </a:r>
            <a:r>
              <a:rPr lang="en-US" sz="2800" b="1" dirty="0" err="1"/>
              <a:t>Yisra’ĕl</a:t>
            </a:r>
            <a:r>
              <a:rPr lang="en-US" sz="2800" b="1" dirty="0"/>
              <a:t>. </a:t>
            </a:r>
            <a:r>
              <a:rPr lang="en-CA" sz="2800" b="1" i="1" dirty="0">
                <a:ln>
                  <a:solidFill>
                    <a:srgbClr val="0C27AC"/>
                  </a:solidFill>
                </a:ln>
                <a:solidFill>
                  <a:srgbClr val="D73DCC"/>
                </a:solidFill>
              </a:rPr>
              <a:t> </a:t>
            </a:r>
            <a:endParaRPr lang="en-CA" sz="2800" b="1" dirty="0"/>
          </a:p>
        </p:txBody>
      </p:sp>
      <p:sp>
        <p:nvSpPr>
          <p:cNvPr id="2" name="Slide Number Placeholder 1"/>
          <p:cNvSpPr>
            <a:spLocks noGrp="1"/>
          </p:cNvSpPr>
          <p:nvPr>
            <p:ph type="sldNum" sz="quarter" idx="12"/>
          </p:nvPr>
        </p:nvSpPr>
        <p:spPr>
          <a:xfrm>
            <a:off x="11753850" y="6492875"/>
            <a:ext cx="438150" cy="365125"/>
          </a:xfrm>
        </p:spPr>
        <p:txBody>
          <a:bodyPr/>
          <a:lstStyle/>
          <a:p>
            <a:fld id="{6D22F896-40B5-4ADD-8801-0D06FADFA095}" type="slidenum">
              <a:rPr lang="en-US" sz="1400" smtClean="0"/>
              <a:t>42</a:t>
            </a:fld>
            <a:endParaRPr lang="en-US" sz="1400" dirty="0"/>
          </a:p>
        </p:txBody>
      </p:sp>
    </p:spTree>
    <p:extLst>
      <p:ext uri="{BB962C8B-B14F-4D97-AF65-F5344CB8AC3E}">
        <p14:creationId xmlns:p14="http://schemas.microsoft.com/office/powerpoint/2010/main" val="8230850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ounded Rectangle 3"/>
          <p:cNvSpPr/>
          <p:nvPr/>
        </p:nvSpPr>
        <p:spPr>
          <a:xfrm>
            <a:off x="390526" y="1166327"/>
            <a:ext cx="11363324" cy="4732952"/>
          </a:xfrm>
          <a:prstGeom prst="roundRect">
            <a:avLst>
              <a:gd name="adj" fmla="val 17272"/>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2800" b="1" i="1" dirty="0">
                <a:solidFill>
                  <a:schemeClr val="bg1"/>
                </a:solidFill>
              </a:rPr>
              <a:t>	</a:t>
            </a:r>
            <a:br>
              <a:rPr lang="en-CA" sz="2800" b="1" i="1" dirty="0">
                <a:ln>
                  <a:solidFill>
                    <a:srgbClr val="0C27AC"/>
                  </a:solidFill>
                </a:ln>
                <a:solidFill>
                  <a:srgbClr val="D73DCC"/>
                </a:solidFill>
              </a:rPr>
            </a:br>
            <a:r>
              <a:rPr lang="en-CA" sz="2800" b="1" i="1" dirty="0">
                <a:ln>
                  <a:solidFill>
                    <a:srgbClr val="0C27AC"/>
                  </a:solidFill>
                </a:ln>
                <a:solidFill>
                  <a:srgbClr val="D73DCC"/>
                </a:solidFill>
              </a:rPr>
              <a:t> </a:t>
            </a:r>
            <a:r>
              <a:rPr lang="en-CA" sz="2800" b="1" i="1" dirty="0" err="1">
                <a:ln>
                  <a:solidFill>
                    <a:srgbClr val="0C27AC"/>
                  </a:solidFill>
                </a:ln>
                <a:solidFill>
                  <a:srgbClr val="D73DCC"/>
                </a:solidFill>
              </a:rPr>
              <a:t>Deut</a:t>
            </a:r>
            <a:r>
              <a:rPr lang="en-CA" sz="2800" b="1" i="1" dirty="0">
                <a:ln>
                  <a:solidFill>
                    <a:srgbClr val="0C27AC"/>
                  </a:solidFill>
                </a:ln>
                <a:solidFill>
                  <a:srgbClr val="D73DCC"/>
                </a:solidFill>
              </a:rPr>
              <a:t> 16:16 – </a:t>
            </a:r>
            <a:r>
              <a:rPr lang="en-US" sz="2800" dirty="0"/>
              <a:t> </a:t>
            </a:r>
            <a:r>
              <a:rPr lang="en-US" sz="2800" b="1" dirty="0"/>
              <a:t>“Three times a year </a:t>
            </a:r>
            <a:r>
              <a:rPr lang="en-US" sz="2800" b="1" u="sng" dirty="0">
                <a:ln>
                  <a:solidFill>
                    <a:srgbClr val="9933FF"/>
                  </a:solidFill>
                </a:ln>
                <a:latin typeface="Cooper Black" panose="0208090404030B020404" pitchFamily="18" charset="0"/>
              </a:rPr>
              <a:t>ALL YOUR MALES </a:t>
            </a:r>
            <a:r>
              <a:rPr lang="en-US" sz="2800" b="1" u="sng" dirty="0">
                <a:ln w="28575">
                  <a:solidFill>
                    <a:srgbClr val="9933FF"/>
                  </a:solidFill>
                </a:ln>
                <a:effectLst>
                  <a:glow rad="127000">
                    <a:srgbClr val="FFFF00"/>
                  </a:glow>
                </a:effectLst>
                <a:latin typeface="Arial Black" panose="020B0A04020102020204" pitchFamily="34" charset="0"/>
              </a:rPr>
              <a:t>APPEAR </a:t>
            </a:r>
            <a:r>
              <a:rPr lang="en-US" sz="2800" b="1" u="sng" dirty="0">
                <a:ln>
                  <a:solidFill>
                    <a:srgbClr val="9933FF"/>
                  </a:solidFill>
                </a:ln>
              </a:rPr>
              <a:t>before </a:t>
            </a:r>
            <a:r>
              <a:rPr lang="he-IL" sz="2800" b="1" u="sng" dirty="0">
                <a:ln>
                  <a:solidFill>
                    <a:srgbClr val="9933FF"/>
                  </a:solidFill>
                </a:ln>
              </a:rPr>
              <a:t>יהוה</a:t>
            </a:r>
            <a:r>
              <a:rPr lang="en-US" sz="2800" b="1" u="sng" dirty="0">
                <a:ln>
                  <a:solidFill>
                    <a:srgbClr val="9933FF"/>
                  </a:solidFill>
                </a:ln>
              </a:rPr>
              <a:t> </a:t>
            </a:r>
            <a:r>
              <a:rPr lang="en-US" sz="2800" b="1" dirty="0">
                <a:ln>
                  <a:solidFill>
                    <a:srgbClr val="9933FF"/>
                  </a:solidFill>
                </a:ln>
              </a:rPr>
              <a:t>	</a:t>
            </a:r>
            <a:r>
              <a:rPr lang="en-US" sz="2800" b="1" u="sng" dirty="0">
                <a:ln>
                  <a:solidFill>
                    <a:srgbClr val="9933FF"/>
                  </a:solidFill>
                </a:ln>
              </a:rPr>
              <a:t>your Elohim</a:t>
            </a:r>
            <a:r>
              <a:rPr lang="en-US" sz="2800" b="1" dirty="0">
                <a:ln>
                  <a:solidFill>
                    <a:srgbClr val="9933FF"/>
                  </a:solidFill>
                </a:ln>
              </a:rPr>
              <a:t> </a:t>
            </a:r>
            <a:r>
              <a:rPr lang="en-US" sz="2800" b="1" dirty="0">
                <a:ln w="12700">
                  <a:solidFill>
                    <a:srgbClr val="9933FF"/>
                  </a:solidFill>
                </a:ln>
                <a:solidFill>
                  <a:srgbClr val="FF6600"/>
                </a:solidFill>
                <a:effectLst>
                  <a:glow rad="88900">
                    <a:srgbClr val="FFFF00"/>
                  </a:glow>
                </a:effectLst>
              </a:rPr>
              <a:t>in the place which He chooses:</a:t>
            </a:r>
            <a:r>
              <a:rPr lang="en-US" sz="2800" b="1" dirty="0"/>
              <a:t> </a:t>
            </a:r>
            <a:r>
              <a:rPr lang="en-US" sz="2800" b="1" dirty="0">
                <a:ln>
                  <a:solidFill>
                    <a:schemeClr val="bg1"/>
                  </a:solidFill>
                </a:ln>
                <a:solidFill>
                  <a:srgbClr val="D73DCC"/>
                </a:solidFill>
                <a:effectLst>
                  <a:glow rad="127000">
                    <a:srgbClr val="00FF99"/>
                  </a:glow>
                </a:effectLst>
              </a:rPr>
              <a:t>at the Festival of 	Unleavened Bread</a:t>
            </a:r>
            <a:r>
              <a:rPr lang="en-US" sz="2800" b="1" dirty="0"/>
              <a:t>, and at the Festival of Weeks, and at the 	Festival of Booths. And none should appear before </a:t>
            </a:r>
            <a:r>
              <a:rPr lang="he-IL" sz="2800" b="1" dirty="0">
                <a:solidFill>
                  <a:srgbClr val="0C27AC"/>
                </a:solidFill>
              </a:rPr>
              <a:t>יהוה</a:t>
            </a:r>
            <a:r>
              <a:rPr lang="en-US" sz="2800" b="1" dirty="0"/>
              <a:t> [</a:t>
            </a:r>
            <a:r>
              <a:rPr lang="en-US" sz="2800" b="1" dirty="0">
                <a:solidFill>
                  <a:srgbClr val="0C27AC"/>
                </a:solidFill>
              </a:rPr>
              <a:t>Yahuah</a:t>
            </a:r>
            <a:r>
              <a:rPr lang="en-US" sz="2800" b="1" dirty="0"/>
              <a:t>] 	empty-handed. </a:t>
            </a:r>
          </a:p>
          <a:p>
            <a:endParaRPr lang="en-CA" sz="2800" b="1" dirty="0"/>
          </a:p>
          <a:p>
            <a:r>
              <a:rPr lang="en-CA" sz="2800" b="1" dirty="0">
                <a:solidFill>
                  <a:schemeClr val="tx1"/>
                </a:solidFill>
              </a:rPr>
              <a:t> </a:t>
            </a:r>
            <a:r>
              <a:rPr lang="en-CA" sz="2800" b="1" i="1" dirty="0">
                <a:ln>
                  <a:solidFill>
                    <a:srgbClr val="0C27AC"/>
                  </a:solidFill>
                </a:ln>
                <a:solidFill>
                  <a:srgbClr val="D73DCC"/>
                </a:solidFill>
              </a:rPr>
              <a:t>  </a:t>
            </a:r>
            <a:r>
              <a:rPr lang="en-CA" sz="2800" b="1" i="1" dirty="0">
                <a:solidFill>
                  <a:srgbClr val="0C27AC"/>
                </a:solidFill>
              </a:rPr>
              <a:t>For 3 days (</a:t>
            </a:r>
            <a:r>
              <a:rPr lang="en-CA" sz="2800" b="1" i="1" dirty="0">
                <a:solidFill>
                  <a:schemeClr val="accent4">
                    <a:lumMod val="75000"/>
                  </a:schemeClr>
                </a:solidFill>
              </a:rPr>
              <a:t>starting on Abib 14</a:t>
            </a:r>
            <a:r>
              <a:rPr lang="en-CA" sz="2800" b="1" i="1" dirty="0">
                <a:solidFill>
                  <a:srgbClr val="0C27AC"/>
                </a:solidFill>
              </a:rPr>
              <a:t>), can it safely be said that Yahusha was 	   </a:t>
            </a:r>
            <a:r>
              <a:rPr lang="en-CA" sz="2800" b="1" i="1" dirty="0">
                <a:solidFill>
                  <a:srgbClr val="0C27AC"/>
                </a:solidFill>
                <a:latin typeface="Arial Black" panose="020B0A04020102020204" pitchFamily="34" charset="0"/>
              </a:rPr>
              <a:t>“</a:t>
            </a:r>
            <a:r>
              <a:rPr lang="en-CA" sz="4000" b="1" i="1" u="sng" dirty="0">
                <a:solidFill>
                  <a:srgbClr val="0C27AC"/>
                </a:solidFill>
                <a:effectLst>
                  <a:glow rad="127000">
                    <a:srgbClr val="FFFF00"/>
                  </a:glow>
                </a:effectLst>
                <a:latin typeface="Arial Black" panose="020B0A04020102020204" pitchFamily="34" charset="0"/>
              </a:rPr>
              <a:t>ABOUT MY FATHERS BUSINESS</a:t>
            </a:r>
            <a:r>
              <a:rPr lang="en-CA" sz="2800" b="1" i="1" dirty="0">
                <a:solidFill>
                  <a:srgbClr val="0C27AC"/>
                </a:solidFill>
                <a:latin typeface="Arial Black" panose="020B0A04020102020204" pitchFamily="34" charset="0"/>
              </a:rPr>
              <a:t>!?” </a:t>
            </a:r>
          </a:p>
        </p:txBody>
      </p:sp>
      <p:sp>
        <p:nvSpPr>
          <p:cNvPr id="2" name="Slide Number Placeholder 1"/>
          <p:cNvSpPr>
            <a:spLocks noGrp="1"/>
          </p:cNvSpPr>
          <p:nvPr>
            <p:ph type="sldNum" sz="quarter" idx="12"/>
          </p:nvPr>
        </p:nvSpPr>
        <p:spPr>
          <a:xfrm>
            <a:off x="11753850" y="6492875"/>
            <a:ext cx="438150" cy="365125"/>
          </a:xfrm>
        </p:spPr>
        <p:txBody>
          <a:bodyPr/>
          <a:lstStyle/>
          <a:p>
            <a:fld id="{6D22F896-40B5-4ADD-8801-0D06FADFA095}" type="slidenum">
              <a:rPr lang="en-US" sz="1400" smtClean="0"/>
              <a:t>43</a:t>
            </a:fld>
            <a:endParaRPr lang="en-US" sz="1400" dirty="0"/>
          </a:p>
        </p:txBody>
      </p:sp>
      <p:cxnSp>
        <p:nvCxnSpPr>
          <p:cNvPr id="5" name="Straight Connector 4"/>
          <p:cNvCxnSpPr/>
          <p:nvPr/>
        </p:nvCxnSpPr>
        <p:spPr>
          <a:xfrm>
            <a:off x="1434157" y="4228503"/>
            <a:ext cx="9107786" cy="9053"/>
          </a:xfrm>
          <a:prstGeom prst="line">
            <a:avLst/>
          </a:prstGeom>
          <a:ln>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4088252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8530005" y="2222133"/>
            <a:ext cx="2740383" cy="4256190"/>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1</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3</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4</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5</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6</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7</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8</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9</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10</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11</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12</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13</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93700">
                    <a:srgbClr val="00FF99"/>
                  </a:glow>
                </a:effectLst>
              </a:rPr>
              <a:t>14</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317500">
                    <a:srgbClr val="00B0F0"/>
                  </a:glow>
                </a:effectLst>
              </a:rPr>
              <a:t>15</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317500">
                    <a:srgbClr val="00B0F0"/>
                  </a:glow>
                </a:effectLst>
              </a:rPr>
              <a:t>16</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317500">
                    <a:srgbClr val="00B0F0"/>
                  </a:glow>
                </a:effectLst>
              </a:rPr>
              <a:t>17</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317500">
                    <a:srgbClr val="00B0F0"/>
                  </a:glow>
                </a:effectLst>
              </a:rPr>
              <a:t>18</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317500">
                    <a:srgbClr val="00B0F0"/>
                  </a:glow>
                </a:effectLst>
              </a:rPr>
              <a:t>19</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317500">
                    <a:srgbClr val="00B0F0"/>
                  </a:glow>
                </a:effectLst>
              </a:rPr>
              <a:t>20</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17500">
                    <a:srgbClr val="00B0F0"/>
                  </a:glow>
                </a:effectLst>
              </a:rPr>
              <a:t>21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25</a:t>
            </a:r>
          </a:p>
        </p:txBody>
      </p:sp>
      <p:sp>
        <p:nvSpPr>
          <p:cNvPr id="5" name="Rounded Rectangle 4"/>
          <p:cNvSpPr/>
          <p:nvPr/>
        </p:nvSpPr>
        <p:spPr>
          <a:xfrm>
            <a:off x="8976445" y="2415269"/>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a:t>
            </a:r>
            <a:r>
              <a:rPr lang="en-CA" sz="2800" dirty="0">
                <a:solidFill>
                  <a:schemeClr val="bg1"/>
                </a:solidFill>
              </a:rPr>
              <a:t>Month</a:t>
            </a:r>
          </a:p>
        </p:txBody>
      </p:sp>
      <p:sp>
        <p:nvSpPr>
          <p:cNvPr id="11" name="Rectangle 10"/>
          <p:cNvSpPr/>
          <p:nvPr/>
        </p:nvSpPr>
        <p:spPr>
          <a:xfrm>
            <a:off x="7845152" y="1588668"/>
            <a:ext cx="4110087"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3</a:t>
            </a:r>
            <a:r>
              <a:rPr kumimoji="0" lang="en-CA" sz="2800" b="1" i="0" u="none" strike="noStrike" kern="0" cap="none" spc="0" normalizeH="0" baseline="3000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rd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r>
              <a:rPr kumimoji="0" lang="en-CA" sz="2800" b="1" i="0" u="none" strike="noStrike" kern="0" cap="none" spc="0" normalizeH="0" baseline="0" noProof="0" dirty="0">
                <a:ln w="9525" cap="rnd" cmpd="sng" algn="ctr">
                  <a:solidFill>
                    <a:srgbClr val="0000FF"/>
                  </a:solidFill>
                  <a:prstDash val="solid"/>
                  <a:bevel/>
                </a:ln>
                <a:solidFill>
                  <a:srgbClr val="FFFF00"/>
                </a:solidFill>
                <a:effectLst>
                  <a:glow rad="495300">
                    <a:srgbClr val="00FF99"/>
                  </a:glow>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CA" sz="2800" b="0" i="0" u="none" strike="noStrike" kern="0" cap="none" spc="0" normalizeH="0" baseline="0" noProof="0" dirty="0">
                <a:ln>
                  <a:noFill/>
                </a:ln>
                <a:solidFill>
                  <a:srgbClr val="000000"/>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365</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22" name="Rounded Rectangular Callout 21"/>
          <p:cNvSpPr/>
          <p:nvPr/>
        </p:nvSpPr>
        <p:spPr>
          <a:xfrm>
            <a:off x="3417251" y="2301279"/>
            <a:ext cx="4942222" cy="2539662"/>
          </a:xfrm>
          <a:prstGeom prst="wedgeRoundRectCallout">
            <a:avLst>
              <a:gd name="adj1" fmla="val 96600"/>
              <a:gd name="adj2" fmla="val 42053"/>
              <a:gd name="adj3" fmla="val 16667"/>
            </a:avLst>
          </a:prstGeom>
          <a:solidFill>
            <a:schemeClr val="accent3">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solidFill>
                  <a:srgbClr val="0C27AC"/>
                </a:solidFill>
                <a:effectLst>
                  <a:glow rad="63500">
                    <a:srgbClr val="FFFF00"/>
                  </a:glow>
                </a:effectLst>
              </a:rPr>
              <a:t>Yahusha</a:t>
            </a:r>
            <a:r>
              <a:rPr lang="en-CA" sz="3200" dirty="0">
                <a:solidFill>
                  <a:srgbClr val="7030A0"/>
                </a:solidFill>
                <a:effectLst>
                  <a:glow rad="63500">
                    <a:srgbClr val="FFFF00"/>
                  </a:glow>
                </a:effectLst>
              </a:rPr>
              <a:t> was </a:t>
            </a:r>
            <a:r>
              <a:rPr lang="en-CA" sz="3200" b="1" dirty="0">
                <a:ln>
                  <a:solidFill>
                    <a:srgbClr val="FF0000"/>
                  </a:solidFill>
                </a:ln>
                <a:solidFill>
                  <a:srgbClr val="7030A0"/>
                </a:solidFill>
                <a:effectLst>
                  <a:glow rad="355600">
                    <a:srgbClr val="00FF99"/>
                  </a:glow>
                </a:effectLst>
                <a:latin typeface="Arial Black" panose="020B0A04020102020204" pitchFamily="34" charset="0"/>
              </a:rPr>
              <a:t>IN</a:t>
            </a:r>
            <a:r>
              <a:rPr lang="en-CA" sz="3200" b="1" dirty="0">
                <a:solidFill>
                  <a:srgbClr val="7030A0"/>
                </a:solidFill>
                <a:effectLst>
                  <a:glow rad="63500">
                    <a:srgbClr val="FFFF00"/>
                  </a:glow>
                </a:effectLst>
              </a:rPr>
              <a:t> the</a:t>
            </a:r>
            <a:r>
              <a:rPr lang="en-CA" sz="3200" b="1" u="sng" dirty="0">
                <a:solidFill>
                  <a:srgbClr val="7030A0"/>
                </a:solidFill>
                <a:effectLst>
                  <a:glow rad="63500">
                    <a:srgbClr val="FFFF00"/>
                  </a:glow>
                </a:effectLst>
              </a:rPr>
              <a:t> Tabernacle</a:t>
            </a:r>
            <a:r>
              <a:rPr lang="en-CA" sz="3200" dirty="0">
                <a:solidFill>
                  <a:srgbClr val="7030A0"/>
                </a:solidFill>
                <a:effectLst>
                  <a:glow rad="63500">
                    <a:srgbClr val="FFFF00"/>
                  </a:glow>
                </a:effectLst>
              </a:rPr>
              <a:t>  - (</a:t>
            </a:r>
            <a:r>
              <a:rPr lang="en-CA" sz="3200" dirty="0">
                <a:solidFill>
                  <a:srgbClr val="D73DCC"/>
                </a:solidFill>
                <a:effectLst>
                  <a:glow rad="63500">
                    <a:srgbClr val="FFFF00"/>
                  </a:glow>
                </a:effectLst>
              </a:rPr>
              <a:t>by Statute</a:t>
            </a:r>
            <a:r>
              <a:rPr lang="en-CA" sz="3200" dirty="0">
                <a:solidFill>
                  <a:srgbClr val="7030A0"/>
                </a:solidFill>
                <a:effectLst>
                  <a:glow rad="63500">
                    <a:srgbClr val="FFFF00"/>
                  </a:glow>
                </a:effectLst>
              </a:rPr>
              <a:t>) observing the </a:t>
            </a:r>
            <a:br>
              <a:rPr lang="en-CA" sz="3200" dirty="0">
                <a:solidFill>
                  <a:srgbClr val="7030A0"/>
                </a:solidFill>
                <a:effectLst>
                  <a:glow rad="63500">
                    <a:srgbClr val="FFFF00"/>
                  </a:glow>
                </a:effectLst>
              </a:rPr>
            </a:br>
            <a:r>
              <a:rPr lang="en-CA" sz="3200" b="1" dirty="0">
                <a:ln w="28575">
                  <a:solidFill>
                    <a:srgbClr val="9933FF"/>
                  </a:solidFill>
                </a:ln>
                <a:solidFill>
                  <a:srgbClr val="0066FF"/>
                </a:solidFill>
                <a:effectLst>
                  <a:glow rad="431800">
                    <a:srgbClr val="FFFF00"/>
                  </a:glow>
                </a:effectLst>
                <a:latin typeface="Arial Black" panose="020B0A04020102020204" pitchFamily="34" charset="0"/>
              </a:rPr>
              <a:t>High Sabbath </a:t>
            </a:r>
            <a:r>
              <a:rPr lang="en-CA" sz="3200" dirty="0">
                <a:solidFill>
                  <a:srgbClr val="7030A0"/>
                </a:solidFill>
                <a:effectLst>
                  <a:glow rad="63500">
                    <a:srgbClr val="FFFF00"/>
                  </a:glow>
                </a:effectLst>
              </a:rPr>
              <a:t>of </a:t>
            </a:r>
            <a:br>
              <a:rPr lang="en-CA" sz="3200" dirty="0">
                <a:solidFill>
                  <a:srgbClr val="7030A0"/>
                </a:solidFill>
                <a:effectLst>
                  <a:glow rad="63500">
                    <a:srgbClr val="FFFF00"/>
                  </a:glow>
                </a:effectLst>
              </a:rPr>
            </a:br>
            <a:r>
              <a:rPr lang="en-CA" sz="3200" dirty="0">
                <a:solidFill>
                  <a:srgbClr val="7030A0"/>
                </a:solidFill>
                <a:effectLst>
                  <a:glow rad="63500">
                    <a:srgbClr val="FFFF00"/>
                  </a:glow>
                </a:effectLst>
              </a:rPr>
              <a:t>Unleavened Bread!  </a:t>
            </a:r>
          </a:p>
        </p:txBody>
      </p:sp>
      <p:grpSp>
        <p:nvGrpSpPr>
          <p:cNvPr id="32" name="Group 31"/>
          <p:cNvGrpSpPr/>
          <p:nvPr/>
        </p:nvGrpSpPr>
        <p:grpSpPr>
          <a:xfrm flipH="1">
            <a:off x="11104744" y="3694061"/>
            <a:ext cx="1058208" cy="1013341"/>
            <a:chOff x="1302044" y="3238569"/>
            <a:chExt cx="1041825" cy="881168"/>
          </a:xfrm>
        </p:grpSpPr>
        <p:sp>
          <p:nvSpPr>
            <p:cNvPr id="33" name="Oval 32"/>
            <p:cNvSpPr/>
            <p:nvPr/>
          </p:nvSpPr>
          <p:spPr>
            <a:xfrm>
              <a:off x="1302044" y="3238569"/>
              <a:ext cx="1023069" cy="827613"/>
            </a:xfrm>
            <a:prstGeom prst="ellipse">
              <a:avLst/>
            </a:prstGeom>
            <a:solidFill>
              <a:srgbClr val="3E3EF0"/>
            </a:solidFill>
            <a:ln>
              <a:solidFill>
                <a:schemeClr val="bg1"/>
              </a:solidFill>
            </a:ln>
            <a:effectLst>
              <a:glow rad="2540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atin typeface="Arial" panose="020B0604020202020204" pitchFamily="34" charset="0"/>
                  <a:cs typeface="Arial" panose="020B0604020202020204" pitchFamily="34" charset="0"/>
                </a:rPr>
                <a:t>S</a:t>
              </a:r>
            </a:p>
          </p:txBody>
        </p:sp>
        <p:cxnSp>
          <p:nvCxnSpPr>
            <p:cNvPr id="35" name="Straight Arrow Connector 34"/>
            <p:cNvCxnSpPr/>
            <p:nvPr/>
          </p:nvCxnSpPr>
          <p:spPr>
            <a:xfrm>
              <a:off x="1822987" y="4024800"/>
              <a:ext cx="520882" cy="94937"/>
            </a:xfrm>
            <a:prstGeom prst="straightConnector1">
              <a:avLst/>
            </a:prstGeom>
            <a:ln w="38100">
              <a:solidFill>
                <a:srgbClr val="FF6600"/>
              </a:solidFill>
              <a:tailEnd type="triangle"/>
            </a:ln>
            <a:effectLst>
              <a:glow rad="889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nvGrpSpPr>
          <p:cNvPr id="41" name="Group 40"/>
          <p:cNvGrpSpPr/>
          <p:nvPr/>
        </p:nvGrpSpPr>
        <p:grpSpPr>
          <a:xfrm>
            <a:off x="8809191" y="4489562"/>
            <a:ext cx="2052514" cy="1772500"/>
            <a:chOff x="888763" y="414277"/>
            <a:chExt cx="2052514" cy="1772500"/>
          </a:xfrm>
        </p:grpSpPr>
        <p:sp>
          <p:nvSpPr>
            <p:cNvPr id="42" name="Right Brace 41"/>
            <p:cNvSpPr/>
            <p:nvPr/>
          </p:nvSpPr>
          <p:spPr>
            <a:xfrm rot="10800000">
              <a:off x="2667517" y="414277"/>
              <a:ext cx="273760" cy="1263537"/>
            </a:xfrm>
            <a:prstGeom prst="rightBrace">
              <a:avLst>
                <a:gd name="adj1" fmla="val 50348"/>
                <a:gd name="adj2" fmla="val 46258"/>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ounded Rectangle 42"/>
            <p:cNvSpPr/>
            <p:nvPr/>
          </p:nvSpPr>
          <p:spPr>
            <a:xfrm>
              <a:off x="888763" y="923460"/>
              <a:ext cx="1778754" cy="1263317"/>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C27AC"/>
                  </a:solidFill>
                  <a:effectLst>
                    <a:glow rad="127000">
                      <a:srgbClr val="FFFF00"/>
                    </a:glow>
                  </a:effectLst>
                </a:rPr>
                <a:t>Yahuah’s Covenant Feasts!</a:t>
              </a:r>
              <a:endParaRPr lang="en-CA" sz="2400" dirty="0">
                <a:solidFill>
                  <a:srgbClr val="0C27AC"/>
                </a:solidFill>
                <a:effectLst>
                  <a:glow rad="127000">
                    <a:srgbClr val="FFFF00"/>
                  </a:glow>
                </a:effectLst>
              </a:endParaRPr>
            </a:p>
          </p:txBody>
        </p:sp>
      </p:grpSp>
      <p:sp>
        <p:nvSpPr>
          <p:cNvPr id="38" name="Rectangle 37"/>
          <p:cNvSpPr/>
          <p:nvPr/>
        </p:nvSpPr>
        <p:spPr>
          <a:xfrm rot="901707">
            <a:off x="7737712" y="3975146"/>
            <a:ext cx="1400176" cy="305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C27AC"/>
                </a:solidFill>
              </a:rPr>
              <a:t>Ex 23:15-17</a:t>
            </a:r>
          </a:p>
        </p:txBody>
      </p:sp>
      <p:sp>
        <p:nvSpPr>
          <p:cNvPr id="12" name="Rounded Rectangle 11"/>
          <p:cNvSpPr/>
          <p:nvPr/>
        </p:nvSpPr>
        <p:spPr>
          <a:xfrm rot="20661620">
            <a:off x="267627" y="817381"/>
            <a:ext cx="4317548" cy="719285"/>
          </a:xfrm>
          <a:prstGeom prst="roundRect">
            <a:avLst>
              <a:gd name="adj" fmla="val 32727"/>
            </a:avLst>
          </a:prstGeom>
          <a:solidFill>
            <a:schemeClr val="tx1">
              <a:lumMod val="75000"/>
            </a:schemeClr>
          </a:solidFill>
          <a:ln w="38100">
            <a:solidFill>
              <a:srgbClr val="00FF99"/>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C27AC"/>
                </a:solidFill>
              </a:rPr>
              <a:t>Yahusha was </a:t>
            </a:r>
            <a:r>
              <a:rPr lang="en-CA" sz="3600" b="1" u="sng" dirty="0">
                <a:solidFill>
                  <a:srgbClr val="0C27AC"/>
                </a:solidFill>
                <a:effectLst>
                  <a:glow rad="127000">
                    <a:srgbClr val="FFFF00"/>
                  </a:glow>
                </a:effectLst>
              </a:rPr>
              <a:t>DOING</a:t>
            </a:r>
          </a:p>
        </p:txBody>
      </p:sp>
      <p:sp>
        <p:nvSpPr>
          <p:cNvPr id="39" name="Rounded Rectangle 38"/>
          <p:cNvSpPr/>
          <p:nvPr/>
        </p:nvSpPr>
        <p:spPr>
          <a:xfrm rot="20661620">
            <a:off x="414192" y="1865022"/>
            <a:ext cx="3911271" cy="736231"/>
          </a:xfrm>
          <a:prstGeom prst="roundRect">
            <a:avLst>
              <a:gd name="adj" fmla="val 50000"/>
            </a:avLst>
          </a:prstGeom>
          <a:solidFill>
            <a:schemeClr val="accent2">
              <a:lumMod val="75000"/>
            </a:schemeClr>
          </a:solidFill>
          <a:ln w="5715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0C27AC"/>
                </a:solidFill>
              </a:rPr>
              <a:t>that is </a:t>
            </a:r>
            <a:r>
              <a:rPr lang="en-CA" sz="3600" b="1" dirty="0">
                <a:solidFill>
                  <a:srgbClr val="0C27AC"/>
                </a:solidFill>
              </a:rPr>
              <a:t>- </a:t>
            </a:r>
            <a:r>
              <a:rPr lang="en-CA" sz="3600" b="1" u="sng" dirty="0">
                <a:solidFill>
                  <a:srgbClr val="0C27AC"/>
                </a:solidFill>
              </a:rPr>
              <a:t>SHEMA</a:t>
            </a:r>
            <a:r>
              <a:rPr lang="en-CA" sz="3600" b="1" dirty="0">
                <a:solidFill>
                  <a:srgbClr val="0C27AC"/>
                </a:solidFill>
              </a:rPr>
              <a:t> -</a:t>
            </a:r>
          </a:p>
        </p:txBody>
      </p:sp>
      <p:sp>
        <p:nvSpPr>
          <p:cNvPr id="40" name="Rounded Rectangle 39"/>
          <p:cNvSpPr/>
          <p:nvPr/>
        </p:nvSpPr>
        <p:spPr>
          <a:xfrm rot="20661620">
            <a:off x="121411" y="3120152"/>
            <a:ext cx="3186946" cy="664457"/>
          </a:xfrm>
          <a:prstGeom prst="roundRect">
            <a:avLst>
              <a:gd name="adj" fmla="val 35966"/>
            </a:avLst>
          </a:prstGeom>
          <a:solidFill>
            <a:srgbClr val="FFFF00"/>
          </a:solidFill>
          <a:ln w="762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(OBEDIENT  TO)</a:t>
            </a:r>
            <a:endParaRPr lang="en-CA" sz="3200" b="1" u="sng" dirty="0">
              <a:solidFill>
                <a:schemeClr val="bg1"/>
              </a:solidFill>
            </a:endParaRPr>
          </a:p>
        </p:txBody>
      </p:sp>
      <p:sp>
        <p:nvSpPr>
          <p:cNvPr id="46" name="Rounded Rectangular Callout 45"/>
          <p:cNvSpPr/>
          <p:nvPr/>
        </p:nvSpPr>
        <p:spPr>
          <a:xfrm>
            <a:off x="600262" y="5453754"/>
            <a:ext cx="7686706" cy="1239086"/>
          </a:xfrm>
          <a:prstGeom prst="wedgeRoundRectCallout">
            <a:avLst>
              <a:gd name="adj1" fmla="val 36917"/>
              <a:gd name="adj2" fmla="val 50962"/>
              <a:gd name="adj3" fmla="val 16667"/>
            </a:avLst>
          </a:prstGeom>
          <a:gradFill flip="none" rotWithShape="1">
            <a:gsLst>
              <a:gs pos="83000">
                <a:srgbClr val="00FFCC"/>
              </a:gs>
              <a:gs pos="12000">
                <a:srgbClr val="FFCCFF"/>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solidFill>
                  <a:srgbClr val="0000FF"/>
                </a:solidFill>
              </a:rPr>
              <a:t>the </a:t>
            </a:r>
            <a:r>
              <a:rPr lang="en-CA" sz="4000" b="1" u="sng" dirty="0">
                <a:solidFill>
                  <a:srgbClr val="0000FF"/>
                </a:solidFill>
              </a:rPr>
              <a:t>Covenant Statutes</a:t>
            </a:r>
            <a:r>
              <a:rPr lang="en-CA" sz="4000" b="1" dirty="0">
                <a:solidFill>
                  <a:srgbClr val="0000FF"/>
                </a:solidFill>
              </a:rPr>
              <a:t> of the MelchiTzedek Administration!</a:t>
            </a:r>
          </a:p>
        </p:txBody>
      </p:sp>
      <p:sp>
        <p:nvSpPr>
          <p:cNvPr id="47" name="Rounded Rectangle 46"/>
          <p:cNvSpPr/>
          <p:nvPr/>
        </p:nvSpPr>
        <p:spPr>
          <a:xfrm>
            <a:off x="5151578" y="107013"/>
            <a:ext cx="6326048" cy="1402509"/>
          </a:xfrm>
          <a:prstGeom prst="roundRect">
            <a:avLst>
              <a:gd name="adj" fmla="val 32155"/>
            </a:avLst>
          </a:prstGeom>
          <a:solidFill>
            <a:schemeClr val="tx1">
              <a:lumMod val="75000"/>
            </a:schemeClr>
          </a:solidFill>
          <a:ln w="381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C27AC"/>
                </a:solidFill>
              </a:rPr>
              <a:t>Is it any surprise that p</a:t>
            </a:r>
            <a:r>
              <a:rPr lang="en-CA" sz="2800" u="sng" dirty="0">
                <a:solidFill>
                  <a:srgbClr val="0C27AC"/>
                </a:solidFill>
              </a:rPr>
              <a:t>erfect ali</a:t>
            </a:r>
            <a:r>
              <a:rPr lang="en-CA" sz="2800" dirty="0">
                <a:solidFill>
                  <a:srgbClr val="0C27AC"/>
                </a:solidFill>
              </a:rPr>
              <a:t>g</a:t>
            </a:r>
            <a:r>
              <a:rPr lang="en-CA" sz="2800" u="sng" dirty="0">
                <a:solidFill>
                  <a:srgbClr val="0C27AC"/>
                </a:solidFill>
              </a:rPr>
              <a:t>nment </a:t>
            </a:r>
            <a:r>
              <a:rPr lang="en-CA" sz="2800" dirty="0">
                <a:solidFill>
                  <a:srgbClr val="0C27AC"/>
                </a:solidFill>
              </a:rPr>
              <a:t> is exposed when we simply accept the Words as Yahuah preserved them?</a:t>
            </a:r>
            <a:endParaRPr lang="en-CA" sz="2800" u="sng" dirty="0">
              <a:solidFill>
                <a:srgbClr val="0C27AC"/>
              </a:solidFill>
            </a:endParaRPr>
          </a:p>
        </p:txBody>
      </p:sp>
      <p:sp>
        <p:nvSpPr>
          <p:cNvPr id="2" name="Slide Number Placeholder 1"/>
          <p:cNvSpPr>
            <a:spLocks noGrp="1"/>
          </p:cNvSpPr>
          <p:nvPr>
            <p:ph type="sldNum" sz="quarter" idx="12"/>
          </p:nvPr>
        </p:nvSpPr>
        <p:spPr>
          <a:xfrm>
            <a:off x="11671913" y="6478323"/>
            <a:ext cx="492095" cy="365125"/>
          </a:xfrm>
        </p:spPr>
        <p:txBody>
          <a:bodyPr/>
          <a:lstStyle/>
          <a:p>
            <a:fld id="{6D22F896-40B5-4ADD-8801-0D06FADFA095}" type="slidenum">
              <a:rPr lang="en-US" sz="1400" smtClean="0"/>
              <a:t>44</a:t>
            </a:fld>
            <a:endParaRPr lang="en-US" sz="1400" dirty="0"/>
          </a:p>
        </p:txBody>
      </p:sp>
      <p:sp>
        <p:nvSpPr>
          <p:cNvPr id="24" name="Rounded Rectangle 23"/>
          <p:cNvSpPr/>
          <p:nvPr/>
        </p:nvSpPr>
        <p:spPr>
          <a:xfrm rot="20661620">
            <a:off x="166048" y="4176066"/>
            <a:ext cx="3186946" cy="664457"/>
          </a:xfrm>
          <a:prstGeom prst="roundRect">
            <a:avLst>
              <a:gd name="adj" fmla="val 35966"/>
            </a:avLst>
          </a:prstGeom>
          <a:solidFill>
            <a:srgbClr val="FFFF00"/>
          </a:solidFill>
          <a:ln w="762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chemeClr val="bg1"/>
                </a:solidFill>
              </a:rPr>
              <a:t>&amp; </a:t>
            </a:r>
            <a:r>
              <a:rPr lang="en-CA" sz="3200" b="1" dirty="0">
                <a:solidFill>
                  <a:schemeClr val="bg1"/>
                </a:solidFill>
                <a:effectLst>
                  <a:glow rad="127000">
                    <a:srgbClr val="00FF99"/>
                  </a:glow>
                </a:effectLst>
              </a:rPr>
              <a:t>FULFILLING</a:t>
            </a:r>
            <a:endParaRPr lang="en-CA" sz="3200" b="1" u="sng" dirty="0">
              <a:solidFill>
                <a:schemeClr val="bg1"/>
              </a:solidFill>
              <a:effectLst>
                <a:glow rad="127000">
                  <a:srgbClr val="00FF99"/>
                </a:glow>
              </a:effectLst>
            </a:endParaRPr>
          </a:p>
        </p:txBody>
      </p:sp>
    </p:spTree>
    <p:extLst>
      <p:ext uri="{BB962C8B-B14F-4D97-AF65-F5344CB8AC3E}">
        <p14:creationId xmlns:p14="http://schemas.microsoft.com/office/powerpoint/2010/main" val="33634303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12" fill="hold" grpId="0" nodeType="withEffect">
                                  <p:stCondLst>
                                    <p:cond delay="500"/>
                                  </p:stCondLst>
                                  <p:childTnLst>
                                    <p:set>
                                      <p:cBhvr>
                                        <p:cTn id="6" dur="1" fill="hold">
                                          <p:stCondLst>
                                            <p:cond delay="0"/>
                                          </p:stCondLst>
                                        </p:cTn>
                                        <p:tgtEl>
                                          <p:spTgt spid="12"/>
                                        </p:tgtEl>
                                        <p:attrNameLst>
                                          <p:attrName>style.visibility</p:attrName>
                                        </p:attrNameLst>
                                      </p:cBhvr>
                                      <p:to>
                                        <p:strVal val="visible"/>
                                      </p:to>
                                    </p:set>
                                    <p:animEffect transition="in" filter="strips(downLeft)">
                                      <p:cBhvr>
                                        <p:cTn id="7" dur="1750"/>
                                        <p:tgtEl>
                                          <p:spTgt spid="12"/>
                                        </p:tgtEl>
                                      </p:cBhvr>
                                    </p:animEffect>
                                  </p:childTnLst>
                                </p:cTn>
                              </p:par>
                            </p:childTnLst>
                          </p:cTn>
                        </p:par>
                        <p:par>
                          <p:cTn id="8" fill="hold">
                            <p:stCondLst>
                              <p:cond delay="2250"/>
                            </p:stCondLst>
                            <p:childTnLst>
                              <p:par>
                                <p:cTn id="9" presetID="18" presetClass="entr" presetSubtype="1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strips(downLeft)">
                                      <p:cBhvr>
                                        <p:cTn id="11" dur="1750"/>
                                        <p:tgtEl>
                                          <p:spTgt spid="39"/>
                                        </p:tgtEl>
                                      </p:cBhvr>
                                    </p:animEffect>
                                  </p:childTnLst>
                                </p:cTn>
                              </p:par>
                            </p:childTnLst>
                          </p:cTn>
                        </p:par>
                        <p:par>
                          <p:cTn id="12" fill="hold">
                            <p:stCondLst>
                              <p:cond delay="4000"/>
                            </p:stCondLst>
                            <p:childTnLst>
                              <p:par>
                                <p:cTn id="13" presetID="18" presetClass="entr" presetSubtype="12" fill="hold" grpId="0"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trips(downLeft)">
                                      <p:cBhvr>
                                        <p:cTn id="15" dur="1750"/>
                                        <p:tgtEl>
                                          <p:spTgt spid="40"/>
                                        </p:tgtEl>
                                      </p:cBhvr>
                                    </p:animEffect>
                                  </p:childTnLst>
                                </p:cTn>
                              </p:par>
                            </p:childTnLst>
                          </p:cTn>
                        </p:par>
                        <p:par>
                          <p:cTn id="16" fill="hold">
                            <p:stCondLst>
                              <p:cond delay="5750"/>
                            </p:stCondLst>
                            <p:childTnLst>
                              <p:par>
                                <p:cTn id="17" presetID="18" presetClass="entr" presetSubtype="1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strips(downLeft)">
                                      <p:cBhvr>
                                        <p:cTn id="19" dur="1750"/>
                                        <p:tgtEl>
                                          <p:spTgt spid="24"/>
                                        </p:tgtEl>
                                      </p:cBhvr>
                                    </p:animEffect>
                                  </p:childTnLst>
                                </p:cTn>
                              </p:par>
                            </p:childTnLst>
                          </p:cTn>
                        </p:par>
                        <p:par>
                          <p:cTn id="20" fill="hold">
                            <p:stCondLst>
                              <p:cond delay="7500"/>
                            </p:stCondLst>
                            <p:childTnLst>
                              <p:par>
                                <p:cTn id="21" presetID="18" presetClass="entr" presetSubtype="12" fill="hold" grpId="0" nodeType="after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strips(downLeft)">
                                      <p:cBhvr>
                                        <p:cTn id="23" dur="1750"/>
                                        <p:tgtEl>
                                          <p:spTgt spid="46"/>
                                        </p:tgtEl>
                                      </p:cBhvr>
                                    </p:animEffect>
                                  </p:childTnLst>
                                </p:cTn>
                              </p:par>
                            </p:childTnLst>
                          </p:cTn>
                        </p:par>
                      </p:childTnLst>
                    </p:cTn>
                  </p:par>
                  <p:par>
                    <p:cTn id="24" fill="hold">
                      <p:stCondLst>
                        <p:cond delay="indefinite"/>
                      </p:stCondLst>
                      <p:childTnLst>
                        <p:par>
                          <p:cTn id="25" fill="hold">
                            <p:stCondLst>
                              <p:cond delay="0"/>
                            </p:stCondLst>
                            <p:childTnLst>
                              <p:par>
                                <p:cTn id="26" presetID="6" presetClass="entr" presetSubtype="16" fill="hold" grpId="0" nodeType="clickEffect">
                                  <p:stCondLst>
                                    <p:cond delay="0"/>
                                  </p:stCondLst>
                                  <p:childTnLst>
                                    <p:set>
                                      <p:cBhvr>
                                        <p:cTn id="27" dur="1" fill="hold">
                                          <p:stCondLst>
                                            <p:cond delay="0"/>
                                          </p:stCondLst>
                                        </p:cTn>
                                        <p:tgtEl>
                                          <p:spTgt spid="47"/>
                                        </p:tgtEl>
                                        <p:attrNameLst>
                                          <p:attrName>style.visibility</p:attrName>
                                        </p:attrNameLst>
                                      </p:cBhvr>
                                      <p:to>
                                        <p:strVal val="visible"/>
                                      </p:to>
                                    </p:set>
                                    <p:animEffect transition="in" filter="circle(in)">
                                      <p:cBhvr>
                                        <p:cTn id="28" dur="200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39" grpId="0" animBg="1"/>
      <p:bldP spid="40" grpId="0" animBg="1"/>
      <p:bldP spid="46" grpId="0" animBg="1"/>
      <p:bldP spid="47" grpId="0" animBg="1"/>
      <p:bldP spid="24"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chemeClr val="bg1"/>
            </a:gs>
            <a:gs pos="100000">
              <a:srgbClr val="FFCCFF"/>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380244" y="1339913"/>
            <a:ext cx="11485074" cy="5234829"/>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latin typeface="Arial" panose="020B0604020202020204" pitchFamily="34" charset="0"/>
                <a:cs typeface="Arial" panose="020B0604020202020204" pitchFamily="34" charset="0"/>
              </a:rPr>
              <a:t>Luke 2:50  </a:t>
            </a:r>
            <a:r>
              <a:rPr lang="en-CA" sz="2800" dirty="0">
                <a:ln>
                  <a:solidFill>
                    <a:srgbClr val="0C27AC"/>
                  </a:solidFill>
                </a:ln>
                <a:solidFill>
                  <a:srgbClr val="FF0000"/>
                </a:solidFill>
                <a:latin typeface="Arial Black" panose="020B0A04020102020204" pitchFamily="34" charset="0"/>
              </a:rPr>
              <a:t>But </a:t>
            </a:r>
            <a:r>
              <a:rPr lang="en-CA" sz="2800" u="sng" dirty="0">
                <a:ln>
                  <a:solidFill>
                    <a:srgbClr val="0C27AC"/>
                  </a:solidFill>
                </a:ln>
                <a:solidFill>
                  <a:srgbClr val="FF0000"/>
                </a:solidFill>
                <a:latin typeface="Arial Black" panose="020B0A04020102020204" pitchFamily="34" charset="0"/>
              </a:rPr>
              <a:t>the</a:t>
            </a:r>
            <a:r>
              <a:rPr lang="en-CA" sz="2800" dirty="0">
                <a:ln>
                  <a:solidFill>
                    <a:srgbClr val="0C27AC"/>
                  </a:solidFill>
                </a:ln>
                <a:solidFill>
                  <a:srgbClr val="FF0000"/>
                </a:solidFill>
                <a:latin typeface="Arial Black" panose="020B0A04020102020204" pitchFamily="34" charset="0"/>
              </a:rPr>
              <a:t>y did not understand </a:t>
            </a:r>
            <a:br>
              <a:rPr lang="en-CA" sz="2800" dirty="0">
                <a:ln>
                  <a:solidFill>
                    <a:srgbClr val="0C27AC"/>
                  </a:solidFill>
                </a:ln>
                <a:solidFill>
                  <a:srgbClr val="FF0000"/>
                </a:solidFill>
                <a:latin typeface="Arial Black" panose="020B0A04020102020204" pitchFamily="34" charset="0"/>
              </a:rPr>
            </a:br>
            <a:r>
              <a:rPr lang="en-CA" sz="2800" dirty="0">
                <a:ln>
                  <a:solidFill>
                    <a:srgbClr val="0C27AC"/>
                  </a:solidFill>
                </a:ln>
                <a:solidFill>
                  <a:srgbClr val="FF0000"/>
                </a:solidFill>
                <a:latin typeface="Arial Black" panose="020B0A04020102020204" pitchFamily="34" charset="0"/>
              </a:rPr>
              <a:t>								</a:t>
            </a:r>
            <a:r>
              <a:rPr lang="en-CA" sz="2800" dirty="0">
                <a:solidFill>
                  <a:schemeClr val="bg1"/>
                </a:solidFill>
                <a:latin typeface="Arial Black" panose="020B0A04020102020204" pitchFamily="34" charset="0"/>
              </a:rPr>
              <a:t>the </a:t>
            </a:r>
            <a:r>
              <a:rPr lang="en-CA" sz="3600" u="sng" dirty="0">
                <a:ln w="28575">
                  <a:solidFill>
                    <a:srgbClr val="9933FF"/>
                  </a:solidFill>
                </a:ln>
                <a:solidFill>
                  <a:srgbClr val="0066FF"/>
                </a:solidFill>
                <a:latin typeface="Arial Black" panose="020B0A04020102020204" pitchFamily="34" charset="0"/>
              </a:rPr>
              <a:t>Word</a:t>
            </a:r>
            <a:r>
              <a:rPr lang="en-CA" sz="2800" dirty="0">
                <a:solidFill>
                  <a:schemeClr val="bg1"/>
                </a:solidFill>
                <a:latin typeface="Arial Black" panose="020B0A04020102020204" pitchFamily="34" charset="0"/>
              </a:rPr>
              <a:t> which He spoke!</a:t>
            </a:r>
          </a:p>
          <a:p>
            <a:pPr algn="ctr"/>
            <a:endParaRPr lang="en-CA" sz="1000" dirty="0">
              <a:solidFill>
                <a:schemeClr val="bg1"/>
              </a:solidFill>
              <a:latin typeface="Arial Black" panose="020B0A04020102020204" pitchFamily="34" charset="0"/>
            </a:endParaRPr>
          </a:p>
          <a:p>
            <a:r>
              <a:rPr lang="en-CA" sz="2800" dirty="0">
                <a:solidFill>
                  <a:schemeClr val="bg1"/>
                </a:solidFill>
                <a:latin typeface="Arial" panose="020B0604020202020204" pitchFamily="34" charset="0"/>
                <a:cs typeface="Arial" panose="020B0604020202020204" pitchFamily="34" charset="0"/>
              </a:rPr>
              <a:t>What was it that the earthly parents of </a:t>
            </a:r>
            <a:r>
              <a:rPr lang="en-CA" sz="2800" dirty="0">
                <a:solidFill>
                  <a:srgbClr val="0C27AC"/>
                </a:solidFill>
                <a:latin typeface="Arial" panose="020B0604020202020204" pitchFamily="34" charset="0"/>
                <a:cs typeface="Arial" panose="020B0604020202020204" pitchFamily="34" charset="0"/>
              </a:rPr>
              <a:t>Yahusha</a:t>
            </a:r>
            <a:r>
              <a:rPr lang="en-CA" sz="2800" dirty="0">
                <a:solidFill>
                  <a:schemeClr val="bg1"/>
                </a:solidFill>
                <a:latin typeface="Arial" panose="020B0604020202020204" pitchFamily="34" charset="0"/>
                <a:cs typeface="Arial" panose="020B0604020202020204" pitchFamily="34" charset="0"/>
              </a:rPr>
              <a:t> did not understand?  Was it His audible language? </a:t>
            </a:r>
            <a:r>
              <a:rPr lang="en-CA" sz="2800" b="1" dirty="0">
                <a:ln>
                  <a:solidFill>
                    <a:srgbClr val="0C27AC"/>
                  </a:solidFill>
                </a:ln>
                <a:solidFill>
                  <a:srgbClr val="D73DCC"/>
                </a:solidFill>
                <a:latin typeface="Arial" panose="020B0604020202020204" pitchFamily="34" charset="0"/>
                <a:cs typeface="Arial" panose="020B0604020202020204" pitchFamily="34" charset="0"/>
              </a:rPr>
              <a:t>Or was it - </a:t>
            </a:r>
            <a:r>
              <a:rPr lang="en-CA" sz="2800" dirty="0">
                <a:ln>
                  <a:solidFill>
                    <a:srgbClr val="0C27AC"/>
                  </a:solidFill>
                </a:ln>
                <a:solidFill>
                  <a:srgbClr val="0070C0"/>
                </a:solidFill>
                <a:effectLst>
                  <a:glow rad="127000">
                    <a:srgbClr val="FFFF00"/>
                  </a:glow>
                </a:effectLst>
                <a:latin typeface="Arial Black" panose="020B0A04020102020204" pitchFamily="34" charset="0"/>
              </a:rPr>
              <a:t>Yahuah’s Covenant Calendar </a:t>
            </a:r>
            <a:r>
              <a:rPr lang="en-CA" sz="2800" dirty="0">
                <a:ln>
                  <a:solidFill>
                    <a:srgbClr val="0C27AC"/>
                  </a:solidFill>
                </a:ln>
                <a:solidFill>
                  <a:schemeClr val="bg1"/>
                </a:solidFill>
                <a:effectLst/>
                <a:latin typeface="Arial Black" panose="020B0A04020102020204" pitchFamily="34" charset="0"/>
              </a:rPr>
              <a:t>which </a:t>
            </a:r>
            <a:r>
              <a:rPr lang="en-CA" sz="2800" dirty="0">
                <a:ln>
                  <a:solidFill>
                    <a:srgbClr val="0C27AC"/>
                  </a:solidFill>
                </a:ln>
                <a:solidFill>
                  <a:schemeClr val="bg1"/>
                </a:solidFill>
                <a:effectLst>
                  <a:glow rad="127000">
                    <a:srgbClr val="FF0000"/>
                  </a:glow>
                </a:effectLst>
                <a:latin typeface="Arial Black" panose="020B0A04020102020204" pitchFamily="34" charset="0"/>
              </a:rPr>
              <a:t>HAD PREVIOUSLY BEEN DISCARDED?</a:t>
            </a:r>
            <a:br>
              <a:rPr lang="en-CA" sz="1200" dirty="0">
                <a:ln>
                  <a:solidFill>
                    <a:srgbClr val="0C27AC"/>
                  </a:solidFill>
                </a:ln>
                <a:solidFill>
                  <a:schemeClr val="bg1"/>
                </a:solidFill>
                <a:effectLst>
                  <a:glow rad="127000">
                    <a:srgbClr val="FF0000"/>
                  </a:glow>
                </a:effectLst>
                <a:latin typeface="Arial Black" panose="020B0A04020102020204" pitchFamily="34" charset="0"/>
              </a:rPr>
            </a:br>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1200" dirty="0">
              <a:ln>
                <a:solidFill>
                  <a:srgbClr val="0C27AC"/>
                </a:solidFill>
              </a:ln>
              <a:solidFill>
                <a:schemeClr val="bg1"/>
              </a:solidFill>
              <a:effectLst>
                <a:glow rad="127000">
                  <a:srgbClr val="FF0000"/>
                </a:glow>
              </a:effectLst>
              <a:latin typeface="Arial Black" panose="020B0A04020102020204" pitchFamily="34" charset="0"/>
            </a:endParaRPr>
          </a:p>
          <a:p>
            <a:endParaRPr lang="en-CA" sz="2800" dirty="0">
              <a:solidFill>
                <a:schemeClr val="bg1"/>
              </a:solidFill>
              <a:latin typeface="Arial Black" panose="020B0A04020102020204" pitchFamily="34" charset="0"/>
            </a:endParaRPr>
          </a:p>
        </p:txBody>
      </p:sp>
      <p:sp>
        <p:nvSpPr>
          <p:cNvPr id="2" name="Rounded Rectangle 1"/>
          <p:cNvSpPr/>
          <p:nvPr/>
        </p:nvSpPr>
        <p:spPr>
          <a:xfrm>
            <a:off x="494521" y="193975"/>
            <a:ext cx="11224367" cy="914400"/>
          </a:xfrm>
          <a:prstGeom prst="roundRect">
            <a:avLst>
              <a:gd name="adj" fmla="val 50000"/>
            </a:avLst>
          </a:prstGeom>
          <a:solidFill>
            <a:schemeClr val="bg1"/>
          </a:solidFill>
          <a:ln>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FFFF00"/>
                </a:solidFill>
              </a:rPr>
              <a:t>The Great Sadness about - Yahusha’s earthly parents -</a:t>
            </a:r>
          </a:p>
        </p:txBody>
      </p:sp>
      <p:sp>
        <p:nvSpPr>
          <p:cNvPr id="3" name="Slide Number Placeholder 2"/>
          <p:cNvSpPr>
            <a:spLocks noGrp="1"/>
          </p:cNvSpPr>
          <p:nvPr>
            <p:ph type="sldNum" sz="quarter" idx="12"/>
          </p:nvPr>
        </p:nvSpPr>
        <p:spPr>
          <a:xfrm>
            <a:off x="11811000" y="6492875"/>
            <a:ext cx="381000" cy="365125"/>
          </a:xfrm>
        </p:spPr>
        <p:txBody>
          <a:bodyPr/>
          <a:lstStyle/>
          <a:p>
            <a:fld id="{6D22F896-40B5-4ADD-8801-0D06FADFA095}" type="slidenum">
              <a:rPr lang="en-US" sz="1400" smtClean="0">
                <a:solidFill>
                  <a:schemeClr val="bg1"/>
                </a:solidFill>
              </a:rPr>
              <a:t>45</a:t>
            </a:fld>
            <a:endParaRPr lang="en-US" sz="1400" dirty="0">
              <a:solidFill>
                <a:schemeClr val="bg1"/>
              </a:solidFill>
            </a:endParaRPr>
          </a:p>
        </p:txBody>
      </p:sp>
      <p:sp>
        <p:nvSpPr>
          <p:cNvPr id="5" name="Rectangle 4"/>
          <p:cNvSpPr/>
          <p:nvPr/>
        </p:nvSpPr>
        <p:spPr>
          <a:xfrm>
            <a:off x="365846" y="4092166"/>
            <a:ext cx="11353043" cy="219999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FF0000"/>
                </a:solidFill>
                <a:latin typeface="Arial Black" panose="020B0A04020102020204" pitchFamily="34" charset="0"/>
              </a:rPr>
              <a:t>Consider this: </a:t>
            </a:r>
            <a:r>
              <a:rPr lang="en-CA" sz="2800" dirty="0">
                <a:solidFill>
                  <a:prstClr val="black"/>
                </a:solidFill>
                <a:latin typeface="Arial Black" panose="020B0A04020102020204" pitchFamily="34" charset="0"/>
              </a:rPr>
              <a:t>– </a:t>
            </a:r>
            <a:r>
              <a:rPr lang="en-CA" sz="2800" dirty="0">
                <a:solidFill>
                  <a:srgbClr val="608F3D">
                    <a:lumMod val="75000"/>
                  </a:srgbClr>
                </a:solidFill>
                <a:latin typeface="Arial" panose="020B0604020202020204" pitchFamily="34" charset="0"/>
                <a:cs typeface="Arial" panose="020B0604020202020204" pitchFamily="34" charset="0"/>
              </a:rPr>
              <a:t>Luke 11:52 </a:t>
            </a:r>
            <a:r>
              <a:rPr lang="en-CA" sz="2800" dirty="0">
                <a:solidFill>
                  <a:prstClr val="black"/>
                </a:solidFill>
                <a:latin typeface="Arial Black" panose="020B0A04020102020204" pitchFamily="34" charset="0"/>
              </a:rPr>
              <a:t>– </a:t>
            </a:r>
            <a:r>
              <a:rPr lang="en-CA" sz="2800" dirty="0">
                <a:ln>
                  <a:solidFill>
                    <a:srgbClr val="0C27AC"/>
                  </a:solidFill>
                </a:ln>
                <a:solidFill>
                  <a:srgbClr val="C00000"/>
                </a:solidFill>
                <a:latin typeface="Arial Black" panose="020B0A04020102020204" pitchFamily="34" charset="0"/>
              </a:rPr>
              <a:t>Woe to you learned in the Torah, because you took away </a:t>
            </a:r>
            <a:r>
              <a:rPr lang="en-CA" sz="2800" u="sng" dirty="0">
                <a:ln>
                  <a:solidFill>
                    <a:srgbClr val="0C27AC"/>
                  </a:solidFill>
                </a:ln>
                <a:solidFill>
                  <a:srgbClr val="C00000"/>
                </a:solidFill>
                <a:latin typeface="Arial Black" panose="020B0A04020102020204" pitchFamily="34" charset="0"/>
              </a:rPr>
              <a:t>the </a:t>
            </a:r>
            <a:r>
              <a:rPr lang="en-CA" sz="2800" u="sng" dirty="0">
                <a:ln>
                  <a:solidFill>
                    <a:srgbClr val="0C27AC"/>
                  </a:solidFill>
                </a:ln>
                <a:solidFill>
                  <a:srgbClr val="C00000"/>
                </a:solidFill>
                <a:effectLst>
                  <a:glow rad="127000">
                    <a:srgbClr val="FFCCFF"/>
                  </a:glow>
                </a:effectLst>
                <a:latin typeface="Arial Black" panose="020B0A04020102020204" pitchFamily="34" charset="0"/>
              </a:rPr>
              <a:t>KEY</a:t>
            </a:r>
            <a:r>
              <a:rPr lang="en-CA" sz="2800" dirty="0">
                <a:ln>
                  <a:solidFill>
                    <a:srgbClr val="0C27AC"/>
                  </a:solidFill>
                </a:ln>
                <a:solidFill>
                  <a:srgbClr val="C00000"/>
                </a:solidFill>
                <a:latin typeface="Arial Black" panose="020B0A04020102020204" pitchFamily="34" charset="0"/>
              </a:rPr>
              <a:t> TO UNDERSTANDING.</a:t>
            </a:r>
            <a:r>
              <a:rPr lang="en-CA" sz="2800" dirty="0">
                <a:solidFill>
                  <a:prstClr val="black"/>
                </a:solidFill>
                <a:latin typeface="Arial Black" panose="020B0A04020102020204" pitchFamily="34" charset="0"/>
              </a:rPr>
              <a:t> You did not enter yourselves, and those who were entering in you hindered.</a:t>
            </a:r>
            <a:endParaRPr lang="en-CA" dirty="0"/>
          </a:p>
        </p:txBody>
      </p:sp>
    </p:spTree>
    <p:extLst>
      <p:ext uri="{BB962C8B-B14F-4D97-AF65-F5344CB8AC3E}">
        <p14:creationId xmlns:p14="http://schemas.microsoft.com/office/powerpoint/2010/main" val="41367154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57200" y="251927"/>
            <a:ext cx="11353799" cy="6438122"/>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latin typeface="Arial" panose="020B0604020202020204" pitchFamily="34" charset="0"/>
                <a:cs typeface="Arial" panose="020B0604020202020204" pitchFamily="34" charset="0"/>
              </a:rPr>
              <a:t>In this next verse, is it possible (or </a:t>
            </a:r>
            <a:r>
              <a:rPr lang="en-CA" sz="2800" b="1" u="sng" dirty="0">
                <a:solidFill>
                  <a:srgbClr val="C00000"/>
                </a:solidFill>
                <a:latin typeface="Arial" panose="020B0604020202020204" pitchFamily="34" charset="0"/>
                <a:cs typeface="Arial" panose="020B0604020202020204" pitchFamily="34" charset="0"/>
              </a:rPr>
              <a:t>likel</a:t>
            </a:r>
            <a:r>
              <a:rPr lang="en-CA" sz="2800" b="1" dirty="0">
                <a:solidFill>
                  <a:srgbClr val="C00000"/>
                </a:solidFill>
                <a:latin typeface="Arial" panose="020B0604020202020204" pitchFamily="34" charset="0"/>
                <a:cs typeface="Arial" panose="020B0604020202020204" pitchFamily="34" charset="0"/>
              </a:rPr>
              <a:t>y</a:t>
            </a:r>
            <a:r>
              <a:rPr lang="en-CA" sz="2800" dirty="0">
                <a:solidFill>
                  <a:schemeClr val="bg1"/>
                </a:solidFill>
                <a:latin typeface="Arial" panose="020B0604020202020204" pitchFamily="34" charset="0"/>
                <a:cs typeface="Arial" panose="020B0604020202020204" pitchFamily="34" charset="0"/>
              </a:rPr>
              <a:t>) that </a:t>
            </a:r>
            <a:r>
              <a:rPr lang="en-CA" sz="2800" dirty="0">
                <a:solidFill>
                  <a:srgbClr val="0C27AC"/>
                </a:solidFill>
                <a:latin typeface="Arial" panose="020B0604020202020204" pitchFamily="34" charset="0"/>
                <a:cs typeface="Arial" panose="020B0604020202020204" pitchFamily="34" charset="0"/>
              </a:rPr>
              <a:t>Yahusha</a:t>
            </a:r>
            <a:r>
              <a:rPr lang="en-CA" sz="2800" dirty="0">
                <a:solidFill>
                  <a:schemeClr val="bg1"/>
                </a:solidFill>
                <a:latin typeface="Arial" panose="020B0604020202020204" pitchFamily="34" charset="0"/>
                <a:cs typeface="Arial" panose="020B0604020202020204" pitchFamily="34" charset="0"/>
              </a:rPr>
              <a:t> was referencing the </a:t>
            </a:r>
            <a:r>
              <a:rPr lang="en-CA" sz="2800" b="1" dirty="0">
                <a:ln w="19050">
                  <a:solidFill>
                    <a:srgbClr val="0066FF"/>
                  </a:solidFill>
                </a:ln>
                <a:solidFill>
                  <a:srgbClr val="D73DCC"/>
                </a:solidFill>
                <a:effectLst>
                  <a:glow rad="127000">
                    <a:srgbClr val="FFFF00"/>
                  </a:glow>
                </a:effectLst>
                <a:latin typeface="Arial Black" panose="020B0A04020102020204" pitchFamily="34" charset="0"/>
                <a:cs typeface="Arial" panose="020B0604020202020204" pitchFamily="34" charset="0"/>
              </a:rPr>
              <a:t>Tequfah/Shaneh based </a:t>
            </a:r>
            <a:br>
              <a:rPr lang="en-CA" sz="2800" b="1" dirty="0">
                <a:ln w="19050">
                  <a:solidFill>
                    <a:srgbClr val="0066FF"/>
                  </a:solidFill>
                </a:ln>
                <a:solidFill>
                  <a:srgbClr val="D73DCC"/>
                </a:solidFill>
                <a:effectLst>
                  <a:glow rad="127000">
                    <a:srgbClr val="FFFF00"/>
                  </a:glow>
                </a:effectLst>
                <a:latin typeface="Arial Black" panose="020B0A04020102020204" pitchFamily="34" charset="0"/>
                <a:cs typeface="Arial" panose="020B0604020202020204" pitchFamily="34" charset="0"/>
              </a:rPr>
            </a:br>
            <a:r>
              <a:rPr lang="en-CA" sz="2800" b="1" dirty="0">
                <a:ln w="19050">
                  <a:solidFill>
                    <a:srgbClr val="0066FF"/>
                  </a:solidFill>
                </a:ln>
                <a:solidFill>
                  <a:srgbClr val="D73DCC"/>
                </a:solidFill>
                <a:effectLst>
                  <a:glow rad="127000">
                    <a:srgbClr val="FFFF00"/>
                  </a:glow>
                </a:effectLst>
                <a:latin typeface="Arial Black" panose="020B0A04020102020204" pitchFamily="34" charset="0"/>
                <a:cs typeface="Arial" panose="020B0604020202020204" pitchFamily="34" charset="0"/>
              </a:rPr>
              <a:t>Covenant Calendar? </a:t>
            </a:r>
            <a:r>
              <a:rPr lang="en-CA" sz="2800" dirty="0">
                <a:solidFill>
                  <a:schemeClr val="bg1"/>
                </a:solidFill>
                <a:latin typeface="Arial" panose="020B0604020202020204" pitchFamily="34" charset="0"/>
                <a:cs typeface="Arial" panose="020B0604020202020204" pitchFamily="34" charset="0"/>
              </a:rPr>
              <a:t> </a:t>
            </a:r>
            <a:br>
              <a:rPr lang="en-CA" sz="2800" dirty="0">
                <a:solidFill>
                  <a:schemeClr val="bg1"/>
                </a:solidFill>
                <a:latin typeface="Arial" panose="020B0604020202020204" pitchFamily="34" charset="0"/>
                <a:cs typeface="Arial" panose="020B0604020202020204" pitchFamily="34" charset="0"/>
              </a:rPr>
            </a:br>
            <a:r>
              <a:rPr lang="en-CA" sz="2800" dirty="0">
                <a:solidFill>
                  <a:schemeClr val="bg1"/>
                </a:solidFill>
                <a:latin typeface="Arial" panose="020B0604020202020204" pitchFamily="34" charset="0"/>
                <a:cs typeface="Arial" panose="020B0604020202020204" pitchFamily="34" charset="0"/>
              </a:rPr>
              <a:t>The 360 day year had been abandoned shortly after Hezekiah’s sun dial event, in </a:t>
            </a:r>
            <a:r>
              <a:rPr lang="en-CA" sz="2800" b="1" u="sng" dirty="0">
                <a:solidFill>
                  <a:srgbClr val="C00000"/>
                </a:solidFill>
                <a:latin typeface="Arial" panose="020B0604020202020204" pitchFamily="34" charset="0"/>
                <a:cs typeface="Arial" panose="020B0604020202020204" pitchFamily="34" charset="0"/>
              </a:rPr>
              <a:t>direct defiance</a:t>
            </a:r>
            <a:r>
              <a:rPr lang="en-CA" sz="2800" b="1" dirty="0">
                <a:solidFill>
                  <a:srgbClr val="C00000"/>
                </a:solidFill>
                <a:latin typeface="Arial" panose="020B0604020202020204" pitchFamily="34" charset="0"/>
                <a:cs typeface="Arial" panose="020B0604020202020204" pitchFamily="34" charset="0"/>
              </a:rPr>
              <a:t> </a:t>
            </a:r>
            <a:r>
              <a:rPr lang="en-CA" sz="2800" dirty="0">
                <a:solidFill>
                  <a:schemeClr val="bg1"/>
                </a:solidFill>
                <a:latin typeface="Arial" panose="020B0604020202020204" pitchFamily="34" charset="0"/>
                <a:cs typeface="Arial" panose="020B0604020202020204" pitchFamily="34" charset="0"/>
              </a:rPr>
              <a:t>to </a:t>
            </a:r>
            <a:r>
              <a:rPr lang="en-CA" sz="2800" dirty="0">
                <a:solidFill>
                  <a:srgbClr val="0C27AC"/>
                </a:solidFill>
                <a:latin typeface="Arial" panose="020B0604020202020204" pitchFamily="34" charset="0"/>
                <a:cs typeface="Arial" panose="020B0604020202020204" pitchFamily="34" charset="0"/>
              </a:rPr>
              <a:t>Yahuah</a:t>
            </a:r>
            <a:r>
              <a:rPr lang="en-CA" sz="2800" dirty="0">
                <a:solidFill>
                  <a:schemeClr val="bg1"/>
                </a:solidFill>
                <a:latin typeface="Arial" panose="020B0604020202020204" pitchFamily="34" charset="0"/>
                <a:cs typeface="Arial" panose="020B0604020202020204" pitchFamily="34" charset="0"/>
              </a:rPr>
              <a:t>; </a:t>
            </a:r>
            <a:br>
              <a:rPr lang="en-CA" sz="2800" dirty="0">
                <a:solidFill>
                  <a:schemeClr val="bg1"/>
                </a:solidFill>
                <a:latin typeface="Arial" panose="020B0604020202020204" pitchFamily="34" charset="0"/>
                <a:cs typeface="Arial" panose="020B0604020202020204" pitchFamily="34" charset="0"/>
              </a:rPr>
            </a:br>
            <a:r>
              <a:rPr lang="en-CA" sz="2800" dirty="0">
                <a:solidFill>
                  <a:schemeClr val="bg1"/>
                </a:solidFill>
                <a:latin typeface="Arial" panose="020B0604020202020204" pitchFamily="34" charset="0"/>
                <a:cs typeface="Arial" panose="020B0604020202020204" pitchFamily="34" charset="0"/>
              </a:rPr>
              <a:t>the </a:t>
            </a:r>
            <a:r>
              <a:rPr lang="en-CA" sz="2800" b="1" u="sng" dirty="0">
                <a:solidFill>
                  <a:schemeClr val="bg1"/>
                </a:solidFill>
                <a:latin typeface="Arial" panose="020B0604020202020204" pitchFamily="34" charset="0"/>
                <a:cs typeface="Arial" panose="020B0604020202020204" pitchFamily="34" charset="0"/>
              </a:rPr>
              <a:t>lunar worshi</a:t>
            </a:r>
            <a:r>
              <a:rPr lang="en-CA" sz="2800" b="1" dirty="0">
                <a:solidFill>
                  <a:schemeClr val="bg1"/>
                </a:solidFill>
                <a:latin typeface="Arial" panose="020B0604020202020204" pitchFamily="34" charset="0"/>
                <a:cs typeface="Arial" panose="020B0604020202020204" pitchFamily="34" charset="0"/>
              </a:rPr>
              <a:t>p p</a:t>
            </a:r>
            <a:r>
              <a:rPr lang="en-CA" sz="2800" b="1" u="sng" dirty="0">
                <a:solidFill>
                  <a:schemeClr val="bg1"/>
                </a:solidFill>
                <a:latin typeface="Arial" panose="020B0604020202020204" pitchFamily="34" charset="0"/>
                <a:cs typeface="Arial" panose="020B0604020202020204" pitchFamily="34" charset="0"/>
              </a:rPr>
              <a:t>ractice</a:t>
            </a:r>
            <a:r>
              <a:rPr lang="en-CA" sz="2800" dirty="0">
                <a:solidFill>
                  <a:schemeClr val="bg1"/>
                </a:solidFill>
                <a:latin typeface="Arial" panose="020B0604020202020204" pitchFamily="34" charset="0"/>
                <a:cs typeface="Arial" panose="020B0604020202020204" pitchFamily="34" charset="0"/>
              </a:rPr>
              <a:t> was officially adopted instead!</a:t>
            </a:r>
          </a:p>
          <a:p>
            <a:pPr algn="ctr"/>
            <a:endParaRPr lang="en-CA" sz="2800" dirty="0">
              <a:solidFill>
                <a:schemeClr val="bg1"/>
              </a:solidFill>
              <a:latin typeface="Arial" panose="020B0604020202020204" pitchFamily="34" charset="0"/>
              <a:cs typeface="Arial" panose="020B0604020202020204" pitchFamily="34" charset="0"/>
            </a:endParaRPr>
          </a:p>
          <a:p>
            <a:pPr algn="ctr"/>
            <a:r>
              <a:rPr lang="en-CA" sz="2800" dirty="0">
                <a:solidFill>
                  <a:schemeClr val="bg1"/>
                </a:solidFill>
                <a:latin typeface="Arial" panose="020B0604020202020204" pitchFamily="34" charset="0"/>
                <a:cs typeface="Arial" panose="020B0604020202020204" pitchFamily="34" charset="0"/>
              </a:rPr>
              <a:t>Could this be why </a:t>
            </a:r>
            <a:r>
              <a:rPr lang="en-CA" sz="2800" dirty="0">
                <a:solidFill>
                  <a:srgbClr val="0066FF"/>
                </a:solidFill>
                <a:latin typeface="Arial" panose="020B0604020202020204" pitchFamily="34" charset="0"/>
                <a:cs typeface="Arial" panose="020B0604020202020204" pitchFamily="34" charset="0"/>
              </a:rPr>
              <a:t>Yahusha</a:t>
            </a:r>
            <a:r>
              <a:rPr lang="en-CA" sz="2800" dirty="0">
                <a:solidFill>
                  <a:schemeClr val="bg1"/>
                </a:solidFill>
                <a:latin typeface="Arial" panose="020B0604020202020204" pitchFamily="34" charset="0"/>
                <a:cs typeface="Arial" panose="020B0604020202020204" pitchFamily="34" charset="0"/>
              </a:rPr>
              <a:t> declared in </a:t>
            </a:r>
            <a:r>
              <a:rPr lang="en-CA" sz="2800" b="1" i="1" dirty="0">
                <a:solidFill>
                  <a:schemeClr val="accent4">
                    <a:lumMod val="75000"/>
                  </a:schemeClr>
                </a:solidFill>
                <a:latin typeface="Arial" panose="020B0604020202020204" pitchFamily="34" charset="0"/>
                <a:cs typeface="Arial" panose="020B0604020202020204" pitchFamily="34" charset="0"/>
              </a:rPr>
              <a:t>Matt 23:15 </a:t>
            </a:r>
            <a:r>
              <a:rPr lang="en-CA" sz="2800" dirty="0">
                <a:solidFill>
                  <a:schemeClr val="bg1"/>
                </a:solidFill>
                <a:latin typeface="Arial" panose="020B0604020202020204" pitchFamily="34" charset="0"/>
                <a:cs typeface="Arial" panose="020B0604020202020204" pitchFamily="34" charset="0"/>
              </a:rPr>
              <a:t>– </a:t>
            </a:r>
            <a:br>
              <a:rPr lang="en-CA" sz="2800" dirty="0">
                <a:solidFill>
                  <a:schemeClr val="bg1"/>
                </a:solidFill>
                <a:latin typeface="Arial" panose="020B0604020202020204" pitchFamily="34" charset="0"/>
                <a:cs typeface="Arial" panose="020B0604020202020204" pitchFamily="34" charset="0"/>
              </a:rPr>
            </a:br>
            <a:r>
              <a:rPr lang="en-CA" sz="2800" b="1" dirty="0">
                <a:ln>
                  <a:solidFill>
                    <a:schemeClr val="bg1"/>
                  </a:solidFill>
                </a:ln>
                <a:solidFill>
                  <a:srgbClr val="D73DCC"/>
                </a:solidFill>
                <a:latin typeface="Arial" panose="020B0604020202020204" pitchFamily="34" charset="0"/>
                <a:cs typeface="Arial" panose="020B0604020202020204" pitchFamily="34" charset="0"/>
              </a:rPr>
              <a:t>Woe to you, scribes and Pharisees, HYPOCRITES! Because you go about the land and the sea to win one convert, and when he is won, you make him a son of </a:t>
            </a:r>
            <a:r>
              <a:rPr lang="en-CA" sz="2800" b="1" dirty="0" err="1">
                <a:ln>
                  <a:solidFill>
                    <a:schemeClr val="bg1"/>
                  </a:solidFill>
                </a:ln>
                <a:solidFill>
                  <a:srgbClr val="D73DCC"/>
                </a:solidFill>
                <a:latin typeface="Arial" panose="020B0604020202020204" pitchFamily="34" charset="0"/>
                <a:cs typeface="Arial" panose="020B0604020202020204" pitchFamily="34" charset="0"/>
              </a:rPr>
              <a:t>Gey-Hinnom</a:t>
            </a:r>
            <a:r>
              <a:rPr lang="en-CA" sz="2800" b="1" dirty="0">
                <a:ln>
                  <a:solidFill>
                    <a:schemeClr val="bg1"/>
                  </a:solidFill>
                </a:ln>
                <a:solidFill>
                  <a:srgbClr val="D73DCC"/>
                </a:solidFill>
                <a:latin typeface="Arial" panose="020B0604020202020204" pitchFamily="34" charset="0"/>
                <a:cs typeface="Arial" panose="020B0604020202020204" pitchFamily="34" charset="0"/>
              </a:rPr>
              <a:t> </a:t>
            </a:r>
            <a:r>
              <a:rPr lang="en-CA" sz="2800" b="1" u="sng" dirty="0">
                <a:ln>
                  <a:solidFill>
                    <a:schemeClr val="bg1"/>
                  </a:solidFill>
                </a:ln>
                <a:solidFill>
                  <a:srgbClr val="D73DCC"/>
                </a:solidFill>
                <a:latin typeface="Arial" panose="020B0604020202020204" pitchFamily="34" charset="0"/>
                <a:cs typeface="Arial" panose="020B0604020202020204" pitchFamily="34" charset="0"/>
              </a:rPr>
              <a:t>TWOFOLD</a:t>
            </a:r>
            <a:r>
              <a:rPr lang="en-CA" sz="2800" b="1" dirty="0">
                <a:ln>
                  <a:solidFill>
                    <a:schemeClr val="bg1"/>
                  </a:solidFill>
                </a:ln>
                <a:solidFill>
                  <a:srgbClr val="D73DCC"/>
                </a:solidFill>
                <a:latin typeface="Arial" panose="020B0604020202020204" pitchFamily="34" charset="0"/>
                <a:cs typeface="Arial" panose="020B0604020202020204" pitchFamily="34" charset="0"/>
              </a:rPr>
              <a:t> more than yourselves. </a:t>
            </a:r>
          </a:p>
          <a:p>
            <a:pPr algn="ctr"/>
            <a:endParaRPr lang="en-CA" sz="2800" b="1" dirty="0">
              <a:ln>
                <a:solidFill>
                  <a:schemeClr val="bg1"/>
                </a:solidFill>
              </a:ln>
              <a:solidFill>
                <a:srgbClr val="D73DCC"/>
              </a:solidFill>
              <a:latin typeface="Arial" panose="020B0604020202020204" pitchFamily="34" charset="0"/>
              <a:cs typeface="Arial" panose="020B0604020202020204" pitchFamily="34" charset="0"/>
            </a:endParaRPr>
          </a:p>
          <a:p>
            <a:pPr algn="ctr"/>
            <a:r>
              <a:rPr lang="en-CA" sz="2800" b="1" u="sng" dirty="0">
                <a:ln>
                  <a:solidFill>
                    <a:schemeClr val="bg1"/>
                  </a:solidFill>
                </a:ln>
                <a:solidFill>
                  <a:srgbClr val="FFFF00"/>
                </a:solidFill>
                <a:latin typeface="Arial" panose="020B0604020202020204" pitchFamily="34" charset="0"/>
                <a:cs typeface="Arial" panose="020B0604020202020204" pitchFamily="34" charset="0"/>
              </a:rPr>
              <a:t>Who is it</a:t>
            </a:r>
            <a:r>
              <a:rPr lang="en-CA" sz="2800" b="1" dirty="0">
                <a:ln>
                  <a:solidFill>
                    <a:schemeClr val="bg1"/>
                  </a:solidFill>
                </a:ln>
                <a:solidFill>
                  <a:srgbClr val="FFFF00"/>
                </a:solidFill>
                <a:latin typeface="Arial" panose="020B0604020202020204" pitchFamily="34" charset="0"/>
                <a:cs typeface="Arial" panose="020B0604020202020204" pitchFamily="34" charset="0"/>
              </a:rPr>
              <a:t> that gives their allegiance to the moon?</a:t>
            </a:r>
            <a:endParaRPr lang="en-CA" sz="2800" b="1" dirty="0">
              <a:ln>
                <a:solidFill>
                  <a:schemeClr val="bg1"/>
                </a:solidFill>
              </a:ln>
              <a:solidFill>
                <a:srgbClr val="FFFF00"/>
              </a:solidFill>
              <a:latin typeface="Arial Black" panose="020B0A04020102020204" pitchFamily="34" charset="0"/>
            </a:endParaRP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46</a:t>
            </a:fld>
            <a:endParaRPr lang="en-US" sz="1400" dirty="0">
              <a:solidFill>
                <a:schemeClr val="bg1"/>
              </a:solidFill>
            </a:endParaRPr>
          </a:p>
        </p:txBody>
      </p:sp>
    </p:spTree>
    <p:extLst>
      <p:ext uri="{BB962C8B-B14F-4D97-AF65-F5344CB8AC3E}">
        <p14:creationId xmlns:p14="http://schemas.microsoft.com/office/powerpoint/2010/main" val="149488729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08962" y="352425"/>
            <a:ext cx="11353799" cy="3182420"/>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latin typeface="Georgia" panose="02040502050405020303" pitchFamily="18" charset="0"/>
              </a:rPr>
              <a:t>Speaking to the scribes much later in His life – </a:t>
            </a:r>
            <a:br>
              <a:rPr lang="en-US" sz="2800" dirty="0">
                <a:solidFill>
                  <a:schemeClr val="bg1"/>
                </a:solidFill>
                <a:latin typeface="Georgia" panose="02040502050405020303" pitchFamily="18" charset="0"/>
              </a:rPr>
            </a:br>
            <a:r>
              <a:rPr lang="en-US" sz="2800" dirty="0">
                <a:solidFill>
                  <a:schemeClr val="bg1"/>
                </a:solidFill>
                <a:latin typeface="Georgia" panose="02040502050405020303" pitchFamily="18" charset="0"/>
              </a:rPr>
              <a:t>	What reasoning caused </a:t>
            </a:r>
            <a:r>
              <a:rPr lang="en-US" sz="2800" dirty="0">
                <a:solidFill>
                  <a:srgbClr val="3E3EF0"/>
                </a:solidFill>
                <a:latin typeface="Georgia" panose="02040502050405020303" pitchFamily="18" charset="0"/>
              </a:rPr>
              <a:t>Yahusha</a:t>
            </a:r>
            <a:r>
              <a:rPr lang="en-US" sz="2800" dirty="0">
                <a:solidFill>
                  <a:schemeClr val="bg1"/>
                </a:solidFill>
                <a:latin typeface="Georgia" panose="02040502050405020303" pitchFamily="18" charset="0"/>
              </a:rPr>
              <a:t> to speak these words?</a:t>
            </a:r>
          </a:p>
          <a:p>
            <a:endParaRPr lang="en-US" sz="1600" dirty="0">
              <a:solidFill>
                <a:srgbClr val="008080"/>
              </a:solidFill>
              <a:latin typeface="Georgia" panose="02040502050405020303" pitchFamily="18" charset="0"/>
            </a:endParaRPr>
          </a:p>
          <a:p>
            <a:r>
              <a:rPr lang="en-US" sz="2800" dirty="0">
                <a:solidFill>
                  <a:srgbClr val="FF6600"/>
                </a:solidFill>
                <a:latin typeface="Georgia" panose="02040502050405020303" pitchFamily="18" charset="0"/>
              </a:rPr>
              <a:t>Joh 7:19  </a:t>
            </a:r>
            <a:r>
              <a:rPr lang="en-US" sz="2800" dirty="0">
                <a:solidFill>
                  <a:prstClr val="black"/>
                </a:solidFill>
                <a:latin typeface="Georgia" panose="02040502050405020303" pitchFamily="18" charset="0"/>
              </a:rPr>
              <a:t>“Did not Mosheh give you the Torah? </a:t>
            </a:r>
            <a:br>
              <a:rPr lang="en-US" sz="2800" dirty="0">
                <a:solidFill>
                  <a:prstClr val="black"/>
                </a:solidFill>
                <a:latin typeface="Georgia" panose="02040502050405020303" pitchFamily="18" charset="0"/>
              </a:rPr>
            </a:br>
            <a:r>
              <a:rPr lang="en-US" sz="2800" dirty="0">
                <a:solidFill>
                  <a:prstClr val="black"/>
                </a:solidFill>
                <a:latin typeface="Georgia" panose="02040502050405020303" pitchFamily="18" charset="0"/>
              </a:rPr>
              <a:t>			</a:t>
            </a:r>
            <a:r>
              <a:rPr lang="en-US" sz="4400" dirty="0">
                <a:solidFill>
                  <a:srgbClr val="0000FF"/>
                </a:solidFill>
                <a:latin typeface="Georgia" panose="02040502050405020303" pitchFamily="18" charset="0"/>
              </a:rPr>
              <a:t>Yet </a:t>
            </a:r>
            <a:r>
              <a:rPr lang="en-US" sz="4400" u="sng" dirty="0">
                <a:solidFill>
                  <a:srgbClr val="0000FF"/>
                </a:solidFill>
                <a:latin typeface="Georgia" panose="02040502050405020303" pitchFamily="18" charset="0"/>
              </a:rPr>
              <a:t>NOT ONE</a:t>
            </a:r>
            <a:r>
              <a:rPr lang="en-US" sz="4400" dirty="0">
                <a:solidFill>
                  <a:srgbClr val="0000FF"/>
                </a:solidFill>
                <a:latin typeface="Georgia" panose="02040502050405020303" pitchFamily="18" charset="0"/>
              </a:rPr>
              <a:t> of you does the Torah!</a:t>
            </a:r>
            <a:endParaRPr lang="en-US" sz="4400" baseline="30000" dirty="0">
              <a:solidFill>
                <a:srgbClr val="0000FF"/>
              </a:solidFill>
              <a:latin typeface="Georgia" panose="02040502050405020303" pitchFamily="18" charset="0"/>
            </a:endParaRPr>
          </a:p>
          <a:p>
            <a:r>
              <a:rPr lang="en-US" sz="2800" baseline="30000" dirty="0">
                <a:solidFill>
                  <a:srgbClr val="0000FF"/>
                </a:solidFill>
                <a:latin typeface="Georgia" panose="02040502050405020303" pitchFamily="18" charset="0"/>
              </a:rPr>
              <a:t>					</a:t>
            </a:r>
            <a:r>
              <a:rPr lang="en-US" sz="2800" dirty="0">
                <a:solidFill>
                  <a:prstClr val="black"/>
                </a:solidFill>
                <a:latin typeface="Georgia" panose="02040502050405020303" pitchFamily="18" charset="0"/>
              </a:rPr>
              <a:t> Why do you seek to kill Me?”</a:t>
            </a:r>
            <a:endParaRPr lang="en-US" sz="2800" dirty="0"/>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47</a:t>
            </a:fld>
            <a:endParaRPr lang="en-US" sz="1400" dirty="0">
              <a:solidFill>
                <a:schemeClr val="bg1"/>
              </a:solidFill>
            </a:endParaRPr>
          </a:p>
        </p:txBody>
      </p:sp>
      <p:grpSp>
        <p:nvGrpSpPr>
          <p:cNvPr id="6" name="Group 5"/>
          <p:cNvGrpSpPr/>
          <p:nvPr/>
        </p:nvGrpSpPr>
        <p:grpSpPr>
          <a:xfrm rot="432619">
            <a:off x="9899584" y="2382415"/>
            <a:ext cx="2552700" cy="2495550"/>
            <a:chOff x="8077588" y="4854445"/>
            <a:chExt cx="2552700" cy="2495550"/>
          </a:xfrm>
        </p:grpSpPr>
        <p:sp>
          <p:nvSpPr>
            <p:cNvPr id="3" name="Rounded Rectangle 2"/>
            <p:cNvSpPr/>
            <p:nvPr/>
          </p:nvSpPr>
          <p:spPr>
            <a:xfrm>
              <a:off x="8901404" y="5542384"/>
              <a:ext cx="905069" cy="671804"/>
            </a:xfrm>
            <a:prstGeom prst="roundRect">
              <a:avLst/>
            </a:prstGeom>
            <a:solidFill>
              <a:srgbClr val="FF66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5" name="Picture 4" descr="C:\Users\Rae\Desktop\blue face what clear.pn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077588" y="4854445"/>
              <a:ext cx="2552700" cy="2495550"/>
            </a:xfrm>
            <a:prstGeom prst="rect">
              <a:avLst/>
            </a:prstGeom>
            <a:noFill/>
            <a:extLst>
              <a:ext uri="{909E8E84-426E-40DD-AFC4-6F175D3DCCD1}">
                <a14:hiddenFill xmlns:a14="http://schemas.microsoft.com/office/drawing/2010/main">
                  <a:solidFill>
                    <a:srgbClr val="FFFFFF"/>
                  </a:solidFill>
                </a14:hiddenFill>
              </a:ext>
            </a:extLst>
          </p:spPr>
        </p:pic>
      </p:grpSp>
      <p:sp>
        <p:nvSpPr>
          <p:cNvPr id="7" name="Rounded Rectangle 6"/>
          <p:cNvSpPr/>
          <p:nvPr/>
        </p:nvSpPr>
        <p:spPr>
          <a:xfrm>
            <a:off x="608105" y="5718941"/>
            <a:ext cx="10955512" cy="846815"/>
          </a:xfrm>
          <a:prstGeom prst="roundRect">
            <a:avLst>
              <a:gd name="adj" fmla="val 50000"/>
            </a:avLst>
          </a:prstGeom>
          <a:solidFill>
            <a:schemeClr val="accent4">
              <a:lumMod val="40000"/>
              <a:lumOff val="60000"/>
            </a:schemeClr>
          </a:solidFill>
          <a:ln w="762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Could it be pointing us to the </a:t>
            </a:r>
            <a:r>
              <a:rPr lang="en-CA" sz="3200" dirty="0">
                <a:solidFill>
                  <a:schemeClr val="bg1"/>
                </a:solidFill>
                <a:effectLst>
                  <a:glow rad="127000">
                    <a:srgbClr val="FFFF00"/>
                  </a:glow>
                </a:effectLst>
              </a:rPr>
              <a:t>geographical Judah </a:t>
            </a:r>
            <a:r>
              <a:rPr lang="en-CA" sz="3200" dirty="0">
                <a:solidFill>
                  <a:schemeClr val="bg1"/>
                </a:solidFill>
              </a:rPr>
              <a:t>instead?! </a:t>
            </a:r>
            <a:r>
              <a:rPr lang="en-CA" sz="3200" dirty="0">
                <a:solidFill>
                  <a:schemeClr val="bg1"/>
                </a:solidFill>
                <a:effectLst>
                  <a:glow rad="127000">
                    <a:srgbClr val="FFCCFF"/>
                  </a:glow>
                </a:effectLst>
                <a:sym typeface="Wingdings" panose="05000000000000000000" pitchFamily="2" charset="2"/>
              </a:rPr>
              <a:t></a:t>
            </a:r>
            <a:endParaRPr lang="en-CA" sz="3200" dirty="0">
              <a:solidFill>
                <a:schemeClr val="bg1"/>
              </a:solidFill>
              <a:effectLst>
                <a:glow rad="127000">
                  <a:srgbClr val="FFCCFF"/>
                </a:glow>
              </a:effectLst>
            </a:endParaRPr>
          </a:p>
        </p:txBody>
      </p:sp>
      <p:sp>
        <p:nvSpPr>
          <p:cNvPr id="8" name="Rounded Rectangle 7"/>
          <p:cNvSpPr/>
          <p:nvPr/>
        </p:nvSpPr>
        <p:spPr>
          <a:xfrm>
            <a:off x="608105" y="3809434"/>
            <a:ext cx="9775955" cy="1666526"/>
          </a:xfrm>
          <a:prstGeom prst="roundRect">
            <a:avLst>
              <a:gd name="adj" fmla="val 50000"/>
            </a:avLst>
          </a:prstGeom>
          <a:ln w="762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And yet I am hammered with the idea that – “Salvation is of the Jews”? </a:t>
            </a:r>
            <a:br>
              <a:rPr lang="en-CA" sz="3200" dirty="0">
                <a:solidFill>
                  <a:schemeClr val="bg1"/>
                </a:solidFill>
              </a:rPr>
            </a:br>
            <a:r>
              <a:rPr lang="en-CA" sz="3200" u="sng" dirty="0">
                <a:solidFill>
                  <a:schemeClr val="bg1"/>
                </a:solidFill>
              </a:rPr>
              <a:t>What is the correct</a:t>
            </a:r>
            <a:r>
              <a:rPr lang="en-CA" sz="3200" dirty="0">
                <a:solidFill>
                  <a:schemeClr val="bg1"/>
                </a:solidFill>
              </a:rPr>
              <a:t> translation and understanding?</a:t>
            </a:r>
          </a:p>
        </p:txBody>
      </p:sp>
    </p:spTree>
    <p:extLst>
      <p:ext uri="{BB962C8B-B14F-4D97-AF65-F5344CB8AC3E}">
        <p14:creationId xmlns:p14="http://schemas.microsoft.com/office/powerpoint/2010/main" val="4015574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afterEffect">
                                  <p:stCondLst>
                                    <p:cond delay="700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fade">
                                      <p:cBhvr>
                                        <p:cTn id="19" dur="1000"/>
                                        <p:tgtEl>
                                          <p:spTgt spid="7"/>
                                        </p:tgtEl>
                                      </p:cBhvr>
                                    </p:animEffect>
                                    <p:anim calcmode="lin" valueType="num">
                                      <p:cBhvr>
                                        <p:cTn id="20" dur="1000" fill="hold"/>
                                        <p:tgtEl>
                                          <p:spTgt spid="7"/>
                                        </p:tgtEl>
                                        <p:attrNameLst>
                                          <p:attrName>ppt_x</p:attrName>
                                        </p:attrNameLst>
                                      </p:cBhvr>
                                      <p:tavLst>
                                        <p:tav tm="0">
                                          <p:val>
                                            <p:strVal val="#ppt_x"/>
                                          </p:val>
                                        </p:tav>
                                        <p:tav tm="100000">
                                          <p:val>
                                            <p:strVal val="#ppt_x"/>
                                          </p:val>
                                        </p:tav>
                                      </p:tavLst>
                                    </p:anim>
                                    <p:anim calcmode="lin" valueType="num">
                                      <p:cBhvr>
                                        <p:cTn id="21"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09964" y="1492786"/>
            <a:ext cx="11353799" cy="4450814"/>
          </a:xfrm>
          <a:prstGeom prst="roundRect">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dirty="0">
                <a:solidFill>
                  <a:schemeClr val="bg1"/>
                </a:solidFill>
              </a:rPr>
              <a:t>Consider these words of Yahusha!</a:t>
            </a:r>
          </a:p>
          <a:p>
            <a:r>
              <a:rPr lang="en-US" sz="2800" dirty="0">
                <a:solidFill>
                  <a:schemeClr val="bg1"/>
                </a:solidFill>
              </a:rPr>
              <a:t> </a:t>
            </a:r>
            <a:br>
              <a:rPr lang="en-US" sz="2800" dirty="0"/>
            </a:br>
            <a:r>
              <a:rPr lang="en-US" sz="2800" dirty="0">
                <a:solidFill>
                  <a:srgbClr val="FF6600"/>
                </a:solidFill>
              </a:rPr>
              <a:t>Mat 5:20  </a:t>
            </a:r>
            <a:r>
              <a:rPr lang="en-US" sz="2800" dirty="0"/>
              <a:t>“For I say to you, that unless your righteousness </a:t>
            </a:r>
            <a:r>
              <a:rPr lang="en-US" sz="2800" b="1" dirty="0">
                <a:solidFill>
                  <a:srgbClr val="9933FF"/>
                </a:solidFill>
                <a:effectLst>
                  <a:glow rad="76200">
                    <a:srgbClr val="FFFF00"/>
                  </a:glow>
                </a:effectLst>
              </a:rPr>
              <a:t>exceeds</a:t>
            </a:r>
            <a:r>
              <a:rPr lang="en-US" sz="2800" dirty="0"/>
              <a:t> that 			of the scribes and Pharisees, you shall by no means enter into the 			reign of the heavens.</a:t>
            </a:r>
            <a:br>
              <a:rPr lang="en-US" sz="2800" dirty="0"/>
            </a:br>
            <a:endParaRPr lang="en-US" sz="2800" dirty="0"/>
          </a:p>
          <a:p>
            <a:r>
              <a:rPr lang="en-US" sz="2800" dirty="0">
                <a:solidFill>
                  <a:srgbClr val="0C27AC"/>
                </a:solidFill>
              </a:rPr>
              <a:t>Consider the statements found in these verses below, then carefully 	ponder from whom you accept doctrine.</a:t>
            </a:r>
            <a:br>
              <a:rPr lang="en-US" sz="2800" dirty="0">
                <a:solidFill>
                  <a:srgbClr val="0C27AC"/>
                </a:solidFill>
              </a:rPr>
            </a:br>
            <a:r>
              <a:rPr lang="en-US" sz="2800" dirty="0">
                <a:solidFill>
                  <a:srgbClr val="0C27AC"/>
                </a:solidFill>
              </a:rPr>
              <a:t>		</a:t>
            </a:r>
            <a:r>
              <a:rPr lang="en-US" sz="2800" dirty="0">
                <a:solidFill>
                  <a:srgbClr val="9933FF"/>
                </a:solidFill>
              </a:rPr>
              <a:t>Mt. 15:3-9, Mk. 7:7-13, Acts 7:53, Rom. 2:23-27, Gal. 6:13. </a:t>
            </a: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48</a:t>
            </a:fld>
            <a:endParaRPr lang="en-US" sz="1400" dirty="0">
              <a:solidFill>
                <a:schemeClr val="bg1"/>
              </a:solidFill>
            </a:endParaRPr>
          </a:p>
        </p:txBody>
      </p:sp>
      <p:cxnSp>
        <p:nvCxnSpPr>
          <p:cNvPr id="5" name="Straight Connector 4"/>
          <p:cNvCxnSpPr/>
          <p:nvPr/>
        </p:nvCxnSpPr>
        <p:spPr>
          <a:xfrm flipV="1">
            <a:off x="9227974" y="3088432"/>
            <a:ext cx="1194320" cy="9330"/>
          </a:xfrm>
          <a:prstGeom prst="line">
            <a:avLst/>
          </a:prstGeom>
          <a:ln w="76200">
            <a:solidFill>
              <a:srgbClr val="FF66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5995880"/>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40640" y="1558211"/>
            <a:ext cx="11053372" cy="3741578"/>
          </a:xfrm>
        </p:spPr>
        <p:txBody>
          <a:bodyPr>
            <a:normAutofit/>
          </a:bodyPr>
          <a:lstStyle/>
          <a:p>
            <a:r>
              <a:rPr lang="en-CA" dirty="0"/>
              <a:t>Now it is time to view CE </a:t>
            </a:r>
            <a:r>
              <a:rPr lang="en-CA" dirty="0">
                <a:solidFill>
                  <a:srgbClr val="FF6600"/>
                </a:solidFill>
              </a:rPr>
              <a:t>11.</a:t>
            </a:r>
          </a:p>
          <a:p>
            <a:endParaRPr lang="en-CA" dirty="0">
              <a:solidFill>
                <a:srgbClr val="FF6600"/>
              </a:solidFill>
            </a:endParaRPr>
          </a:p>
          <a:p>
            <a:r>
              <a:rPr lang="en-CA" dirty="0"/>
              <a:t>Let’s see if CE </a:t>
            </a:r>
            <a:r>
              <a:rPr lang="en-CA" dirty="0">
                <a:solidFill>
                  <a:srgbClr val="FF6600"/>
                </a:solidFill>
              </a:rPr>
              <a:t>11</a:t>
            </a:r>
            <a:r>
              <a:rPr lang="en-CA" dirty="0"/>
              <a:t> can match </a:t>
            </a:r>
            <a:r>
              <a:rPr lang="en-CA" b="1" u="sng" dirty="0">
                <a:solidFill>
                  <a:srgbClr val="0099FF"/>
                </a:solidFill>
              </a:rPr>
              <a:t>or deliver better reasonin</a:t>
            </a:r>
            <a:r>
              <a:rPr lang="en-CA" b="1" dirty="0">
                <a:solidFill>
                  <a:srgbClr val="0099FF"/>
                </a:solidFill>
              </a:rPr>
              <a:t>g</a:t>
            </a:r>
            <a:r>
              <a:rPr lang="en-CA" dirty="0">
                <a:solidFill>
                  <a:srgbClr val="0099FF"/>
                </a:solidFill>
              </a:rPr>
              <a:t>,</a:t>
            </a:r>
            <a:r>
              <a:rPr lang="en-CA" dirty="0"/>
              <a:t> than  CE </a:t>
            </a:r>
            <a:r>
              <a:rPr lang="en-CA" dirty="0">
                <a:solidFill>
                  <a:srgbClr val="FF6600"/>
                </a:solidFill>
              </a:rPr>
              <a:t>12. </a:t>
            </a:r>
            <a:br>
              <a:rPr lang="en-CA" dirty="0"/>
            </a:br>
            <a:endParaRPr lang="en-CA" dirty="0"/>
          </a:p>
          <a:p>
            <a:r>
              <a:rPr lang="en-CA" dirty="0"/>
              <a:t>We are once again looking for </a:t>
            </a:r>
            <a:r>
              <a:rPr lang="en-CA" dirty="0">
                <a:solidFill>
                  <a:schemeClr val="bg1"/>
                </a:solidFill>
                <a:effectLst>
                  <a:glow rad="127000">
                    <a:srgbClr val="FFCCFF"/>
                  </a:glow>
                </a:effectLst>
                <a:latin typeface="Arial Black" panose="020B0A04020102020204" pitchFamily="34" charset="0"/>
              </a:rPr>
              <a:t>TIMING EVIDENCE </a:t>
            </a:r>
            <a:r>
              <a:rPr lang="en-CA" dirty="0"/>
              <a:t>to determine 	exactly </a:t>
            </a:r>
            <a:r>
              <a:rPr lang="en-CA" sz="5400" b="1" dirty="0">
                <a:ln w="28575">
                  <a:solidFill>
                    <a:srgbClr val="9933FF"/>
                  </a:solidFill>
                </a:ln>
                <a:latin typeface="Arial Black" panose="020B0A04020102020204" pitchFamily="34" charset="0"/>
              </a:rPr>
              <a:t>WHY</a:t>
            </a:r>
            <a:r>
              <a:rPr lang="en-CA" dirty="0"/>
              <a:t>  Yahusha was </a:t>
            </a:r>
            <a:r>
              <a:rPr lang="en-CA" b="1" dirty="0">
                <a:solidFill>
                  <a:srgbClr val="FF0000"/>
                </a:solidFill>
              </a:rPr>
              <a:t>“</a:t>
            </a:r>
            <a:r>
              <a:rPr lang="en-CA" b="1" u="sng" dirty="0">
                <a:solidFill>
                  <a:srgbClr val="0099FF"/>
                </a:solidFill>
              </a:rPr>
              <a:t>FOUND IN</a:t>
            </a:r>
            <a:r>
              <a:rPr lang="en-CA" b="1" dirty="0">
                <a:solidFill>
                  <a:srgbClr val="FF0000"/>
                </a:solidFill>
              </a:rPr>
              <a:t>”</a:t>
            </a:r>
            <a:r>
              <a:rPr lang="en-CA" b="1" dirty="0">
                <a:solidFill>
                  <a:srgbClr val="0099FF"/>
                </a:solidFill>
              </a:rPr>
              <a:t> </a:t>
            </a:r>
            <a:r>
              <a:rPr lang="en-CA" dirty="0"/>
              <a:t>the tabernacle, </a:t>
            </a:r>
            <a:br>
              <a:rPr lang="en-CA" dirty="0"/>
            </a:br>
            <a:r>
              <a:rPr lang="en-CA" dirty="0"/>
              <a:t>	3 days after the feast of the Jews!</a:t>
            </a:r>
          </a:p>
        </p:txBody>
      </p:sp>
      <p:sp>
        <p:nvSpPr>
          <p:cNvPr id="4" name="Slide Number Placeholder 3"/>
          <p:cNvSpPr>
            <a:spLocks noGrp="1"/>
          </p:cNvSpPr>
          <p:nvPr>
            <p:ph type="sldNum" sz="quarter" idx="12"/>
          </p:nvPr>
        </p:nvSpPr>
        <p:spPr>
          <a:xfrm>
            <a:off x="9357049" y="6492875"/>
            <a:ext cx="2743200" cy="365125"/>
          </a:xfrm>
        </p:spPr>
        <p:txBody>
          <a:bodyPr/>
          <a:lstStyle/>
          <a:p>
            <a:fld id="{6D22F896-40B5-4ADD-8801-0D06FADFA095}" type="slidenum">
              <a:rPr lang="en-US" smtClean="0"/>
              <a:t>49</a:t>
            </a:fld>
            <a:endParaRPr lang="en-US" dirty="0"/>
          </a:p>
        </p:txBody>
      </p:sp>
    </p:spTree>
    <p:extLst>
      <p:ext uri="{BB962C8B-B14F-4D97-AF65-F5344CB8AC3E}">
        <p14:creationId xmlns:p14="http://schemas.microsoft.com/office/powerpoint/2010/main" val="52991629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8228" y="1053"/>
            <a:ext cx="11111971" cy="3140075"/>
          </a:xfrm>
        </p:spPr>
        <p:txBody>
          <a:bodyPr>
            <a:noAutofit/>
          </a:bodyPr>
          <a:lstStyle/>
          <a:p>
            <a:pPr algn="ctr"/>
            <a:r>
              <a:rPr lang="en-CA" sz="9600" b="1" dirty="0">
                <a:ln>
                  <a:solidFill>
                    <a:schemeClr val="tx1"/>
                  </a:solidFill>
                </a:ln>
                <a:solidFill>
                  <a:srgbClr val="0C27AC"/>
                </a:solidFill>
                <a:effectLst>
                  <a:glow rad="228600">
                    <a:srgbClr val="FFFF00"/>
                  </a:glow>
                </a:effectLst>
              </a:rPr>
              <a:t>I</a:t>
            </a:r>
            <a:r>
              <a:rPr lang="en-CA" sz="9600" b="1" dirty="0">
                <a:solidFill>
                  <a:srgbClr val="0C27AC"/>
                </a:solidFill>
                <a:effectLst>
                  <a:glow rad="228600">
                    <a:schemeClr val="accent3">
                      <a:satMod val="175000"/>
                      <a:alpha val="40000"/>
                    </a:schemeClr>
                  </a:glow>
                </a:effectLst>
              </a:rPr>
              <a:t> - </a:t>
            </a:r>
            <a:r>
              <a:rPr lang="en-CA" sz="9600" b="1" dirty="0">
                <a:ln w="19050">
                  <a:solidFill>
                    <a:srgbClr val="FFFF00"/>
                  </a:solidFill>
                </a:ln>
                <a:solidFill>
                  <a:srgbClr val="0C27AC"/>
                </a:solidFill>
                <a:effectLst>
                  <a:glow rad="228600">
                    <a:srgbClr val="FFCCFF">
                      <a:alpha val="40000"/>
                    </a:srgbClr>
                  </a:glow>
                </a:effectLst>
              </a:rPr>
              <a:t>must</a:t>
            </a:r>
            <a:r>
              <a:rPr lang="en-CA" sz="9600" b="1" dirty="0">
                <a:solidFill>
                  <a:srgbClr val="0C27AC"/>
                </a:solidFill>
                <a:effectLst>
                  <a:glow rad="228600">
                    <a:schemeClr val="accent3">
                      <a:satMod val="175000"/>
                      <a:alpha val="40000"/>
                    </a:schemeClr>
                  </a:glow>
                </a:effectLst>
              </a:rPr>
              <a:t> </a:t>
            </a:r>
            <a:r>
              <a:rPr lang="en-CA" sz="9600" b="1" dirty="0">
                <a:ln>
                  <a:solidFill>
                    <a:schemeClr val="tx1"/>
                  </a:solidFill>
                </a:ln>
                <a:solidFill>
                  <a:srgbClr val="0C27AC"/>
                </a:solidFill>
                <a:effectLst>
                  <a:glow rad="228600">
                    <a:schemeClr val="accent3">
                      <a:satMod val="175000"/>
                      <a:alpha val="40000"/>
                    </a:schemeClr>
                  </a:glow>
                </a:effectLst>
              </a:rPr>
              <a:t>be about My Father’s Business</a:t>
            </a:r>
          </a:p>
        </p:txBody>
      </p:sp>
      <p:sp>
        <p:nvSpPr>
          <p:cNvPr id="7" name="Rounded Rectangle 6"/>
          <p:cNvSpPr/>
          <p:nvPr/>
        </p:nvSpPr>
        <p:spPr>
          <a:xfrm>
            <a:off x="11257129" y="1909040"/>
            <a:ext cx="914400" cy="889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KJV Luke 2:49</a:t>
            </a:r>
          </a:p>
        </p:txBody>
      </p:sp>
      <p:cxnSp>
        <p:nvCxnSpPr>
          <p:cNvPr id="8" name="Straight Connector 7"/>
          <p:cNvCxnSpPr/>
          <p:nvPr/>
        </p:nvCxnSpPr>
        <p:spPr>
          <a:xfrm>
            <a:off x="2188723" y="1478604"/>
            <a:ext cx="2373549" cy="0"/>
          </a:xfrm>
          <a:prstGeom prst="line">
            <a:avLst/>
          </a:prstGeom>
          <a:ln w="381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pic>
        <p:nvPicPr>
          <p:cNvPr id="1026" name="Picture 2" descr="https://i.ytimg.com/vi/7Ot-vRrUP58/maxresdefault.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5119081" y="3056285"/>
            <a:ext cx="6339840" cy="3566160"/>
          </a:xfrm>
          <a:prstGeom prst="rect">
            <a:avLst/>
          </a:prstGeom>
          <a:noFill/>
          <a:extLst>
            <a:ext uri="{909E8E84-426E-40DD-AFC4-6F175D3DCCD1}">
              <a14:hiddenFill xmlns:a14="http://schemas.microsoft.com/office/drawing/2010/main">
                <a:solidFill>
                  <a:srgbClr val="FFFFFF"/>
                </a:solidFill>
              </a14:hiddenFill>
            </a:ext>
          </a:extLst>
        </p:spPr>
      </p:pic>
      <p:sp>
        <p:nvSpPr>
          <p:cNvPr id="3" name="Rounded Rectangular Callout 2"/>
          <p:cNvSpPr/>
          <p:nvPr/>
        </p:nvSpPr>
        <p:spPr>
          <a:xfrm>
            <a:off x="371475" y="3522133"/>
            <a:ext cx="4295774" cy="1987457"/>
          </a:xfrm>
          <a:prstGeom prst="wedgeRoundRectCallout">
            <a:avLst>
              <a:gd name="adj1" fmla="val 62414"/>
              <a:gd name="adj2" fmla="val 3066"/>
              <a:gd name="adj3" fmla="val 16667"/>
            </a:avLst>
          </a:prstGeom>
          <a:solidFill>
            <a:srgbClr val="FFCCFF"/>
          </a:solidFill>
          <a:ln w="76200">
            <a:solidFill>
              <a:srgbClr val="9933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02060"/>
                </a:solidFill>
              </a:rPr>
              <a:t>Did Yahusha consider Malachi relevant in CE 12? </a:t>
            </a:r>
          </a:p>
        </p:txBody>
      </p:sp>
    </p:spTree>
    <p:extLst>
      <p:ext uri="{BB962C8B-B14F-4D97-AF65-F5344CB8AC3E}">
        <p14:creationId xmlns:p14="http://schemas.microsoft.com/office/powerpoint/2010/main" val="18116611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193" y="1261533"/>
            <a:ext cx="11562539" cy="5276000"/>
          </a:xfrm>
        </p:spPr>
        <p:txBody>
          <a:bodyPr>
            <a:normAutofit/>
          </a:bodyPr>
          <a:lstStyle/>
          <a:p>
            <a:r>
              <a:rPr lang="en-CA" sz="6500" b="1" dirty="0">
                <a:ln w="38100">
                  <a:solidFill>
                    <a:srgbClr val="0C27AC"/>
                  </a:solidFill>
                </a:ln>
                <a:solidFill>
                  <a:srgbClr val="FF0000"/>
                </a:solidFill>
                <a:latin typeface="Comic Sans MS" panose="030F0702030302020204" pitchFamily="66" charset="0"/>
              </a:rPr>
              <a:t>In </a:t>
            </a:r>
            <a:r>
              <a:rPr lang="en-CA" sz="6500" b="1" u="sng" dirty="0">
                <a:ln w="38100">
                  <a:solidFill>
                    <a:srgbClr val="0C27AC"/>
                  </a:solidFill>
                </a:ln>
                <a:solidFill>
                  <a:srgbClr val="FF0000"/>
                </a:solidFill>
                <a:latin typeface="Comic Sans MS" panose="030F0702030302020204" pitchFamily="66" charset="0"/>
              </a:rPr>
              <a:t>OBEDIENCE</a:t>
            </a:r>
            <a:r>
              <a:rPr lang="en-CA" sz="6500" b="1" dirty="0">
                <a:ln w="38100">
                  <a:solidFill>
                    <a:srgbClr val="0C27AC"/>
                  </a:solidFill>
                </a:ln>
                <a:solidFill>
                  <a:srgbClr val="FF0000"/>
                </a:solidFill>
                <a:latin typeface="Comic Sans MS" panose="030F0702030302020204" pitchFamily="66" charset="0"/>
              </a:rPr>
              <a:t> to -</a:t>
            </a:r>
            <a:br>
              <a:rPr lang="en-CA" sz="8000" dirty="0">
                <a:ln w="38100">
                  <a:solidFill>
                    <a:srgbClr val="0C27AC"/>
                  </a:solidFill>
                </a:ln>
                <a:solidFill>
                  <a:srgbClr val="FFCCFF"/>
                </a:solidFill>
                <a:latin typeface="Comic Sans MS" panose="030F0702030302020204" pitchFamily="66" charset="0"/>
              </a:rPr>
            </a:br>
            <a:r>
              <a:rPr lang="en-CA" sz="1600" dirty="0">
                <a:ln w="38100">
                  <a:solidFill>
                    <a:srgbClr val="0C27AC"/>
                  </a:solidFill>
                </a:ln>
                <a:solidFill>
                  <a:srgbClr val="FFCCFF"/>
                </a:solidFill>
                <a:latin typeface="Comic Sans MS" panose="030F0702030302020204" pitchFamily="66" charset="0"/>
              </a:rPr>
              <a:t> </a:t>
            </a:r>
            <a:br>
              <a:rPr lang="en-CA" sz="8000" dirty="0">
                <a:ln w="38100">
                  <a:solidFill>
                    <a:srgbClr val="0C27AC"/>
                  </a:solidFill>
                </a:ln>
                <a:solidFill>
                  <a:srgbClr val="FFCCFF"/>
                </a:solidFill>
                <a:latin typeface="Comic Sans MS" panose="030F0702030302020204" pitchFamily="66" charset="0"/>
              </a:rPr>
            </a:br>
            <a:r>
              <a:rPr lang="en-CA" sz="8000" b="1" i="1" dirty="0">
                <a:ln w="38100">
                  <a:solidFill>
                    <a:srgbClr val="0C27AC"/>
                  </a:solidFill>
                </a:ln>
                <a:solidFill>
                  <a:srgbClr val="FFCCFF"/>
                </a:solidFill>
                <a:latin typeface="Comic Sans MS" panose="030F0702030302020204" pitchFamily="66" charset="0"/>
              </a:rPr>
              <a:t>His Father’s Business!</a:t>
            </a:r>
            <a:br>
              <a:rPr lang="en-CA" sz="8000" b="1" i="1" dirty="0">
                <a:ln w="38100">
                  <a:solidFill>
                    <a:srgbClr val="0C27AC"/>
                  </a:solidFill>
                </a:ln>
                <a:solidFill>
                  <a:srgbClr val="FFCCFF"/>
                </a:solidFill>
                <a:latin typeface="Comic Sans MS" panose="030F0702030302020204" pitchFamily="66" charset="0"/>
              </a:rPr>
            </a:br>
            <a:br>
              <a:rPr lang="en-CA" sz="8000" b="1" i="1" dirty="0">
                <a:ln w="38100">
                  <a:solidFill>
                    <a:srgbClr val="0C27AC"/>
                  </a:solidFill>
                </a:ln>
                <a:solidFill>
                  <a:srgbClr val="FFCCFF"/>
                </a:solidFill>
                <a:latin typeface="Comic Sans MS" panose="030F0702030302020204" pitchFamily="66" charset="0"/>
              </a:rPr>
            </a:br>
            <a:r>
              <a:rPr lang="en-CA" sz="2400" b="1" i="1" dirty="0">
                <a:ln w="38100">
                  <a:solidFill>
                    <a:srgbClr val="0C27AC"/>
                  </a:solidFill>
                </a:ln>
                <a:solidFill>
                  <a:srgbClr val="FFCCFF"/>
                </a:solidFill>
                <a:latin typeface="Comic Sans MS" panose="030F0702030302020204" pitchFamily="66" charset="0"/>
              </a:rPr>
              <a:t>	</a:t>
            </a:r>
            <a:endParaRPr lang="en-CA" dirty="0"/>
          </a:p>
        </p:txBody>
      </p:sp>
      <p:pic>
        <p:nvPicPr>
          <p:cNvPr id="5" name="Picture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30272" y="539578"/>
            <a:ext cx="2377440" cy="1485900"/>
          </a:xfrm>
          <a:prstGeom prst="rect">
            <a:avLst/>
          </a:prstGeom>
        </p:spPr>
      </p:pic>
      <p:sp>
        <p:nvSpPr>
          <p:cNvPr id="6" name="Oval 5"/>
          <p:cNvSpPr/>
          <p:nvPr/>
        </p:nvSpPr>
        <p:spPr>
          <a:xfrm>
            <a:off x="3352152" y="400462"/>
            <a:ext cx="5271796" cy="664143"/>
          </a:xfrm>
          <a:prstGeom prst="ellipse">
            <a:avLst/>
          </a:prstGeom>
          <a:solidFill>
            <a:schemeClr val="tx1">
              <a:lumMod val="65000"/>
            </a:schemeClr>
          </a:solidFill>
          <a:ln w="1905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400" b="1" dirty="0">
                <a:ln>
                  <a:solidFill>
                    <a:srgbClr val="00FF99"/>
                  </a:solidFill>
                </a:ln>
                <a:solidFill>
                  <a:srgbClr val="D73DCC"/>
                </a:solidFill>
                <a:latin typeface="Arial" panose="020B0604020202020204" pitchFamily="34" charset="0"/>
                <a:cs typeface="Arial" panose="020B0604020202020204" pitchFamily="34" charset="0"/>
              </a:rPr>
              <a:t>CE 11- Option -	</a:t>
            </a:r>
            <a:endParaRPr lang="en-CA" dirty="0">
              <a:solidFill>
                <a:srgbClr val="FF0000"/>
              </a:solidFill>
            </a:endParaRPr>
          </a:p>
        </p:txBody>
      </p:sp>
      <p:sp>
        <p:nvSpPr>
          <p:cNvPr id="7" name="Rectangle 6"/>
          <p:cNvSpPr/>
          <p:nvPr/>
        </p:nvSpPr>
        <p:spPr>
          <a:xfrm>
            <a:off x="861435" y="4220608"/>
            <a:ext cx="10571584" cy="199675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i="1" dirty="0">
                <a:ln w="38100">
                  <a:solidFill>
                    <a:srgbClr val="0C27AC"/>
                  </a:solidFill>
                </a:ln>
                <a:solidFill>
                  <a:srgbClr val="FFCCFF"/>
                </a:solidFill>
                <a:latin typeface="Comic Sans MS" panose="030F0702030302020204" pitchFamily="66" charset="0"/>
              </a:rPr>
              <a:t> </a:t>
            </a:r>
            <a:r>
              <a:rPr lang="en-CA" sz="3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Examining CE </a:t>
            </a:r>
            <a:r>
              <a:rPr lang="en-CA" sz="3400" b="1" dirty="0">
                <a:ln>
                  <a:solidFill>
                    <a:srgbClr val="0C27AC"/>
                  </a:solidFill>
                </a:ln>
                <a:gradFill>
                  <a:gsLst>
                    <a:gs pos="34000">
                      <a:prstClr val="white">
                        <a:lumMod val="93000"/>
                      </a:prstClr>
                    </a:gs>
                    <a:gs pos="0">
                      <a:prstClr val="black">
                        <a:lumMod val="25000"/>
                        <a:lumOff val="75000"/>
                      </a:prstClr>
                    </a:gs>
                    <a:gs pos="100000">
                      <a:srgbClr val="94D7E4">
                        <a:lumMod val="0"/>
                        <a:lumOff val="100000"/>
                      </a:srgbClr>
                    </a:gs>
                  </a:gsLst>
                  <a:lin ang="4800000" scaled="0"/>
                </a:gradFill>
                <a:effectLst>
                  <a:glow rad="228600">
                    <a:srgbClr val="00FF99"/>
                  </a:glow>
                </a:effectLst>
                <a:latin typeface="Arial" panose="020B0604020202020204" pitchFamily="34" charset="0"/>
                <a:cs typeface="Arial" panose="020B0604020202020204" pitchFamily="34" charset="0"/>
              </a:rPr>
              <a:t>11</a:t>
            </a:r>
            <a:r>
              <a:rPr lang="en-CA" sz="3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r>
              <a:rPr lang="en-CA" sz="3400" dirty="0">
                <a:solidFill>
                  <a:srgbClr val="FF6600"/>
                </a:solidFill>
                <a:latin typeface="Arial" panose="020B0604020202020204" pitchFamily="34" charset="0"/>
                <a:cs typeface="Arial" panose="020B0604020202020204" pitchFamily="34" charset="0"/>
              </a:rPr>
              <a:t>1</a:t>
            </a:r>
            <a:r>
              <a:rPr lang="en-CA" sz="3400" dirty="0">
                <a:solidFill>
                  <a:srgbClr val="FF6600"/>
                </a:solidFill>
                <a:effectLst>
                  <a:glow rad="127000">
                    <a:srgbClr val="FFFF00"/>
                  </a:glow>
                </a:effectLst>
                <a:latin typeface="Arial" panose="020B0604020202020204" pitchFamily="34" charset="0"/>
                <a:cs typeface="Arial" panose="020B0604020202020204" pitchFamily="34" charset="0"/>
              </a:rPr>
              <a:t>A</a:t>
            </a:r>
            <a:r>
              <a:rPr lang="en-CA" sz="3400" dirty="0">
                <a:solidFill>
                  <a:srgbClr val="FF6600"/>
                </a:solidFill>
                <a:latin typeface="Arial" panose="020B0604020202020204" pitchFamily="34" charset="0"/>
                <a:cs typeface="Arial" panose="020B0604020202020204" pitchFamily="34" charset="0"/>
              </a:rPr>
              <a:t> – Sliver </a:t>
            </a:r>
            <a:r>
              <a:rPr lang="en-CA" sz="3400" i="1" u="sng" dirty="0">
                <a:solidFill>
                  <a:srgbClr val="FF6600"/>
                </a:solidFill>
                <a:latin typeface="Arial" panose="020B0604020202020204" pitchFamily="34" charset="0"/>
                <a:cs typeface="Arial" panose="020B0604020202020204" pitchFamily="34" charset="0"/>
              </a:rPr>
              <a:t>BEFORE</a:t>
            </a:r>
            <a:r>
              <a:rPr lang="en-CA" sz="3400" dirty="0">
                <a:solidFill>
                  <a:srgbClr val="FF6600"/>
                </a:solidFill>
                <a:latin typeface="Arial" panose="020B0604020202020204" pitchFamily="34" charset="0"/>
                <a:cs typeface="Arial" panose="020B0604020202020204" pitchFamily="34" charset="0"/>
              </a:rPr>
              <a:t> the Tequfah.</a:t>
            </a:r>
            <a:r>
              <a:rPr lang="en-CA" sz="3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a:t>
            </a:r>
            <a:br>
              <a:rPr lang="en-CA" sz="34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Historic documentation is recorded </a:t>
            </a:r>
            <a:r>
              <a:rPr lang="en-CA" sz="28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and </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p</a:t>
            </a:r>
            <a:r>
              <a:rPr lang="en-CA" sz="28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roven</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that in this era, </a:t>
            </a:r>
            <a:b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b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they were choosing the sliver moon </a:t>
            </a:r>
            <a:r>
              <a:rPr lang="en-CA" sz="2800" u="sng"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before</a:t>
            </a:r>
            <a:r>
              <a:rPr lang="en-CA" sz="2800" dirty="0">
                <a:gradFill>
                  <a:gsLst>
                    <a:gs pos="34000">
                      <a:prstClr val="white">
                        <a:lumMod val="93000"/>
                      </a:prstClr>
                    </a:gs>
                    <a:gs pos="0">
                      <a:prstClr val="black">
                        <a:lumMod val="25000"/>
                        <a:lumOff val="75000"/>
                      </a:prstClr>
                    </a:gs>
                    <a:gs pos="100000">
                      <a:srgbClr val="94D7E4">
                        <a:lumMod val="0"/>
                        <a:lumOff val="100000"/>
                      </a:srgbClr>
                    </a:gs>
                  </a:gsLst>
                  <a:lin ang="4800000" scaled="0"/>
                </a:gradFill>
              </a:rPr>
              <a:t> the Tequfah. </a:t>
            </a:r>
            <a:endParaRPr lang="en-CA" dirty="0"/>
          </a:p>
        </p:txBody>
      </p:sp>
      <p:sp>
        <p:nvSpPr>
          <p:cNvPr id="2" name="Explosion 1 1"/>
          <p:cNvSpPr/>
          <p:nvPr/>
        </p:nvSpPr>
        <p:spPr>
          <a:xfrm>
            <a:off x="7266539" y="3639122"/>
            <a:ext cx="914400" cy="914400"/>
          </a:xfrm>
          <a:prstGeom prst="irregularSeal1">
            <a:avLst/>
          </a:prstGeom>
          <a:ln w="38100">
            <a:solidFill>
              <a:srgbClr val="D73D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4" name="Slide Number Placeholder 3"/>
          <p:cNvSpPr>
            <a:spLocks noGrp="1"/>
          </p:cNvSpPr>
          <p:nvPr>
            <p:ph type="sldNum" sz="quarter" idx="12"/>
          </p:nvPr>
        </p:nvSpPr>
        <p:spPr>
          <a:xfrm>
            <a:off x="11800469" y="6415017"/>
            <a:ext cx="381000" cy="365125"/>
          </a:xfrm>
        </p:spPr>
        <p:txBody>
          <a:bodyPr/>
          <a:lstStyle/>
          <a:p>
            <a:fld id="{6D22F896-40B5-4ADD-8801-0D06FADFA095}" type="slidenum">
              <a:rPr lang="en-US" sz="1400" smtClean="0"/>
              <a:t>50</a:t>
            </a:fld>
            <a:endParaRPr lang="en-US" sz="1400" dirty="0"/>
          </a:p>
        </p:txBody>
      </p:sp>
      <p:sp>
        <p:nvSpPr>
          <p:cNvPr id="8" name="Rounded Rectangle 7"/>
          <p:cNvSpPr/>
          <p:nvPr/>
        </p:nvSpPr>
        <p:spPr>
          <a:xfrm>
            <a:off x="7553006" y="419957"/>
            <a:ext cx="522122" cy="625151"/>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0000"/>
                </a:solidFill>
                <a:effectLst>
                  <a:glow rad="127000">
                    <a:srgbClr val="FFFF00"/>
                  </a:glow>
                </a:effectLst>
                <a:latin typeface="Arial" panose="020B0604020202020204" pitchFamily="34" charset="0"/>
                <a:cs typeface="Arial" panose="020B0604020202020204" pitchFamily="34" charset="0"/>
              </a:rPr>
              <a:t>A</a:t>
            </a:r>
            <a:endParaRPr lang="en-CA" sz="3200" dirty="0">
              <a:solidFill>
                <a:srgbClr val="FF0000"/>
              </a:solidFill>
            </a:endParaRPr>
          </a:p>
        </p:txBody>
      </p:sp>
    </p:spTree>
    <p:extLst>
      <p:ext uri="{BB962C8B-B14F-4D97-AF65-F5344CB8AC3E}">
        <p14:creationId xmlns:p14="http://schemas.microsoft.com/office/powerpoint/2010/main" val="3063924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 presetClass="entr" presetSubtype="0" fill="hold" grpId="1" nodeType="after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par>
                          <p:cTn id="13" fill="hold">
                            <p:stCondLst>
                              <p:cond delay="1000"/>
                            </p:stCondLst>
                            <p:childTnLst>
                              <p:par>
                                <p:cTn id="14" presetID="26" presetClass="path" presetSubtype="0" accel="50000" decel="50000" fill="hold" grpId="0" nodeType="afterEffect">
                                  <p:stCondLst>
                                    <p:cond delay="0"/>
                                  </p:stCondLst>
                                  <p:childTnLst>
                                    <p:animMotion origin="layout" path="M -0.00079 0.00556 C -0.05404 0.00556 -0.09727 0.04514 -0.0974 0.09398 C -0.09727 0.15139 -0.04909 0.17223 -0.01993 0.18102 L 0.01862 0.18982 C 0.04765 0.19861 0.0957 0.22084 0.09583 0.28565 C 0.09583 0.32685 0.0526 0.37431 -0.00092 0.37431 C -0.05404 0.37408 -0.09727 0.32685 -0.09727 0.28565 C -0.09727 0.22084 -0.04909 0.19861 -0.0198 0.18982 L 0.01862 0.18102 C 0.04765 0.17223 0.0957 0.15139 0.0957 0.09398 C 0.0957 0.04514 0.0526 0.00556 -0.00079 0.00556 Z " pathEditMode="relative" rAng="5400000" ptsTypes="AAAAAAAAAAA">
                                      <p:cBhvr>
                                        <p:cTn id="15" dur="2000" fill="hold"/>
                                        <p:tgtEl>
                                          <p:spTgt spid="8"/>
                                        </p:tgtEl>
                                        <p:attrNameLst>
                                          <p:attrName>ppt_x</p:attrName>
                                          <p:attrName>ppt_y</p:attrName>
                                        </p:attrNameLst>
                                      </p:cBhvr>
                                      <p:rCtr x="0" y="18426"/>
                                    </p:animMotion>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circle(in)">
                                      <p:cBhvr>
                                        <p:cTn id="20" dur="1250"/>
                                        <p:tgtEl>
                                          <p:spTgt spid="7"/>
                                        </p:tgtEl>
                                      </p:cBhvr>
                                    </p:animEffect>
                                  </p:childTnLst>
                                </p:cTn>
                              </p:par>
                              <p:par>
                                <p:cTn id="21" presetID="6" presetClass="entr" presetSubtype="16" fill="hold" grpId="0" nodeType="withEffect">
                                  <p:stCondLst>
                                    <p:cond delay="0"/>
                                  </p:stCondLst>
                                  <p:childTnLst>
                                    <p:set>
                                      <p:cBhvr>
                                        <p:cTn id="22" dur="1" fill="hold">
                                          <p:stCondLst>
                                            <p:cond delay="0"/>
                                          </p:stCondLst>
                                        </p:cTn>
                                        <p:tgtEl>
                                          <p:spTgt spid="2"/>
                                        </p:tgtEl>
                                        <p:attrNameLst>
                                          <p:attrName>style.visibility</p:attrName>
                                        </p:attrNameLst>
                                      </p:cBhvr>
                                      <p:to>
                                        <p:strVal val="visible"/>
                                      </p:to>
                                    </p:set>
                                    <p:animEffect transition="in" filter="circle(in)">
                                      <p:cBhvr>
                                        <p:cTn id="23"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2" grpId="0" animBg="1"/>
      <p:bldP spid="8" grpId="0"/>
      <p:bldP spid="8" grpId="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pic>
        <p:nvPicPr>
          <p:cNvPr id="5" name="Content Placeholder 3"/>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60884" y="1502877"/>
            <a:ext cx="11427844" cy="381829"/>
          </a:xfrm>
          <a:prstGeom prst="rect">
            <a:avLst/>
          </a:prstGeom>
        </p:spPr>
      </p:pic>
      <p:sp>
        <p:nvSpPr>
          <p:cNvPr id="6" name="Rounded Rectangle 5"/>
          <p:cNvSpPr/>
          <p:nvPr/>
        </p:nvSpPr>
        <p:spPr>
          <a:xfrm>
            <a:off x="385508" y="1499521"/>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2" name="Picture 2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55329" y="2081823"/>
            <a:ext cx="8016000" cy="4692000"/>
          </a:xfrm>
          <a:prstGeom prst="rect">
            <a:avLst/>
          </a:prstGeom>
        </p:spPr>
      </p:pic>
      <p:sp>
        <p:nvSpPr>
          <p:cNvPr id="7" name="Rectangle 6"/>
          <p:cNvSpPr/>
          <p:nvPr/>
        </p:nvSpPr>
        <p:spPr>
          <a:xfrm>
            <a:off x="1140737" y="1042321"/>
            <a:ext cx="2290526" cy="842385"/>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ectangle 9"/>
          <p:cNvSpPr/>
          <p:nvPr/>
        </p:nvSpPr>
        <p:spPr>
          <a:xfrm>
            <a:off x="5397858" y="5338491"/>
            <a:ext cx="509533" cy="455558"/>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4839344" y="4241770"/>
            <a:ext cx="1919307" cy="612648"/>
          </a:xfrm>
          <a:prstGeom prst="wedgeRoundRectCallout">
            <a:avLst>
              <a:gd name="adj1" fmla="val -10454"/>
              <a:gd name="adj2" fmla="val 124064"/>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2" name="Rectangle 11"/>
          <p:cNvSpPr/>
          <p:nvPr/>
        </p:nvSpPr>
        <p:spPr>
          <a:xfrm>
            <a:off x="5984226" y="5338491"/>
            <a:ext cx="516040" cy="455558"/>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7000861" y="4481320"/>
            <a:ext cx="4520904" cy="612648"/>
          </a:xfrm>
          <a:prstGeom prst="wedgeRoundRectCallout">
            <a:avLst>
              <a:gd name="adj1" fmla="val -55966"/>
              <a:gd name="adj2" fmla="val 10920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A Shaneh New Year Day</a:t>
            </a:r>
          </a:p>
        </p:txBody>
      </p:sp>
      <p:sp>
        <p:nvSpPr>
          <p:cNvPr id="14" name="Rounded Rectangular Callout 13"/>
          <p:cNvSpPr/>
          <p:nvPr/>
        </p:nvSpPr>
        <p:spPr>
          <a:xfrm>
            <a:off x="2356497" y="4172427"/>
            <a:ext cx="2181324" cy="463421"/>
          </a:xfrm>
          <a:prstGeom prst="wedgeRoundRectCallout">
            <a:avLst>
              <a:gd name="adj1" fmla="val 36518"/>
              <a:gd name="adj2" fmla="val 119149"/>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Conjunction</a:t>
            </a:r>
          </a:p>
        </p:txBody>
      </p:sp>
      <p:sp>
        <p:nvSpPr>
          <p:cNvPr id="16" name="Rounded Rectangular Callout 15"/>
          <p:cNvSpPr/>
          <p:nvPr/>
        </p:nvSpPr>
        <p:spPr>
          <a:xfrm>
            <a:off x="634658" y="5917741"/>
            <a:ext cx="2268542" cy="896079"/>
          </a:xfrm>
          <a:prstGeom prst="wedgeRoundRectCallout">
            <a:avLst>
              <a:gd name="adj1" fmla="val 21637"/>
              <a:gd name="adj2" fmla="val -66216"/>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New </a:t>
            </a:r>
            <a:r>
              <a:rPr lang="en-CA" sz="2800" b="1" dirty="0" err="1">
                <a:solidFill>
                  <a:schemeClr val="bg1"/>
                </a:solidFill>
              </a:rPr>
              <a:t>Moonth</a:t>
            </a:r>
            <a:r>
              <a:rPr lang="en-CA" sz="2800" b="1" dirty="0">
                <a:solidFill>
                  <a:schemeClr val="bg1"/>
                </a:solidFill>
              </a:rPr>
              <a:t> Day</a:t>
            </a:r>
          </a:p>
        </p:txBody>
      </p:sp>
      <p:sp>
        <p:nvSpPr>
          <p:cNvPr id="17" name="Rectangle 16"/>
          <p:cNvSpPr/>
          <p:nvPr/>
        </p:nvSpPr>
        <p:spPr>
          <a:xfrm>
            <a:off x="2057980" y="5381408"/>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ectangle 14"/>
          <p:cNvSpPr/>
          <p:nvPr/>
        </p:nvSpPr>
        <p:spPr>
          <a:xfrm>
            <a:off x="4135162" y="496611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ounded Rectangular Callout 17"/>
          <p:cNvSpPr/>
          <p:nvPr/>
        </p:nvSpPr>
        <p:spPr>
          <a:xfrm>
            <a:off x="92565" y="4481320"/>
            <a:ext cx="2096343" cy="463421"/>
          </a:xfrm>
          <a:prstGeom prst="wedgeRoundRectCallout">
            <a:avLst>
              <a:gd name="adj1" fmla="val 24071"/>
              <a:gd name="adj2" fmla="val 131119"/>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Sliver Moon</a:t>
            </a:r>
          </a:p>
        </p:txBody>
      </p:sp>
      <p:sp>
        <p:nvSpPr>
          <p:cNvPr id="19" name="Rectangle 18"/>
          <p:cNvSpPr/>
          <p:nvPr/>
        </p:nvSpPr>
        <p:spPr>
          <a:xfrm>
            <a:off x="1506186" y="5364050"/>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26346" y="536840"/>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20" name="Rectangle 19"/>
          <p:cNvSpPr/>
          <p:nvPr/>
        </p:nvSpPr>
        <p:spPr>
          <a:xfrm>
            <a:off x="3079653" y="6289945"/>
            <a:ext cx="811034"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Rounded Rectangle 1"/>
          <p:cNvSpPr/>
          <p:nvPr/>
        </p:nvSpPr>
        <p:spPr>
          <a:xfrm>
            <a:off x="5320182" y="3708503"/>
            <a:ext cx="664044" cy="523642"/>
          </a:xfrm>
          <a:prstGeom prst="roundRect">
            <a:avLst/>
          </a:prstGeom>
          <a:noFill/>
          <a:ln w="57150">
            <a:solidFill>
              <a:srgbClr val="3E3EF0"/>
            </a:solidFill>
          </a:ln>
          <a:effectLst>
            <a:glow rad="127000">
              <a:srgbClr val="FFCCFF"/>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3" name="Rounded Rectangular Callout 2"/>
          <p:cNvSpPr/>
          <p:nvPr/>
        </p:nvSpPr>
        <p:spPr>
          <a:xfrm>
            <a:off x="4485590" y="2812641"/>
            <a:ext cx="1802650" cy="612648"/>
          </a:xfrm>
          <a:prstGeom prst="wedgeRoundRectCallout">
            <a:avLst>
              <a:gd name="adj1" fmla="val -560"/>
              <a:gd name="adj2" fmla="val 92351"/>
              <a:gd name="adj3" fmla="val 16667"/>
            </a:avLst>
          </a:prstGeom>
          <a:solidFill>
            <a:schemeClr val="tx1">
              <a:lumMod val="75000"/>
            </a:schemeClr>
          </a:solidFill>
          <a:ln w="76200">
            <a:solidFill>
              <a:srgbClr val="3E3EF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FF6600"/>
                </a:solidFill>
                <a:latin typeface="Arial Unicode MS" panose="020B0604020202020204" pitchFamily="34" charset="-128"/>
                <a:ea typeface="Arial Unicode MS" panose="020B0604020202020204" pitchFamily="34" charset="-128"/>
                <a:cs typeface="Arial Unicode MS" panose="020B0604020202020204" pitchFamily="34" charset="-128"/>
              </a:rPr>
              <a:t>2</a:t>
            </a:r>
            <a:r>
              <a:rPr lang="en-CA" sz="3200" b="1" baseline="30000" dirty="0">
                <a:solidFill>
                  <a:srgbClr val="FF6600"/>
                </a:solidFill>
              </a:rPr>
              <a:t>nd</a:t>
            </a:r>
            <a:r>
              <a:rPr lang="en-CA" sz="3200" b="1" dirty="0">
                <a:solidFill>
                  <a:srgbClr val="FF6600"/>
                </a:solidFill>
              </a:rPr>
              <a:t> Cycle</a:t>
            </a:r>
          </a:p>
        </p:txBody>
      </p:sp>
      <p:sp>
        <p:nvSpPr>
          <p:cNvPr id="9" name="Slide Number Placeholder 8"/>
          <p:cNvSpPr>
            <a:spLocks noGrp="1"/>
          </p:cNvSpPr>
          <p:nvPr>
            <p:ph type="sldNum" sz="quarter" idx="12"/>
          </p:nvPr>
        </p:nvSpPr>
        <p:spPr>
          <a:xfrm>
            <a:off x="11778666" y="6448695"/>
            <a:ext cx="390524" cy="365125"/>
          </a:xfrm>
        </p:spPr>
        <p:txBody>
          <a:bodyPr/>
          <a:lstStyle/>
          <a:p>
            <a:fld id="{6D22F896-40B5-4ADD-8801-0D06FADFA095}" type="slidenum">
              <a:rPr lang="en-US" sz="1400" smtClean="0"/>
              <a:t>51</a:t>
            </a:fld>
            <a:endParaRPr lang="en-US" sz="1400" dirty="0"/>
          </a:p>
        </p:txBody>
      </p:sp>
      <p:cxnSp>
        <p:nvCxnSpPr>
          <p:cNvPr id="24" name="Straight Arrow Connector 23"/>
          <p:cNvCxnSpPr/>
          <p:nvPr/>
        </p:nvCxnSpPr>
        <p:spPr>
          <a:xfrm flipV="1">
            <a:off x="3890687" y="5381408"/>
            <a:ext cx="279628" cy="908538"/>
          </a:xfrm>
          <a:prstGeom prst="straightConnector1">
            <a:avLst/>
          </a:prstGeom>
          <a:ln w="76200">
            <a:solidFill>
              <a:srgbClr val="FF6600"/>
            </a:solidFill>
            <a:tailEnd type="triangle"/>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6" name="Rounded Rectangular Callout 25"/>
          <p:cNvSpPr/>
          <p:nvPr/>
        </p:nvSpPr>
        <p:spPr>
          <a:xfrm>
            <a:off x="6805597" y="1981809"/>
            <a:ext cx="4647448" cy="2007055"/>
          </a:xfrm>
          <a:prstGeom prst="wedgeRoundRectCallout">
            <a:avLst>
              <a:gd name="adj1" fmla="val -60403"/>
              <a:gd name="adj2" fmla="val 8612"/>
              <a:gd name="adj3" fmla="val 16667"/>
            </a:avLst>
          </a:prstGeom>
          <a:solidFill>
            <a:srgbClr val="FF0000"/>
          </a:solidFill>
          <a:ln w="762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dirty="0">
                <a:solidFill>
                  <a:prstClr val="black"/>
                </a:solidFill>
                <a:latin typeface="Arial Unicode MS" panose="020B0604020202020204" pitchFamily="34" charset="-128"/>
                <a:ea typeface="Arial Unicode MS" panose="020B0604020202020204" pitchFamily="34" charset="-128"/>
                <a:cs typeface="Arial Unicode MS" panose="020B0604020202020204" pitchFamily="34" charset="-128"/>
              </a:rPr>
              <a:t>HUGE IMPORTANCE for calendar comparison alignment purposes!</a:t>
            </a:r>
            <a:endParaRPr lang="en-CA" sz="3200" b="1" dirty="0">
              <a:solidFill>
                <a:prstClr val="black"/>
              </a:solidFill>
            </a:endParaRPr>
          </a:p>
        </p:txBody>
      </p:sp>
      <p:sp>
        <p:nvSpPr>
          <p:cNvPr id="27" name="Rounded Rectangle 26"/>
          <p:cNvSpPr/>
          <p:nvPr/>
        </p:nvSpPr>
        <p:spPr>
          <a:xfrm>
            <a:off x="1140737" y="1458175"/>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28723032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repeatCount="5000"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heel(1)">
                                      <p:cBhvr>
                                        <p:cTn id="13" dur="1000"/>
                                        <p:tgtEl>
                                          <p:spTgt spid="27"/>
                                        </p:tgtEl>
                                      </p:cBhvr>
                                    </p:animEffect>
                                  </p:childTnLst>
                                </p:cTn>
                              </p:par>
                            </p:childTnLst>
                          </p:cTn>
                        </p:par>
                        <p:par>
                          <p:cTn id="14" fill="hold">
                            <p:stCondLst>
                              <p:cond delay="6000"/>
                            </p:stCondLst>
                            <p:childTnLst>
                              <p:par>
                                <p:cTn id="15" presetID="47"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par>
                          <p:cTn id="20" fill="hold">
                            <p:stCondLst>
                              <p:cond delay="7000"/>
                            </p:stCondLst>
                            <p:childTnLst>
                              <p:par>
                                <p:cTn id="21" presetID="47" presetClass="entr" presetSubtype="0" fill="hold" grpId="0" nodeType="after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nodeType="click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randombar(horizontal)">
                                      <p:cBhvr>
                                        <p:cTn id="30" dur="500"/>
                                        <p:tgtEl>
                                          <p:spTgt spid="22"/>
                                        </p:tgtEl>
                                      </p:cBhvr>
                                    </p:animEffect>
                                  </p:childTnLst>
                                </p:cTn>
                              </p:par>
                            </p:childTnLst>
                          </p:cTn>
                        </p:par>
                        <p:par>
                          <p:cTn id="31" fill="hold">
                            <p:stCondLst>
                              <p:cond delay="5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fade">
                                      <p:cBhvr>
                                        <p:cTn id="39" dur="1000"/>
                                        <p:tgtEl>
                                          <p:spTgt spid="15"/>
                                        </p:tgtEl>
                                      </p:cBhvr>
                                    </p:animEffect>
                                    <p:anim calcmode="lin" valueType="num">
                                      <p:cBhvr>
                                        <p:cTn id="40" dur="1000" fill="hold"/>
                                        <p:tgtEl>
                                          <p:spTgt spid="15"/>
                                        </p:tgtEl>
                                        <p:attrNameLst>
                                          <p:attrName>ppt_x</p:attrName>
                                        </p:attrNameLst>
                                      </p:cBhvr>
                                      <p:tavLst>
                                        <p:tav tm="0">
                                          <p:val>
                                            <p:strVal val="#ppt_x"/>
                                          </p:val>
                                        </p:tav>
                                        <p:tav tm="100000">
                                          <p:val>
                                            <p:strVal val="#ppt_x"/>
                                          </p:val>
                                        </p:tav>
                                      </p:tavLst>
                                    </p:anim>
                                    <p:anim calcmode="lin" valueType="num">
                                      <p:cBhvr>
                                        <p:cTn id="41" dur="1000" fill="hold"/>
                                        <p:tgtEl>
                                          <p:spTgt spid="15"/>
                                        </p:tgtEl>
                                        <p:attrNameLst>
                                          <p:attrName>ppt_y</p:attrName>
                                        </p:attrNameLst>
                                      </p:cBhvr>
                                      <p:tavLst>
                                        <p:tav tm="0">
                                          <p:val>
                                            <p:strVal val="#ppt_y+.1"/>
                                          </p:val>
                                        </p:tav>
                                        <p:tav tm="100000">
                                          <p:val>
                                            <p:strVal val="#ppt_y"/>
                                          </p:val>
                                        </p:tav>
                                      </p:tavLst>
                                    </p:anim>
                                  </p:childTnLst>
                                </p:cTn>
                              </p:par>
                            </p:childTnLst>
                          </p:cTn>
                        </p:par>
                        <p:par>
                          <p:cTn id="42" fill="hold">
                            <p:stCondLst>
                              <p:cond delay="15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2500"/>
                            </p:stCondLst>
                            <p:childTnLst>
                              <p:par>
                                <p:cTn id="49" presetID="22" presetClass="entr" presetSubtype="4" fill="hold" nodeType="afterEffect">
                                  <p:stCondLst>
                                    <p:cond delay="0"/>
                                  </p:stCondLst>
                                  <p:childTnLst>
                                    <p:set>
                                      <p:cBhvr>
                                        <p:cTn id="50" dur="1" fill="hold">
                                          <p:stCondLst>
                                            <p:cond delay="0"/>
                                          </p:stCondLst>
                                        </p:cTn>
                                        <p:tgtEl>
                                          <p:spTgt spid="24"/>
                                        </p:tgtEl>
                                        <p:attrNameLst>
                                          <p:attrName>style.visibility</p:attrName>
                                        </p:attrNameLst>
                                      </p:cBhvr>
                                      <p:to>
                                        <p:strVal val="visible"/>
                                      </p:to>
                                    </p:set>
                                    <p:animEffect transition="in" filter="wipe(down)">
                                      <p:cBhvr>
                                        <p:cTn id="51" dur="500"/>
                                        <p:tgtEl>
                                          <p:spTgt spid="24"/>
                                        </p:tgtEl>
                                      </p:cBhvr>
                                    </p:animEffect>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fade">
                                      <p:cBhvr>
                                        <p:cTn id="56" dur="1000"/>
                                        <p:tgtEl>
                                          <p:spTgt spid="18"/>
                                        </p:tgtEl>
                                      </p:cBhvr>
                                    </p:animEffect>
                                    <p:anim calcmode="lin" valueType="num">
                                      <p:cBhvr>
                                        <p:cTn id="57" dur="1000" fill="hold"/>
                                        <p:tgtEl>
                                          <p:spTgt spid="18"/>
                                        </p:tgtEl>
                                        <p:attrNameLst>
                                          <p:attrName>ppt_x</p:attrName>
                                        </p:attrNameLst>
                                      </p:cBhvr>
                                      <p:tavLst>
                                        <p:tav tm="0">
                                          <p:val>
                                            <p:strVal val="#ppt_x"/>
                                          </p:val>
                                        </p:tav>
                                        <p:tav tm="100000">
                                          <p:val>
                                            <p:strVal val="#ppt_x"/>
                                          </p:val>
                                        </p:tav>
                                      </p:tavLst>
                                    </p:anim>
                                    <p:anim calcmode="lin" valueType="num">
                                      <p:cBhvr>
                                        <p:cTn id="58" dur="1000" fill="hold"/>
                                        <p:tgtEl>
                                          <p:spTgt spid="18"/>
                                        </p:tgtEl>
                                        <p:attrNameLst>
                                          <p:attrName>ppt_y</p:attrName>
                                        </p:attrNameLst>
                                      </p:cBhvr>
                                      <p:tavLst>
                                        <p:tav tm="0">
                                          <p:val>
                                            <p:strVal val="#ppt_y+.1"/>
                                          </p:val>
                                        </p:tav>
                                        <p:tav tm="100000">
                                          <p:val>
                                            <p:strVal val="#ppt_y"/>
                                          </p:val>
                                        </p:tav>
                                      </p:tavLst>
                                    </p:anim>
                                  </p:childTnLst>
                                </p:cTn>
                              </p:par>
                              <p:par>
                                <p:cTn id="59" presetID="42" presetClass="entr" presetSubtype="0" fill="hold" grpId="0" nodeType="withEffect">
                                  <p:stCondLst>
                                    <p:cond delay="0"/>
                                  </p:stCondLst>
                                  <p:childTnLst>
                                    <p:set>
                                      <p:cBhvr>
                                        <p:cTn id="60" dur="1" fill="hold">
                                          <p:stCondLst>
                                            <p:cond delay="0"/>
                                          </p:stCondLst>
                                        </p:cTn>
                                        <p:tgtEl>
                                          <p:spTgt spid="19"/>
                                        </p:tgtEl>
                                        <p:attrNameLst>
                                          <p:attrName>style.visibility</p:attrName>
                                        </p:attrNameLst>
                                      </p:cBhvr>
                                      <p:to>
                                        <p:strVal val="visible"/>
                                      </p:to>
                                    </p:set>
                                    <p:animEffect transition="in" filter="fade">
                                      <p:cBhvr>
                                        <p:cTn id="61" dur="1000"/>
                                        <p:tgtEl>
                                          <p:spTgt spid="19"/>
                                        </p:tgtEl>
                                      </p:cBhvr>
                                    </p:animEffect>
                                    <p:anim calcmode="lin" valueType="num">
                                      <p:cBhvr>
                                        <p:cTn id="62" dur="1000" fill="hold"/>
                                        <p:tgtEl>
                                          <p:spTgt spid="19"/>
                                        </p:tgtEl>
                                        <p:attrNameLst>
                                          <p:attrName>ppt_x</p:attrName>
                                        </p:attrNameLst>
                                      </p:cBhvr>
                                      <p:tavLst>
                                        <p:tav tm="0">
                                          <p:val>
                                            <p:strVal val="#ppt_x"/>
                                          </p:val>
                                        </p:tav>
                                        <p:tav tm="100000">
                                          <p:val>
                                            <p:strVal val="#ppt_x"/>
                                          </p:val>
                                        </p:tav>
                                      </p:tavLst>
                                    </p:anim>
                                    <p:anim calcmode="lin" valueType="num">
                                      <p:cBhvr>
                                        <p:cTn id="6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grpId="0" nodeType="clickEffect">
                                  <p:stCondLst>
                                    <p:cond delay="0"/>
                                  </p:stCondLst>
                                  <p:childTnLst>
                                    <p:set>
                                      <p:cBhvr>
                                        <p:cTn id="67" dur="1" fill="hold">
                                          <p:stCondLst>
                                            <p:cond delay="0"/>
                                          </p:stCondLst>
                                        </p:cTn>
                                        <p:tgtEl>
                                          <p:spTgt spid="17"/>
                                        </p:tgtEl>
                                        <p:attrNameLst>
                                          <p:attrName>style.visibility</p:attrName>
                                        </p:attrNameLst>
                                      </p:cBhvr>
                                      <p:to>
                                        <p:strVal val="visible"/>
                                      </p:to>
                                    </p:set>
                                    <p:animEffect transition="in" filter="fade">
                                      <p:cBhvr>
                                        <p:cTn id="68" dur="1000"/>
                                        <p:tgtEl>
                                          <p:spTgt spid="17"/>
                                        </p:tgtEl>
                                      </p:cBhvr>
                                    </p:animEffect>
                                    <p:anim calcmode="lin" valueType="num">
                                      <p:cBhvr>
                                        <p:cTn id="69" dur="1000" fill="hold"/>
                                        <p:tgtEl>
                                          <p:spTgt spid="17"/>
                                        </p:tgtEl>
                                        <p:attrNameLst>
                                          <p:attrName>ppt_x</p:attrName>
                                        </p:attrNameLst>
                                      </p:cBhvr>
                                      <p:tavLst>
                                        <p:tav tm="0">
                                          <p:val>
                                            <p:strVal val="#ppt_x"/>
                                          </p:val>
                                        </p:tav>
                                        <p:tav tm="100000">
                                          <p:val>
                                            <p:strVal val="#ppt_x"/>
                                          </p:val>
                                        </p:tav>
                                      </p:tavLst>
                                    </p:anim>
                                    <p:anim calcmode="lin" valueType="num">
                                      <p:cBhvr>
                                        <p:cTn id="70" dur="1000" fill="hold"/>
                                        <p:tgtEl>
                                          <p:spTgt spid="17"/>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16" presetClass="entr" presetSubtype="21" fill="hold" grpId="0" nodeType="clickEffect">
                                  <p:stCondLst>
                                    <p:cond delay="0"/>
                                  </p:stCondLst>
                                  <p:childTnLst>
                                    <p:set>
                                      <p:cBhvr>
                                        <p:cTn id="79" dur="1" fill="hold">
                                          <p:stCondLst>
                                            <p:cond delay="0"/>
                                          </p:stCondLst>
                                        </p:cTn>
                                        <p:tgtEl>
                                          <p:spTgt spid="11"/>
                                        </p:tgtEl>
                                        <p:attrNameLst>
                                          <p:attrName>style.visibility</p:attrName>
                                        </p:attrNameLst>
                                      </p:cBhvr>
                                      <p:to>
                                        <p:strVal val="visible"/>
                                      </p:to>
                                    </p:set>
                                    <p:animEffect transition="in" filter="barn(inVertical)">
                                      <p:cBhvr>
                                        <p:cTn id="80" dur="500"/>
                                        <p:tgtEl>
                                          <p:spTgt spid="11"/>
                                        </p:tgtEl>
                                      </p:cBhvr>
                                    </p:animEffect>
                                  </p:childTnLst>
                                </p:cTn>
                              </p:par>
                              <p:par>
                                <p:cTn id="81" presetID="16" presetClass="entr" presetSubtype="21" fill="hold" grpId="0" nodeType="withEffect">
                                  <p:stCondLst>
                                    <p:cond delay="0"/>
                                  </p:stCondLst>
                                  <p:childTnLst>
                                    <p:set>
                                      <p:cBhvr>
                                        <p:cTn id="82" dur="1" fill="hold">
                                          <p:stCondLst>
                                            <p:cond delay="0"/>
                                          </p:stCondLst>
                                        </p:cTn>
                                        <p:tgtEl>
                                          <p:spTgt spid="10"/>
                                        </p:tgtEl>
                                        <p:attrNameLst>
                                          <p:attrName>style.visibility</p:attrName>
                                        </p:attrNameLst>
                                      </p:cBhvr>
                                      <p:to>
                                        <p:strVal val="visible"/>
                                      </p:to>
                                    </p:set>
                                    <p:animEffect transition="in" filter="barn(inVertical)">
                                      <p:cBhvr>
                                        <p:cTn id="83" dur="500"/>
                                        <p:tgtEl>
                                          <p:spTgt spid="10"/>
                                        </p:tgtEl>
                                      </p:cBhvr>
                                    </p:animEffect>
                                  </p:childTnLst>
                                </p:cTn>
                              </p:par>
                            </p:childTnLst>
                          </p:cTn>
                        </p:par>
                      </p:childTnLst>
                    </p:cTn>
                  </p:par>
                  <p:par>
                    <p:cTn id="84" fill="hold">
                      <p:stCondLst>
                        <p:cond delay="indefinite"/>
                      </p:stCondLst>
                      <p:childTnLst>
                        <p:par>
                          <p:cTn id="85" fill="hold">
                            <p:stCondLst>
                              <p:cond delay="0"/>
                            </p:stCondLst>
                            <p:childTnLst>
                              <p:par>
                                <p:cTn id="86" presetID="21" presetClass="entr" presetSubtype="1" fill="hold" grpId="0" nodeType="clickEffect">
                                  <p:stCondLst>
                                    <p:cond delay="0"/>
                                  </p:stCondLst>
                                  <p:childTnLst>
                                    <p:set>
                                      <p:cBhvr>
                                        <p:cTn id="87" dur="1" fill="hold">
                                          <p:stCondLst>
                                            <p:cond delay="0"/>
                                          </p:stCondLst>
                                        </p:cTn>
                                        <p:tgtEl>
                                          <p:spTgt spid="2"/>
                                        </p:tgtEl>
                                        <p:attrNameLst>
                                          <p:attrName>style.visibility</p:attrName>
                                        </p:attrNameLst>
                                      </p:cBhvr>
                                      <p:to>
                                        <p:strVal val="visible"/>
                                      </p:to>
                                    </p:set>
                                    <p:animEffect transition="in" filter="wheel(1)">
                                      <p:cBhvr>
                                        <p:cTn id="88" dur="1500"/>
                                        <p:tgtEl>
                                          <p:spTgt spid="2"/>
                                        </p:tgtEl>
                                      </p:cBhvr>
                                    </p:animEffect>
                                  </p:childTnLst>
                                </p:cTn>
                              </p:par>
                              <p:par>
                                <p:cTn id="89" presetID="21" presetClass="entr" presetSubtype="1" fill="hold" grpId="0" nodeType="withEffect">
                                  <p:stCondLst>
                                    <p:cond delay="0"/>
                                  </p:stCondLst>
                                  <p:childTnLst>
                                    <p:set>
                                      <p:cBhvr>
                                        <p:cTn id="90" dur="1" fill="hold">
                                          <p:stCondLst>
                                            <p:cond delay="0"/>
                                          </p:stCondLst>
                                        </p:cTn>
                                        <p:tgtEl>
                                          <p:spTgt spid="3"/>
                                        </p:tgtEl>
                                        <p:attrNameLst>
                                          <p:attrName>style.visibility</p:attrName>
                                        </p:attrNameLst>
                                      </p:cBhvr>
                                      <p:to>
                                        <p:strVal val="visible"/>
                                      </p:to>
                                    </p:set>
                                    <p:animEffect transition="in" filter="wheel(1)">
                                      <p:cBhvr>
                                        <p:cTn id="91" dur="1500"/>
                                        <p:tgtEl>
                                          <p:spTgt spid="3"/>
                                        </p:tgtEl>
                                      </p:cBhvr>
                                    </p:animEffect>
                                  </p:childTnLst>
                                </p:cTn>
                              </p:par>
                            </p:childTnLst>
                          </p:cTn>
                        </p:par>
                        <p:par>
                          <p:cTn id="92" fill="hold">
                            <p:stCondLst>
                              <p:cond delay="1500"/>
                            </p:stCondLst>
                            <p:childTnLst>
                              <p:par>
                                <p:cTn id="93" presetID="5" presetClass="entr" presetSubtype="10" fill="hold" grpId="0" nodeType="afterEffect">
                                  <p:stCondLst>
                                    <p:cond delay="0"/>
                                  </p:stCondLst>
                                  <p:childTnLst>
                                    <p:set>
                                      <p:cBhvr>
                                        <p:cTn id="94" dur="1" fill="hold">
                                          <p:stCondLst>
                                            <p:cond delay="0"/>
                                          </p:stCondLst>
                                        </p:cTn>
                                        <p:tgtEl>
                                          <p:spTgt spid="26"/>
                                        </p:tgtEl>
                                        <p:attrNameLst>
                                          <p:attrName>style.visibility</p:attrName>
                                        </p:attrNameLst>
                                      </p:cBhvr>
                                      <p:to>
                                        <p:strVal val="visible"/>
                                      </p:to>
                                    </p:set>
                                    <p:animEffect transition="in" filter="checkerboard(across)">
                                      <p:cBhvr>
                                        <p:cTn id="95" dur="500"/>
                                        <p:tgtEl>
                                          <p:spTgt spid="26"/>
                                        </p:tgtEl>
                                      </p:cBhvr>
                                    </p:animEffect>
                                  </p:childTnLst>
                                </p:cTn>
                              </p:par>
                            </p:childTnLst>
                          </p:cTn>
                        </p:par>
                      </p:childTnLst>
                    </p:cTn>
                  </p:par>
                  <p:par>
                    <p:cTn id="96" fill="hold">
                      <p:stCondLst>
                        <p:cond delay="indefinite"/>
                      </p:stCondLst>
                      <p:childTnLst>
                        <p:par>
                          <p:cTn id="97" fill="hold">
                            <p:stCondLst>
                              <p:cond delay="0"/>
                            </p:stCondLst>
                            <p:childTnLst>
                              <p:par>
                                <p:cTn id="98" presetID="16" presetClass="entr" presetSubtype="21" fill="hold" grpId="0" nodeType="clickEffect">
                                  <p:stCondLst>
                                    <p:cond delay="0"/>
                                  </p:stCondLst>
                                  <p:childTnLst>
                                    <p:set>
                                      <p:cBhvr>
                                        <p:cTn id="99" dur="1" fill="hold">
                                          <p:stCondLst>
                                            <p:cond delay="0"/>
                                          </p:stCondLst>
                                        </p:cTn>
                                        <p:tgtEl>
                                          <p:spTgt spid="12"/>
                                        </p:tgtEl>
                                        <p:attrNameLst>
                                          <p:attrName>style.visibility</p:attrName>
                                        </p:attrNameLst>
                                      </p:cBhvr>
                                      <p:to>
                                        <p:strVal val="visible"/>
                                      </p:to>
                                    </p:set>
                                    <p:animEffect transition="in" filter="barn(inVertical)">
                                      <p:cBhvr>
                                        <p:cTn id="100" dur="500"/>
                                        <p:tgtEl>
                                          <p:spTgt spid="12"/>
                                        </p:tgtEl>
                                      </p:cBhvr>
                                    </p:animEffect>
                                  </p:childTnLst>
                                </p:cTn>
                              </p:par>
                              <p:par>
                                <p:cTn id="101" presetID="16" presetClass="entr" presetSubtype="21" fill="hold" grpId="0" nodeType="withEffect">
                                  <p:stCondLst>
                                    <p:cond delay="0"/>
                                  </p:stCondLst>
                                  <p:childTnLst>
                                    <p:set>
                                      <p:cBhvr>
                                        <p:cTn id="102" dur="1" fill="hold">
                                          <p:stCondLst>
                                            <p:cond delay="0"/>
                                          </p:stCondLst>
                                        </p:cTn>
                                        <p:tgtEl>
                                          <p:spTgt spid="13"/>
                                        </p:tgtEl>
                                        <p:attrNameLst>
                                          <p:attrName>style.visibility</p:attrName>
                                        </p:attrNameLst>
                                      </p:cBhvr>
                                      <p:to>
                                        <p:strVal val="visible"/>
                                      </p:to>
                                    </p:set>
                                    <p:animEffect transition="in" filter="barn(inVertical)">
                                      <p:cBhvr>
                                        <p:cTn id="103"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6" grpId="0" animBg="1"/>
      <p:bldP spid="17" grpId="0" animBg="1"/>
      <p:bldP spid="15" grpId="0" animBg="1"/>
      <p:bldP spid="18" grpId="0" animBg="1"/>
      <p:bldP spid="19" grpId="0" animBg="1"/>
      <p:bldP spid="21" grpId="0" animBg="1"/>
      <p:bldP spid="20" grpId="0" animBg="1"/>
      <p:bldP spid="2" grpId="0" animBg="1"/>
      <p:bldP spid="3" grpId="0" animBg="1"/>
      <p:bldP spid="26" grpId="0" animBg="1"/>
      <p:bldP spid="27"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5" name="Rectangle 4"/>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rPr>
              <a:t>Cycle </a:t>
            </a:r>
            <a:r>
              <a:rPr lang="en-CA" sz="3600" b="1" i="1" dirty="0">
                <a:solidFill>
                  <a:srgbClr val="C00000"/>
                </a:solidFill>
                <a:latin typeface="Footlight MT Light" panose="0204060206030A020304" pitchFamily="18" charset="0"/>
              </a:rPr>
              <a:t>Lunar</a:t>
            </a:r>
            <a:r>
              <a:rPr lang="en-CA" sz="2800" dirty="0">
                <a:solidFill>
                  <a:srgbClr val="C00000"/>
                </a:solidFill>
              </a:rPr>
              <a:t> </a:t>
            </a:r>
            <a:r>
              <a:rPr lang="en-CA" sz="2800" dirty="0">
                <a:solidFill>
                  <a:prstClr val="black"/>
                </a:solidFill>
              </a:rPr>
              <a:t>	Date</a:t>
            </a:r>
          </a:p>
        </p:txBody>
      </p:sp>
      <p:grpSp>
        <p:nvGrpSpPr>
          <p:cNvPr id="16" name="Group 15"/>
          <p:cNvGrpSpPr/>
          <p:nvPr/>
        </p:nvGrpSpPr>
        <p:grpSpPr>
          <a:xfrm>
            <a:off x="7800975" y="33179"/>
            <a:ext cx="3915451" cy="542754"/>
            <a:chOff x="7800975" y="33179"/>
            <a:chExt cx="3915451" cy="542754"/>
          </a:xfrm>
        </p:grpSpPr>
        <p:sp>
          <p:nvSpPr>
            <p:cNvPr id="4" name="Rectangle 3"/>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rPr>
                <a:t>Cycle		     			Date</a:t>
              </a:r>
            </a:p>
          </p:txBody>
        </p:sp>
        <p:sp>
          <p:nvSpPr>
            <p:cNvPr id="6" name="Rounded Rectangular Callout 5"/>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grpSp>
      <p:sp>
        <p:nvSpPr>
          <p:cNvPr id="7" name="Rounded Rectangle 6"/>
          <p:cNvSpPr/>
          <p:nvPr/>
        </p:nvSpPr>
        <p:spPr>
          <a:xfrm>
            <a:off x="3820567" y="101984"/>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effectLst>
                  <a:glow rad="177800">
                    <a:srgbClr val="FFFF00"/>
                  </a:glow>
                </a:effectLst>
                <a:latin typeface="Arial Rounded MT Bold" panose="020F0704030504030204" pitchFamily="34" charset="0"/>
              </a:rPr>
              <a:t>CE 11 TRANSITION</a:t>
            </a:r>
            <a:endParaRPr lang="en-CA" sz="2800" dirty="0">
              <a:solidFill>
                <a:prstClr val="black"/>
              </a:solidFill>
              <a:latin typeface="Arial Rounded MT Bold" panose="020F0704030504030204" pitchFamily="34" charset="0"/>
            </a:endParaRPr>
          </a:p>
        </p:txBody>
      </p:sp>
      <p:sp>
        <p:nvSpPr>
          <p:cNvPr id="11" name="Rectangle 10"/>
          <p:cNvSpPr/>
          <p:nvPr/>
        </p:nvSpPr>
        <p:spPr>
          <a:xfrm>
            <a:off x="547824" y="1304924"/>
            <a:ext cx="2937759" cy="5403195"/>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CA" sz="1100" b="1" dirty="0">
                <a:solidFill>
                  <a:srgbClr val="660033"/>
                </a:solidFill>
              </a:rPr>
              <a:t>3</a:t>
            </a:r>
            <a:r>
              <a:rPr lang="en-CA" sz="1100" b="1" baseline="30000" dirty="0">
                <a:solidFill>
                  <a:srgbClr val="660033"/>
                </a:solidFill>
              </a:rPr>
              <a:t>rd					</a:t>
            </a:r>
            <a:r>
              <a:rPr lang="en-CA" sz="1100" b="1" dirty="0">
                <a:solidFill>
                  <a:prstClr val="black"/>
                </a:solidFill>
                <a:effectLst>
                  <a:glow rad="317500">
                    <a:srgbClr val="FFFF00"/>
                  </a:glow>
                </a:effectLst>
              </a:rPr>
              <a:t>1</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   (25)</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3    (26)</a:t>
            </a:r>
          </a:p>
          <a:p>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4    (27)</a:t>
            </a:r>
          </a:p>
          <a:p>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5 </a:t>
            </a:r>
            <a:r>
              <a:rPr lang="en-CA" sz="1100" dirty="0">
                <a:solidFill>
                  <a:srgbClr val="0000FF"/>
                </a:solidFill>
              </a:rPr>
              <a:t>   (28)</a:t>
            </a:r>
          </a:p>
          <a:p>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b="1" dirty="0">
                <a:solidFill>
                  <a:prstClr val="black"/>
                </a:solidFill>
                <a:effectLst>
                  <a:glow rad="330200">
                    <a:srgbClr val="00FF99"/>
                  </a:glow>
                </a:effectLst>
              </a:rPr>
              <a:t>6    (1)</a:t>
            </a:r>
          </a:p>
          <a:p>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7</a:t>
            </a:r>
          </a:p>
          <a:p>
            <a:r>
              <a:rPr lang="en-CA" sz="1100" b="1" dirty="0">
                <a:solidFill>
                  <a:srgbClr val="660033"/>
                </a:solidFill>
              </a:rPr>
              <a:t>3</a:t>
            </a:r>
            <a:r>
              <a:rPr lang="en-CA" sz="1100" b="1" baseline="30000" dirty="0">
                <a:solidFill>
                  <a:srgbClr val="660033"/>
                </a:solidFill>
              </a:rPr>
              <a:t>rd					</a:t>
            </a:r>
            <a:r>
              <a:rPr lang="en-CA" sz="1100" dirty="0">
                <a:solidFill>
                  <a:prstClr val="black"/>
                </a:solidFill>
              </a:rPr>
              <a:t>8</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9</a:t>
            </a:r>
            <a:endParaRPr lang="en-CA" sz="1100" u="sng" dirty="0">
              <a:solidFill>
                <a:srgbClr val="0000FF"/>
              </a:solidFill>
            </a:endParaRP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10</a:t>
            </a:r>
          </a:p>
          <a:p>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11</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12</a:t>
            </a:r>
          </a:p>
          <a:p>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rPr>
              <a:t>13</a:t>
            </a:r>
          </a:p>
          <a:p>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228600">
                    <a:schemeClr val="accent3">
                      <a:satMod val="175000"/>
                      <a:alpha val="40000"/>
                    </a:schemeClr>
                  </a:glow>
                </a:effectLst>
              </a:rPr>
              <a:t>14</a:t>
            </a:r>
          </a:p>
          <a:p>
            <a:r>
              <a:rPr lang="en-CA" sz="1100" b="1" dirty="0">
                <a:solidFill>
                  <a:srgbClr val="660033"/>
                </a:solidFill>
              </a:rPr>
              <a:t>3</a:t>
            </a:r>
            <a:r>
              <a:rPr lang="en-CA" sz="1100" b="1" baseline="30000" dirty="0">
                <a:solidFill>
                  <a:srgbClr val="660033"/>
                </a:solidFill>
              </a:rPr>
              <a:t>rd					</a:t>
            </a:r>
            <a:r>
              <a:rPr lang="en-CA" sz="1100" dirty="0">
                <a:solidFill>
                  <a:prstClr val="black"/>
                </a:solidFill>
                <a:effectLst>
                  <a:glow rad="127000">
                    <a:srgbClr val="00FF00"/>
                  </a:glow>
                </a:effectLst>
              </a:rPr>
              <a:t>15</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effectLst>
                  <a:glow rad="127000">
                    <a:srgbClr val="00FF00"/>
                  </a:glow>
                </a:effectLst>
              </a:rPr>
              <a:t>16</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127000">
                    <a:srgbClr val="00FF00"/>
                  </a:glow>
                </a:effectLst>
              </a:rPr>
              <a:t>17</a:t>
            </a:r>
          </a:p>
          <a:p>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127000">
                    <a:srgbClr val="00FF00"/>
                  </a:glow>
                </a:effectLst>
              </a:rPr>
              <a:t>18</a:t>
            </a:r>
          </a:p>
          <a:p>
            <a:r>
              <a:rPr lang="en-CA" sz="1100" dirty="0">
                <a:solidFill>
                  <a:prstClr val="black"/>
                </a:solidFill>
              </a:rPr>
              <a:t> </a:t>
            </a: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glow rad="127000">
                    <a:srgbClr val="00FF00"/>
                  </a:glow>
                </a:effectLst>
              </a:rPr>
              <a:t>19</a:t>
            </a:r>
          </a:p>
          <a:p>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effectLst>
                  <a:glow rad="127000">
                    <a:srgbClr val="00FF00"/>
                  </a:glow>
                </a:effectLst>
              </a:rPr>
              <a:t>20</a:t>
            </a:r>
          </a:p>
          <a:p>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glow rad="127000">
                    <a:srgbClr val="00FF00"/>
                  </a:glow>
                </a:effectLst>
              </a:rPr>
              <a:t>21</a:t>
            </a:r>
          </a:p>
          <a:p>
            <a:r>
              <a:rPr lang="en-CA" sz="1100" b="1" dirty="0">
                <a:solidFill>
                  <a:srgbClr val="660033"/>
                </a:solidFill>
              </a:rPr>
              <a:t>3</a:t>
            </a:r>
            <a:r>
              <a:rPr lang="en-CA" sz="1100" b="1" baseline="30000" dirty="0">
                <a:solidFill>
                  <a:srgbClr val="660033"/>
                </a:solidFill>
              </a:rPr>
              <a:t>rd					</a:t>
            </a:r>
            <a:r>
              <a:rPr lang="en-CA" sz="1100" dirty="0">
                <a:solidFill>
                  <a:prstClr val="black"/>
                </a:solidFill>
              </a:rPr>
              <a:t>22</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23</a:t>
            </a:r>
            <a:endParaRPr lang="en-CA" sz="1100" u="sng" dirty="0">
              <a:solidFill>
                <a:srgbClr val="0000FF"/>
              </a:solidFill>
            </a:endParaRP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127000">
                    <a:srgbClr val="FFCCFF"/>
                  </a:glow>
                </a:effectLst>
              </a:rPr>
              <a:t>24</a:t>
            </a:r>
          </a:p>
          <a:p>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25</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26</a:t>
            </a:r>
          </a:p>
          <a:p>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rPr>
              <a:t>27</a:t>
            </a:r>
          </a:p>
          <a:p>
            <a:r>
              <a:rPr lang="en-CA" sz="1100" b="1" dirty="0">
                <a:solidFill>
                  <a:srgbClr val="660033"/>
                </a:solidFill>
                <a:effectLst>
                  <a:glow rad="317500">
                    <a:srgbClr val="FFFF00"/>
                  </a:glow>
                </a:effectLst>
              </a:rPr>
              <a:t>2</a:t>
            </a:r>
            <a:r>
              <a:rPr lang="en-CA" sz="1100" b="1" baseline="30000" dirty="0">
                <a:solidFill>
                  <a:srgbClr val="660033"/>
                </a:solidFill>
                <a:effectLst>
                  <a:glow rad="317500">
                    <a:srgbClr val="FFFF00"/>
                  </a:glow>
                </a:effectLst>
              </a:rPr>
              <a:t>nd</a:t>
            </a:r>
            <a:r>
              <a:rPr lang="en-CA" sz="1100" b="1" dirty="0">
                <a:solidFill>
                  <a:srgbClr val="660033"/>
                </a:solidFill>
                <a:effectLst>
                  <a:glow rad="317500">
                    <a:srgbClr val="FFFF00"/>
                  </a:glow>
                </a:effectLst>
              </a:rPr>
              <a:t> </a:t>
            </a:r>
            <a:r>
              <a:rPr lang="en-CA" sz="1100" b="1" dirty="0">
                <a:solidFill>
                  <a:srgbClr val="660033"/>
                </a:solidFill>
              </a:rPr>
              <a:t>					</a:t>
            </a:r>
            <a:r>
              <a:rPr lang="en-CA" sz="1100" b="1" dirty="0">
                <a:solidFill>
                  <a:prstClr val="black"/>
                </a:solidFill>
                <a:effectLst/>
              </a:rPr>
              <a:t>28 </a:t>
            </a:r>
            <a:r>
              <a:rPr lang="en-CA" sz="1100" b="1" dirty="0">
                <a:solidFill>
                  <a:prstClr val="black"/>
                </a:solidFill>
                <a:effectLst>
                  <a:glow rad="101600">
                    <a:srgbClr val="00FF99"/>
                  </a:glow>
                </a:effectLst>
              </a:rPr>
              <a:t>(23)</a:t>
            </a:r>
          </a:p>
          <a:p>
            <a:r>
              <a:rPr lang="en-CA" sz="1100" b="1" dirty="0">
                <a:solidFill>
                  <a:srgbClr val="660033"/>
                </a:solidFill>
              </a:rPr>
              <a:t>3</a:t>
            </a:r>
            <a:r>
              <a:rPr lang="en-CA" sz="1100" b="1" baseline="30000" dirty="0">
                <a:solidFill>
                  <a:srgbClr val="660033"/>
                </a:solidFill>
              </a:rPr>
              <a:t>rd					</a:t>
            </a:r>
            <a:r>
              <a:rPr lang="en-CA" sz="1100" dirty="0">
                <a:solidFill>
                  <a:prstClr val="black"/>
                </a:solidFill>
              </a:rPr>
              <a:t>29</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30??</a:t>
            </a:r>
          </a:p>
          <a:p>
            <a:r>
              <a:rPr lang="en-CA" sz="1100" dirty="0">
                <a:solidFill>
                  <a:prstClr val="black"/>
                </a:solidFill>
              </a:rPr>
              <a:t> </a:t>
            </a:r>
          </a:p>
        </p:txBody>
      </p:sp>
      <p:sp>
        <p:nvSpPr>
          <p:cNvPr id="24" name="Rounded Rectangular Callout 23"/>
          <p:cNvSpPr/>
          <p:nvPr/>
        </p:nvSpPr>
        <p:spPr>
          <a:xfrm>
            <a:off x="6340248" y="1195850"/>
            <a:ext cx="2029311" cy="889633"/>
          </a:xfrm>
          <a:prstGeom prst="wedgeRoundRectCallout">
            <a:avLst>
              <a:gd name="adj1" fmla="val -76790"/>
              <a:gd name="adj2" fmla="val 21077"/>
              <a:gd name="adj3" fmla="val 16667"/>
            </a:avLst>
          </a:prstGeom>
          <a:no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C27AC"/>
                  </a:solidFill>
                </a:ln>
                <a:solidFill>
                  <a:prstClr val="black"/>
                </a:solidFill>
                <a:effectLst>
                  <a:glow rad="127000">
                    <a:srgbClr val="00B050"/>
                  </a:glow>
                </a:effectLst>
              </a:rPr>
              <a:t>February</a:t>
            </a:r>
            <a:r>
              <a:rPr lang="en-CA" sz="2400" dirty="0">
                <a:ln>
                  <a:solidFill>
                    <a:srgbClr val="0C27AC"/>
                  </a:solidFill>
                </a:ln>
                <a:solidFill>
                  <a:prstClr val="black"/>
                </a:solidFill>
              </a:rPr>
              <a:t> 24!</a:t>
            </a:r>
            <a:br>
              <a:rPr lang="en-CA" sz="2400" dirty="0">
                <a:solidFill>
                  <a:prstClr val="white"/>
                </a:solidFill>
              </a:rPr>
            </a:br>
            <a:r>
              <a:rPr lang="en-CA" sz="2400" dirty="0">
                <a:solidFill>
                  <a:prstClr val="black"/>
                </a:solidFill>
              </a:rPr>
              <a:t>Gregorian</a:t>
            </a:r>
          </a:p>
        </p:txBody>
      </p:sp>
      <p:sp>
        <p:nvSpPr>
          <p:cNvPr id="29" name="Rounded Rectangular Callout 28"/>
          <p:cNvSpPr/>
          <p:nvPr/>
        </p:nvSpPr>
        <p:spPr>
          <a:xfrm>
            <a:off x="1220031" y="1833111"/>
            <a:ext cx="1337911" cy="1595889"/>
          </a:xfrm>
          <a:prstGeom prst="wedgeRoundRectCallout">
            <a:avLst>
              <a:gd name="adj1" fmla="val 60956"/>
              <a:gd name="adj2" fmla="val -63317"/>
              <a:gd name="adj3" fmla="val 16667"/>
            </a:avLst>
          </a:prstGeom>
          <a:no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ln>
                  <a:solidFill>
                    <a:srgbClr val="0C27AC"/>
                  </a:solidFill>
                </a:ln>
                <a:solidFill>
                  <a:srgbClr val="D73DCC"/>
                </a:solidFill>
              </a:rPr>
              <a:t>Lunar month begins here!</a:t>
            </a:r>
            <a:endParaRPr lang="en-CA" sz="2400" dirty="0">
              <a:solidFill>
                <a:prstClr val="white"/>
              </a:solidFill>
            </a:endParaRPr>
          </a:p>
        </p:txBody>
      </p:sp>
      <p:cxnSp>
        <p:nvCxnSpPr>
          <p:cNvPr id="31" name="Straight Connector 30"/>
          <p:cNvCxnSpPr/>
          <p:nvPr/>
        </p:nvCxnSpPr>
        <p:spPr>
          <a:xfrm>
            <a:off x="561975" y="2257425"/>
            <a:ext cx="4124325" cy="0"/>
          </a:xfrm>
          <a:prstGeom prst="line">
            <a:avLst/>
          </a:prstGeom>
          <a:ln>
            <a:solidFill>
              <a:srgbClr val="00FF99"/>
            </a:solidFill>
          </a:ln>
        </p:spPr>
        <p:style>
          <a:lnRef idx="1">
            <a:schemeClr val="accent1"/>
          </a:lnRef>
          <a:fillRef idx="0">
            <a:schemeClr val="accent1"/>
          </a:fillRef>
          <a:effectRef idx="0">
            <a:schemeClr val="accent1"/>
          </a:effectRef>
          <a:fontRef idx="minor">
            <a:schemeClr val="tx1"/>
          </a:fontRef>
        </p:style>
      </p:cxnSp>
      <p:sp>
        <p:nvSpPr>
          <p:cNvPr id="33" name="Rounded Rectangular Callout 32"/>
          <p:cNvSpPr/>
          <p:nvPr/>
        </p:nvSpPr>
        <p:spPr>
          <a:xfrm>
            <a:off x="3726299" y="2403673"/>
            <a:ext cx="1665813" cy="1460453"/>
          </a:xfrm>
          <a:prstGeom prst="wedgeRoundRectCallout">
            <a:avLst>
              <a:gd name="adj1" fmla="val -73127"/>
              <a:gd name="adj2" fmla="val -45350"/>
              <a:gd name="adj3" fmla="val 16667"/>
            </a:avLst>
          </a:prstGeom>
          <a:no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C27AC"/>
                  </a:solidFill>
                </a:ln>
                <a:solidFill>
                  <a:prstClr val="black"/>
                </a:solidFill>
              </a:rPr>
              <a:t>March </a:t>
            </a:r>
            <a:r>
              <a:rPr lang="en-CA" sz="1600" dirty="0">
                <a:solidFill>
                  <a:prstClr val="black"/>
                </a:solidFill>
              </a:rPr>
              <a:t>(Gregorian)</a:t>
            </a:r>
            <a:r>
              <a:rPr lang="en-CA" sz="1600" dirty="0">
                <a:ln>
                  <a:solidFill>
                    <a:srgbClr val="0C27AC"/>
                  </a:solidFill>
                </a:ln>
                <a:solidFill>
                  <a:prstClr val="black"/>
                </a:solidFill>
              </a:rPr>
              <a:t> </a:t>
            </a:r>
            <a:r>
              <a:rPr lang="en-CA" sz="2400" dirty="0">
                <a:ln>
                  <a:solidFill>
                    <a:srgbClr val="0C27AC"/>
                  </a:solidFill>
                </a:ln>
                <a:solidFill>
                  <a:prstClr val="black"/>
                </a:solidFill>
              </a:rPr>
              <a:t>begins here.</a:t>
            </a:r>
            <a:endParaRPr lang="en-CA" sz="2400" dirty="0">
              <a:solidFill>
                <a:prstClr val="black"/>
              </a:solidFill>
            </a:endParaRPr>
          </a:p>
        </p:txBody>
      </p:sp>
      <p:sp>
        <p:nvSpPr>
          <p:cNvPr id="34" name="Rounded Rectangular Callout 33"/>
          <p:cNvSpPr/>
          <p:nvPr/>
        </p:nvSpPr>
        <p:spPr>
          <a:xfrm>
            <a:off x="3552029" y="1195850"/>
            <a:ext cx="2268542" cy="896079"/>
          </a:xfrm>
          <a:prstGeom prst="wedgeRoundRectCallout">
            <a:avLst>
              <a:gd name="adj1" fmla="val -69824"/>
              <a:gd name="adj2" fmla="val -13989"/>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prstClr val="black"/>
                </a:solidFill>
              </a:rPr>
              <a:t>New </a:t>
            </a:r>
            <a:r>
              <a:rPr lang="en-CA" sz="2800" b="1" dirty="0" err="1">
                <a:solidFill>
                  <a:prstClr val="black"/>
                </a:solidFill>
              </a:rPr>
              <a:t>Moonth</a:t>
            </a:r>
            <a:r>
              <a:rPr lang="en-CA" sz="2800" b="1" dirty="0">
                <a:solidFill>
                  <a:prstClr val="black"/>
                </a:solidFill>
              </a:rPr>
              <a:t> Day</a:t>
            </a:r>
          </a:p>
        </p:txBody>
      </p:sp>
      <p:cxnSp>
        <p:nvCxnSpPr>
          <p:cNvPr id="35" name="Straight Connector 34"/>
          <p:cNvCxnSpPr/>
          <p:nvPr/>
        </p:nvCxnSpPr>
        <p:spPr>
          <a:xfrm>
            <a:off x="612458" y="6136084"/>
            <a:ext cx="10751184" cy="23830"/>
          </a:xfrm>
          <a:prstGeom prst="line">
            <a:avLst/>
          </a:prstGeom>
          <a:ln w="57150">
            <a:solidFill>
              <a:srgbClr val="00FF99"/>
            </a:solidFill>
          </a:ln>
        </p:spPr>
        <p:style>
          <a:lnRef idx="1">
            <a:schemeClr val="accent1"/>
          </a:lnRef>
          <a:fillRef idx="0">
            <a:schemeClr val="accent1"/>
          </a:fillRef>
          <a:effectRef idx="0">
            <a:schemeClr val="accent1"/>
          </a:effectRef>
          <a:fontRef idx="minor">
            <a:schemeClr val="tx1"/>
          </a:fontRef>
        </p:style>
      </p:cxnSp>
      <p:sp>
        <p:nvSpPr>
          <p:cNvPr id="37" name="Rectangle 36"/>
          <p:cNvSpPr/>
          <p:nvPr/>
        </p:nvSpPr>
        <p:spPr>
          <a:xfrm>
            <a:off x="7719498" y="5000813"/>
            <a:ext cx="4110087" cy="1070875"/>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defTabSz="914400">
              <a:lnSpc>
                <a:spcPct val="106000"/>
              </a:lnSpc>
              <a:spcAft>
                <a:spcPts val="800"/>
              </a:spcAft>
              <a:defRPr/>
            </a:pPr>
            <a:r>
              <a:rPr lang="en-CA" sz="2800" b="1" kern="0" dirty="0">
                <a:solidFill>
                  <a:srgbClr val="660033"/>
                </a:solidFill>
                <a:latin typeface="Calibri" panose="020F0502020204030204"/>
                <a:ea typeface="Calibri" panose="020F0502020204030204" pitchFamily="34" charset="0"/>
                <a:cs typeface="Times New Roman" panose="02020603050405020304" pitchFamily="18" charset="0"/>
              </a:rPr>
              <a:t>1</a:t>
            </a:r>
            <a:r>
              <a:rPr lang="en-CA" sz="2800" b="1" kern="0" baseline="30000" dirty="0">
                <a:solidFill>
                  <a:srgbClr val="660033"/>
                </a:solidFill>
                <a:latin typeface="Calibri" panose="020F0502020204030204"/>
                <a:ea typeface="Calibri" panose="020F0502020204030204" pitchFamily="34" charset="0"/>
                <a:cs typeface="Times New Roman" panose="02020603050405020304" pitchFamily="18" charset="0"/>
              </a:rPr>
              <a:t>st			</a:t>
            </a:r>
            <a:r>
              <a:rPr lang="en-CA" sz="2800" b="1" kern="0" dirty="0">
                <a:solidFill>
                  <a:srgbClr val="660033"/>
                </a:solidFill>
                <a:latin typeface="Calibri" panose="020F0502020204030204"/>
                <a:ea typeface="Calibri" panose="020F0502020204030204" pitchFamily="34" charset="0"/>
                <a:cs typeface="Times New Roman" panose="02020603050405020304" pitchFamily="18" charset="0"/>
              </a:rPr>
              <a:t>       </a:t>
            </a:r>
            <a:r>
              <a:rPr lang="en-CA" sz="3600" b="1" kern="0" dirty="0">
                <a:solidFill>
                  <a:srgbClr val="660033"/>
                </a:solidFill>
                <a:latin typeface="Calibri" panose="020F0502020204030204"/>
                <a:ea typeface="Calibri" panose="020F0502020204030204" pitchFamily="34" charset="0"/>
                <a:cs typeface="Times New Roman" panose="02020603050405020304" pitchFamily="18" charset="0"/>
              </a:rPr>
              <a:t> </a:t>
            </a:r>
            <a:r>
              <a:rPr lang="en-CA" sz="3600" b="1" kern="0" baseline="30000" dirty="0">
                <a:solidFill>
                  <a:srgbClr val="0C27AC"/>
                </a:solidFill>
                <a:latin typeface="Calibri" panose="020F0502020204030204"/>
                <a:ea typeface="Calibri" panose="020F0502020204030204" pitchFamily="34" charset="0"/>
                <a:cs typeface="Times New Roman" panose="02020603050405020304" pitchFamily="18" charset="0"/>
              </a:rPr>
              <a:t>364</a:t>
            </a:r>
            <a:r>
              <a:rPr lang="en-CA" sz="3600" b="1" kern="0" dirty="0">
                <a:solidFill>
                  <a:srgbClr val="660033"/>
                </a:solidFill>
                <a:latin typeface="Calibri" panose="020F0502020204030204"/>
                <a:ea typeface="Calibri" panose="020F0502020204030204" pitchFamily="34" charset="0"/>
                <a:cs typeface="Times New Roman" panose="02020603050405020304" pitchFamily="18" charset="0"/>
              </a:rPr>
              <a:t> </a:t>
            </a:r>
          </a:p>
          <a:p>
            <a:pPr defTabSz="914400">
              <a:lnSpc>
                <a:spcPct val="106000"/>
              </a:lnSpc>
              <a:spcAft>
                <a:spcPts val="800"/>
              </a:spcAft>
              <a:defRPr/>
            </a:pPr>
            <a:r>
              <a:rPr lang="en-CA" sz="2800" b="1" kern="0" dirty="0">
                <a:solidFill>
                  <a:srgbClr val="660033"/>
                </a:solidFill>
                <a:latin typeface="Calibri" panose="020F0502020204030204"/>
                <a:ea typeface="Calibri" panose="020F0502020204030204" pitchFamily="34" charset="0"/>
                <a:cs typeface="Times New Roman" panose="02020603050405020304" pitchFamily="18" charset="0"/>
              </a:rPr>
              <a:t>2</a:t>
            </a:r>
            <a:r>
              <a:rPr lang="en-CA" sz="2800" b="1" kern="0" baseline="30000" dirty="0">
                <a:solidFill>
                  <a:srgbClr val="660033"/>
                </a:solidFill>
                <a:latin typeface="Calibri" panose="020F0502020204030204"/>
                <a:ea typeface="Calibri" panose="020F0502020204030204" pitchFamily="34" charset="0"/>
                <a:cs typeface="Times New Roman" panose="02020603050405020304" pitchFamily="18" charset="0"/>
              </a:rPr>
              <a:t>nd</a:t>
            </a:r>
            <a:r>
              <a:rPr lang="en-CA" sz="2800" b="1" kern="0" dirty="0">
                <a:solidFill>
                  <a:srgbClr val="660033"/>
                </a:solidFill>
                <a:latin typeface="Calibri" panose="020F0502020204030204"/>
                <a:ea typeface="Calibri" panose="020F0502020204030204" pitchFamily="34" charset="0"/>
                <a:cs typeface="Times New Roman" panose="02020603050405020304" pitchFamily="18" charset="0"/>
              </a:rPr>
              <a:t>       </a:t>
            </a:r>
            <a:r>
              <a:rPr lang="en-CA" sz="2800" b="1" dirty="0">
                <a:ln w="28575">
                  <a:solidFill>
                    <a:srgbClr val="455F51">
                      <a:lumMod val="60000"/>
                      <a:lumOff val="40000"/>
                    </a:srgbClr>
                  </a:solidFill>
                </a:ln>
                <a:solidFill>
                  <a:srgbClr val="00FF00"/>
                </a:solidFill>
                <a:effectLst>
                  <a:glow rad="571500">
                    <a:srgbClr val="F4DE3A">
                      <a:lumMod val="75000"/>
                    </a:srgbClr>
                  </a:glow>
                </a:effectLst>
                <a:latin typeface="Arial Black" panose="020B0A04020102020204" pitchFamily="34" charset="0"/>
              </a:rPr>
              <a:t>TEQUFAH</a:t>
            </a:r>
            <a:r>
              <a:rPr lang="en-CA" sz="2800" b="1" kern="0" dirty="0">
                <a:ln w="9525" cap="rnd" cmpd="sng" algn="ctr">
                  <a:solidFill>
                    <a:srgbClr val="0000FF"/>
                  </a:solidFill>
                  <a:prstDash val="solid"/>
                  <a:bevel/>
                </a:ln>
                <a:solidFill>
                  <a:srgbClr val="FFFF00"/>
                </a:solidFill>
                <a:effectLst>
                  <a:glow rad="495300">
                    <a:srgbClr val="00FF99"/>
                  </a:glow>
                </a:effectLst>
                <a:latin typeface="Comic Sans MS" panose="030F0702030302020204" pitchFamily="66" charset="0"/>
                <a:ea typeface="Calibri" panose="020F0502020204030204" pitchFamily="34" charset="0"/>
                <a:cs typeface="Times New Roman" panose="02020603050405020304" pitchFamily="18" charset="0"/>
              </a:rPr>
              <a:t>   </a:t>
            </a:r>
            <a:r>
              <a:rPr lang="en-CA" sz="2800" b="1" kern="0" dirty="0">
                <a:solidFill>
                  <a:srgbClr val="000000"/>
                </a:solidFill>
                <a:effectLst>
                  <a:glow rad="127000">
                    <a:srgbClr val="FFFF00"/>
                  </a:glow>
                </a:effectLst>
                <a:latin typeface="Calibri" panose="020F0502020204030204"/>
                <a:ea typeface="Calibri" panose="020F0502020204030204" pitchFamily="34" charset="0"/>
                <a:cs typeface="Times New Roman" panose="02020603050405020304" pitchFamily="18" charset="0"/>
              </a:rPr>
              <a:t>365</a:t>
            </a:r>
            <a:endParaRPr lang="en-CA" sz="2800" b="1" kern="0" dirty="0">
              <a:solidFill>
                <a:sysClr val="window" lastClr="FFFFFF"/>
              </a:solidFill>
              <a:effectLst>
                <a:glow rad="127000">
                  <a:srgbClr val="FFFF00"/>
                </a:glow>
              </a:effectLst>
              <a:latin typeface="Calibri" panose="020F0502020204030204"/>
              <a:ea typeface="Calibri" panose="020F0502020204030204" pitchFamily="34" charset="0"/>
              <a:cs typeface="Times New Roman" panose="02020603050405020304" pitchFamily="18" charset="0"/>
            </a:endParaRPr>
          </a:p>
        </p:txBody>
      </p:sp>
      <p:sp>
        <p:nvSpPr>
          <p:cNvPr id="2" name="Rounded Rectangle 1"/>
          <p:cNvSpPr/>
          <p:nvPr/>
        </p:nvSpPr>
        <p:spPr>
          <a:xfrm>
            <a:off x="8868746" y="992594"/>
            <a:ext cx="2850506" cy="3144623"/>
          </a:xfrm>
          <a:prstGeom prst="roundRect">
            <a:avLst/>
          </a:prstGeom>
          <a:solidFill>
            <a:schemeClr val="accent3">
              <a:lumMod val="60000"/>
              <a:lumOff val="40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This slide is specifically to expose the New </a:t>
            </a:r>
            <a:r>
              <a:rPr lang="en-CA" sz="2400" dirty="0" err="1">
                <a:solidFill>
                  <a:srgbClr val="002060"/>
                </a:solidFill>
              </a:rPr>
              <a:t>Moonth</a:t>
            </a:r>
            <a:r>
              <a:rPr lang="en-CA" sz="2400" dirty="0">
                <a:solidFill>
                  <a:srgbClr val="002060"/>
                </a:solidFill>
              </a:rPr>
              <a:t> day </a:t>
            </a:r>
            <a:r>
              <a:rPr lang="en-CA" sz="2400" b="1" u="sng" dirty="0">
                <a:solidFill>
                  <a:srgbClr val="002060"/>
                </a:solidFill>
              </a:rPr>
              <a:t>location</a:t>
            </a:r>
            <a:r>
              <a:rPr lang="en-CA" sz="2400" dirty="0">
                <a:solidFill>
                  <a:srgbClr val="002060"/>
                </a:solidFill>
              </a:rPr>
              <a:t> - </a:t>
            </a:r>
            <a:br>
              <a:rPr lang="en-CA" sz="2400" dirty="0">
                <a:solidFill>
                  <a:srgbClr val="002060"/>
                </a:solidFill>
              </a:rPr>
            </a:br>
            <a:r>
              <a:rPr lang="en-CA" sz="2400" b="1" dirty="0">
                <a:solidFill>
                  <a:srgbClr val="D73DCC"/>
                </a:solidFill>
              </a:rPr>
              <a:t>in relation to the Tequfah.</a:t>
            </a:r>
          </a:p>
        </p:txBody>
      </p:sp>
      <p:cxnSp>
        <p:nvCxnSpPr>
          <p:cNvPr id="9" name="Straight Connector 8"/>
          <p:cNvCxnSpPr/>
          <p:nvPr/>
        </p:nvCxnSpPr>
        <p:spPr>
          <a:xfrm flipH="1" flipV="1">
            <a:off x="1875175" y="5461000"/>
            <a:ext cx="5925801" cy="398624"/>
          </a:xfrm>
          <a:prstGeom prst="line">
            <a:avLst/>
          </a:prstGeom>
          <a:ln w="57150">
            <a:solidFill>
              <a:srgbClr val="FFFF00"/>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12" name="Straight Arrow Connector 11"/>
          <p:cNvCxnSpPr/>
          <p:nvPr/>
        </p:nvCxnSpPr>
        <p:spPr>
          <a:xfrm flipH="1">
            <a:off x="848809" y="5461000"/>
            <a:ext cx="1026366" cy="477327"/>
          </a:xfrm>
          <a:prstGeom prst="straightConnector1">
            <a:avLst/>
          </a:prstGeom>
          <a:ln w="57150">
            <a:solidFill>
              <a:srgbClr val="FFFF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grpSp>
        <p:nvGrpSpPr>
          <p:cNvPr id="25" name="Group 24"/>
          <p:cNvGrpSpPr/>
          <p:nvPr/>
        </p:nvGrpSpPr>
        <p:grpSpPr>
          <a:xfrm>
            <a:off x="7800974" y="4419477"/>
            <a:ext cx="3915451" cy="542754"/>
            <a:chOff x="7800975" y="33179"/>
            <a:chExt cx="3915451" cy="542754"/>
          </a:xfrm>
        </p:grpSpPr>
        <p:sp>
          <p:nvSpPr>
            <p:cNvPr id="26" name="Rectangle 25"/>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black"/>
                  </a:solidFill>
                </a:rPr>
                <a:t>Cycle		     			Date</a:t>
              </a:r>
            </a:p>
          </p:txBody>
        </p:sp>
        <p:sp>
          <p:nvSpPr>
            <p:cNvPr id="27" name="Rounded Rectangular Callout 26"/>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grpSp>
      <p:cxnSp>
        <p:nvCxnSpPr>
          <p:cNvPr id="8" name="Straight Arrow Connector 7"/>
          <p:cNvCxnSpPr/>
          <p:nvPr/>
        </p:nvCxnSpPr>
        <p:spPr>
          <a:xfrm>
            <a:off x="689554" y="555359"/>
            <a:ext cx="0" cy="82105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p:cNvCxnSpPr/>
          <p:nvPr/>
        </p:nvCxnSpPr>
        <p:spPr>
          <a:xfrm>
            <a:off x="2959514" y="555359"/>
            <a:ext cx="0" cy="82105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5747658" y="2705400"/>
            <a:ext cx="2765542" cy="1030581"/>
          </a:xfrm>
          <a:prstGeom prst="rect">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black"/>
                </a:solidFill>
              </a:rPr>
              <a:t>These are here for our timing location recognition purposes </a:t>
            </a:r>
            <a:r>
              <a:rPr lang="en-CA" u="sng" dirty="0">
                <a:solidFill>
                  <a:prstClr val="black"/>
                </a:solidFill>
              </a:rPr>
              <a:t>onl</a:t>
            </a:r>
            <a:r>
              <a:rPr lang="en-CA" dirty="0">
                <a:solidFill>
                  <a:prstClr val="black"/>
                </a:solidFill>
              </a:rPr>
              <a:t>y!</a:t>
            </a:r>
          </a:p>
        </p:txBody>
      </p:sp>
      <p:cxnSp>
        <p:nvCxnSpPr>
          <p:cNvPr id="18" name="Straight Arrow Connector 17"/>
          <p:cNvCxnSpPr/>
          <p:nvPr/>
        </p:nvCxnSpPr>
        <p:spPr>
          <a:xfrm flipH="1" flipV="1">
            <a:off x="7170490" y="2091930"/>
            <a:ext cx="4751" cy="613470"/>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flipH="1">
            <a:off x="5392112" y="3069771"/>
            <a:ext cx="355546" cy="2244"/>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16425" y="6471211"/>
            <a:ext cx="428625" cy="365125"/>
          </a:xfrm>
        </p:spPr>
        <p:txBody>
          <a:bodyPr/>
          <a:lstStyle/>
          <a:p>
            <a:fld id="{6D22F896-40B5-4ADD-8801-0D06FADFA095}" type="slidenum">
              <a:rPr lang="en-US" sz="1400"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52</a:t>
            </a:fld>
            <a:endParaRPr lang="en-US" sz="14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cxnSp>
        <p:nvCxnSpPr>
          <p:cNvPr id="14" name="Straight Arrow Connector 13"/>
          <p:cNvCxnSpPr/>
          <p:nvPr/>
        </p:nvCxnSpPr>
        <p:spPr>
          <a:xfrm>
            <a:off x="3195873" y="2398665"/>
            <a:ext cx="0" cy="3539662"/>
          </a:xfrm>
          <a:prstGeom prst="straightConnector1">
            <a:avLst/>
          </a:prstGeom>
          <a:ln>
            <a:solidFill>
              <a:srgbClr val="00FF99"/>
            </a:solidFill>
            <a:tailEnd type="triangle"/>
          </a:ln>
        </p:spPr>
        <p:style>
          <a:lnRef idx="1">
            <a:schemeClr val="accent1"/>
          </a:lnRef>
          <a:fillRef idx="0">
            <a:schemeClr val="accent1"/>
          </a:fillRef>
          <a:effectRef idx="0">
            <a:schemeClr val="accent1"/>
          </a:effectRef>
          <a:fontRef idx="minor">
            <a:schemeClr val="tx1"/>
          </a:fontRef>
        </p:style>
      </p:cxnSp>
      <p:sp>
        <p:nvSpPr>
          <p:cNvPr id="15" name="Rounded Rectangle 14"/>
          <p:cNvSpPr/>
          <p:nvPr/>
        </p:nvSpPr>
        <p:spPr>
          <a:xfrm>
            <a:off x="3372418" y="5833807"/>
            <a:ext cx="2761213" cy="263698"/>
          </a:xfrm>
          <a:prstGeom prst="roundRect">
            <a:avLst/>
          </a:prstGeom>
          <a:solidFill>
            <a:schemeClr val="tx1">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Mar 23 / 2</a:t>
            </a:r>
            <a:r>
              <a:rPr lang="en-CA" baseline="30000" dirty="0"/>
              <a:t>nd</a:t>
            </a:r>
            <a:r>
              <a:rPr lang="en-CA" dirty="0"/>
              <a:t> Cycle- Tequfah</a:t>
            </a:r>
          </a:p>
        </p:txBody>
      </p:sp>
      <p:cxnSp>
        <p:nvCxnSpPr>
          <p:cNvPr id="19" name="Straight Arrow Connector 18"/>
          <p:cNvCxnSpPr/>
          <p:nvPr/>
        </p:nvCxnSpPr>
        <p:spPr>
          <a:xfrm flipH="1">
            <a:off x="4435813" y="3735981"/>
            <a:ext cx="1311845" cy="2097826"/>
          </a:xfrm>
          <a:prstGeom prst="straightConnector1">
            <a:avLst/>
          </a:prstGeom>
          <a:ln>
            <a:solidFill>
              <a:srgbClr val="FFFF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140018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anim calcmode="lin" valueType="num">
                                      <p:cBhvr>
                                        <p:cTn id="8" dur="1000" fill="hold"/>
                                        <p:tgtEl>
                                          <p:spTgt spid="34"/>
                                        </p:tgtEl>
                                        <p:attrNameLst>
                                          <p:attrName>ppt_x</p:attrName>
                                        </p:attrNameLst>
                                      </p:cBhvr>
                                      <p:tavLst>
                                        <p:tav tm="0">
                                          <p:val>
                                            <p:strVal val="#ppt_x"/>
                                          </p:val>
                                        </p:tav>
                                        <p:tav tm="100000">
                                          <p:val>
                                            <p:strVal val="#ppt_x"/>
                                          </p:val>
                                        </p:tav>
                                      </p:tavLst>
                                    </p:anim>
                                    <p:anim calcmode="lin" valueType="num">
                                      <p:cBhvr>
                                        <p:cTn id="9" dur="1000" fill="hold"/>
                                        <p:tgtEl>
                                          <p:spTgt spid="3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fade">
                                      <p:cBhvr>
                                        <p:cTn id="13" dur="1000"/>
                                        <p:tgtEl>
                                          <p:spTgt spid="24"/>
                                        </p:tgtEl>
                                      </p:cBhvr>
                                    </p:animEffect>
                                    <p:anim calcmode="lin" valueType="num">
                                      <p:cBhvr>
                                        <p:cTn id="14" dur="1000" fill="hold"/>
                                        <p:tgtEl>
                                          <p:spTgt spid="24"/>
                                        </p:tgtEl>
                                        <p:attrNameLst>
                                          <p:attrName>ppt_x</p:attrName>
                                        </p:attrNameLst>
                                      </p:cBhvr>
                                      <p:tavLst>
                                        <p:tav tm="0">
                                          <p:val>
                                            <p:strVal val="#ppt_x"/>
                                          </p:val>
                                        </p:tav>
                                        <p:tav tm="100000">
                                          <p:val>
                                            <p:strVal val="#ppt_x"/>
                                          </p:val>
                                        </p:tav>
                                      </p:tavLst>
                                    </p:anim>
                                    <p:anim calcmode="lin" valueType="num">
                                      <p:cBhvr>
                                        <p:cTn id="1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29"/>
                                        </p:tgtEl>
                                        <p:attrNameLst>
                                          <p:attrName>style.visibility</p:attrName>
                                        </p:attrNameLst>
                                      </p:cBhvr>
                                      <p:to>
                                        <p:strVal val="visible"/>
                                      </p:to>
                                    </p:set>
                                    <p:animEffect transition="in" filter="circle(in)">
                                      <p:cBhvr>
                                        <p:cTn id="20" dur="1250"/>
                                        <p:tgtEl>
                                          <p:spTgt spid="29"/>
                                        </p:tgtEl>
                                      </p:cBhvr>
                                    </p:animEffect>
                                  </p:childTnLst>
                                </p:cTn>
                              </p:par>
                            </p:childTnLst>
                          </p:cTn>
                        </p:par>
                        <p:par>
                          <p:cTn id="21" fill="hold">
                            <p:stCondLst>
                              <p:cond delay="1250"/>
                            </p:stCondLst>
                            <p:childTnLst>
                              <p:par>
                                <p:cTn id="22" presetID="6" presetClass="entr" presetSubtype="16" fill="hold" grpId="0" nodeType="afterEffect">
                                  <p:stCondLst>
                                    <p:cond delay="0"/>
                                  </p:stCondLst>
                                  <p:childTnLst>
                                    <p:set>
                                      <p:cBhvr>
                                        <p:cTn id="23" dur="1" fill="hold">
                                          <p:stCondLst>
                                            <p:cond delay="0"/>
                                          </p:stCondLst>
                                        </p:cTn>
                                        <p:tgtEl>
                                          <p:spTgt spid="33"/>
                                        </p:tgtEl>
                                        <p:attrNameLst>
                                          <p:attrName>style.visibility</p:attrName>
                                        </p:attrNameLst>
                                      </p:cBhvr>
                                      <p:to>
                                        <p:strVal val="visible"/>
                                      </p:to>
                                    </p:set>
                                    <p:animEffect transition="in" filter="circle(in)">
                                      <p:cBhvr>
                                        <p:cTn id="24" dur="1250"/>
                                        <p:tgtEl>
                                          <p:spTgt spid="33"/>
                                        </p:tgtEl>
                                      </p:cBhvr>
                                    </p:animEffect>
                                  </p:childTnLst>
                                </p:cTn>
                              </p:par>
                            </p:childTnLst>
                          </p:cTn>
                        </p:par>
                        <p:par>
                          <p:cTn id="25" fill="hold">
                            <p:stCondLst>
                              <p:cond delay="2500"/>
                            </p:stCondLst>
                            <p:childTnLst>
                              <p:par>
                                <p:cTn id="26" presetID="42" presetClass="entr" presetSubtype="0" fill="hold" nodeType="afterEffect">
                                  <p:stCondLst>
                                    <p:cond delay="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1000"/>
                                        <p:tgtEl>
                                          <p:spTgt spid="20"/>
                                        </p:tgtEl>
                                      </p:cBhvr>
                                    </p:animEffect>
                                    <p:anim calcmode="lin" valueType="num">
                                      <p:cBhvr>
                                        <p:cTn id="29" dur="1000" fill="hold"/>
                                        <p:tgtEl>
                                          <p:spTgt spid="20"/>
                                        </p:tgtEl>
                                        <p:attrNameLst>
                                          <p:attrName>ppt_x</p:attrName>
                                        </p:attrNameLst>
                                      </p:cBhvr>
                                      <p:tavLst>
                                        <p:tav tm="0">
                                          <p:val>
                                            <p:strVal val="#ppt_x"/>
                                          </p:val>
                                        </p:tav>
                                        <p:tav tm="100000">
                                          <p:val>
                                            <p:strVal val="#ppt_x"/>
                                          </p:val>
                                        </p:tav>
                                      </p:tavLst>
                                    </p:anim>
                                    <p:anim calcmode="lin" valueType="num">
                                      <p:cBhvr>
                                        <p:cTn id="30" dur="1000" fill="hold"/>
                                        <p:tgtEl>
                                          <p:spTgt spid="20"/>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1000"/>
                                        <p:tgtEl>
                                          <p:spTgt spid="18"/>
                                        </p:tgtEl>
                                      </p:cBhvr>
                                    </p:animEffect>
                                    <p:anim calcmode="lin" valueType="num">
                                      <p:cBhvr>
                                        <p:cTn id="34" dur="1000" fill="hold"/>
                                        <p:tgtEl>
                                          <p:spTgt spid="18"/>
                                        </p:tgtEl>
                                        <p:attrNameLst>
                                          <p:attrName>ppt_x</p:attrName>
                                        </p:attrNameLst>
                                      </p:cBhvr>
                                      <p:tavLst>
                                        <p:tav tm="0">
                                          <p:val>
                                            <p:strVal val="#ppt_x"/>
                                          </p:val>
                                        </p:tav>
                                        <p:tav tm="100000">
                                          <p:val>
                                            <p:strVal val="#ppt_x"/>
                                          </p:val>
                                        </p:tav>
                                      </p:tavLst>
                                    </p:anim>
                                    <p:anim calcmode="lin" valueType="num">
                                      <p:cBhvr>
                                        <p:cTn id="35" dur="1000" fill="hold"/>
                                        <p:tgtEl>
                                          <p:spTgt spid="18"/>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1000"/>
                                        <p:tgtEl>
                                          <p:spTgt spid="13"/>
                                        </p:tgtEl>
                                      </p:cBhvr>
                                    </p:animEffect>
                                    <p:anim calcmode="lin" valueType="num">
                                      <p:cBhvr>
                                        <p:cTn id="39" dur="1000" fill="hold"/>
                                        <p:tgtEl>
                                          <p:spTgt spid="13"/>
                                        </p:tgtEl>
                                        <p:attrNameLst>
                                          <p:attrName>ppt_x</p:attrName>
                                        </p:attrNameLst>
                                      </p:cBhvr>
                                      <p:tavLst>
                                        <p:tav tm="0">
                                          <p:val>
                                            <p:strVal val="#ppt_x"/>
                                          </p:val>
                                        </p:tav>
                                        <p:tav tm="100000">
                                          <p:val>
                                            <p:strVal val="#ppt_x"/>
                                          </p:val>
                                        </p:tav>
                                      </p:tavLst>
                                    </p:anim>
                                    <p:anim calcmode="lin" valueType="num">
                                      <p:cBhvr>
                                        <p:cTn id="40" dur="1000" fill="hold"/>
                                        <p:tgtEl>
                                          <p:spTgt spid="13"/>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6" presetClass="entr" presetSubtype="16" fill="hold" nodeType="clickEffect">
                                  <p:stCondLst>
                                    <p:cond delay="0"/>
                                  </p:stCondLst>
                                  <p:childTnLst>
                                    <p:set>
                                      <p:cBhvr>
                                        <p:cTn id="49" dur="1" fill="hold">
                                          <p:stCondLst>
                                            <p:cond delay="0"/>
                                          </p:stCondLst>
                                        </p:cTn>
                                        <p:tgtEl>
                                          <p:spTgt spid="25"/>
                                        </p:tgtEl>
                                        <p:attrNameLst>
                                          <p:attrName>style.visibility</p:attrName>
                                        </p:attrNameLst>
                                      </p:cBhvr>
                                      <p:to>
                                        <p:strVal val="visible"/>
                                      </p:to>
                                    </p:set>
                                    <p:animEffect transition="in" filter="circle(in)">
                                      <p:cBhvr>
                                        <p:cTn id="50" dur="1250"/>
                                        <p:tgtEl>
                                          <p:spTgt spid="25"/>
                                        </p:tgtEl>
                                      </p:cBhvr>
                                    </p:animEffect>
                                  </p:childTnLst>
                                </p:cTn>
                              </p:par>
                            </p:childTnLst>
                          </p:cTn>
                        </p:par>
                        <p:par>
                          <p:cTn id="51" fill="hold">
                            <p:stCondLst>
                              <p:cond delay="1250"/>
                            </p:stCondLst>
                            <p:childTnLst>
                              <p:par>
                                <p:cTn id="52" presetID="42" presetClass="entr" presetSubtype="0" fill="hold" grpId="0" nodeType="afterEffect">
                                  <p:stCondLst>
                                    <p:cond delay="0"/>
                                  </p:stCondLst>
                                  <p:childTnLst>
                                    <p:set>
                                      <p:cBhvr>
                                        <p:cTn id="53" dur="1" fill="hold">
                                          <p:stCondLst>
                                            <p:cond delay="0"/>
                                          </p:stCondLst>
                                        </p:cTn>
                                        <p:tgtEl>
                                          <p:spTgt spid="37"/>
                                        </p:tgtEl>
                                        <p:attrNameLst>
                                          <p:attrName>style.visibility</p:attrName>
                                        </p:attrNameLst>
                                      </p:cBhvr>
                                      <p:to>
                                        <p:strVal val="visible"/>
                                      </p:to>
                                    </p:set>
                                    <p:animEffect transition="in" filter="fade">
                                      <p:cBhvr>
                                        <p:cTn id="54" dur="1000"/>
                                        <p:tgtEl>
                                          <p:spTgt spid="37"/>
                                        </p:tgtEl>
                                      </p:cBhvr>
                                    </p:animEffect>
                                    <p:anim calcmode="lin" valueType="num">
                                      <p:cBhvr>
                                        <p:cTn id="55" dur="1000" fill="hold"/>
                                        <p:tgtEl>
                                          <p:spTgt spid="37"/>
                                        </p:tgtEl>
                                        <p:attrNameLst>
                                          <p:attrName>ppt_x</p:attrName>
                                        </p:attrNameLst>
                                      </p:cBhvr>
                                      <p:tavLst>
                                        <p:tav tm="0">
                                          <p:val>
                                            <p:strVal val="#ppt_x"/>
                                          </p:val>
                                        </p:tav>
                                        <p:tav tm="100000">
                                          <p:val>
                                            <p:strVal val="#ppt_x"/>
                                          </p:val>
                                        </p:tav>
                                      </p:tavLst>
                                    </p:anim>
                                    <p:anim calcmode="lin" valueType="num">
                                      <p:cBhvr>
                                        <p:cTn id="56" dur="1000" fill="hold"/>
                                        <p:tgtEl>
                                          <p:spTgt spid="37"/>
                                        </p:tgtEl>
                                        <p:attrNameLst>
                                          <p:attrName>ppt_y</p:attrName>
                                        </p:attrNameLst>
                                      </p:cBhvr>
                                      <p:tavLst>
                                        <p:tav tm="0">
                                          <p:val>
                                            <p:strVal val="#ppt_y+.1"/>
                                          </p:val>
                                        </p:tav>
                                        <p:tav tm="100000">
                                          <p:val>
                                            <p:strVal val="#ppt_y"/>
                                          </p:val>
                                        </p:tav>
                                      </p:tavLst>
                                    </p:anim>
                                  </p:childTnLst>
                                </p:cTn>
                              </p:par>
                            </p:childTnLst>
                          </p:cTn>
                        </p:par>
                        <p:par>
                          <p:cTn id="57" fill="hold">
                            <p:stCondLst>
                              <p:cond delay="2250"/>
                            </p:stCondLst>
                            <p:childTnLst>
                              <p:par>
                                <p:cTn id="58" presetID="42" presetClass="entr" presetSubtype="0" fill="hold" nodeType="afterEffect">
                                  <p:stCondLst>
                                    <p:cond delay="0"/>
                                  </p:stCondLst>
                                  <p:childTnLst>
                                    <p:set>
                                      <p:cBhvr>
                                        <p:cTn id="59" dur="1" fill="hold">
                                          <p:stCondLst>
                                            <p:cond delay="0"/>
                                          </p:stCondLst>
                                        </p:cTn>
                                        <p:tgtEl>
                                          <p:spTgt spid="35"/>
                                        </p:tgtEl>
                                        <p:attrNameLst>
                                          <p:attrName>style.visibility</p:attrName>
                                        </p:attrNameLst>
                                      </p:cBhvr>
                                      <p:to>
                                        <p:strVal val="visible"/>
                                      </p:to>
                                    </p:set>
                                    <p:animEffect transition="in" filter="fade">
                                      <p:cBhvr>
                                        <p:cTn id="60" dur="1000"/>
                                        <p:tgtEl>
                                          <p:spTgt spid="35"/>
                                        </p:tgtEl>
                                      </p:cBhvr>
                                    </p:animEffect>
                                    <p:anim calcmode="lin" valueType="num">
                                      <p:cBhvr>
                                        <p:cTn id="61" dur="1000" fill="hold"/>
                                        <p:tgtEl>
                                          <p:spTgt spid="35"/>
                                        </p:tgtEl>
                                        <p:attrNameLst>
                                          <p:attrName>ppt_x</p:attrName>
                                        </p:attrNameLst>
                                      </p:cBhvr>
                                      <p:tavLst>
                                        <p:tav tm="0">
                                          <p:val>
                                            <p:strVal val="#ppt_x"/>
                                          </p:val>
                                        </p:tav>
                                        <p:tav tm="100000">
                                          <p:val>
                                            <p:strVal val="#ppt_x"/>
                                          </p:val>
                                        </p:tav>
                                      </p:tavLst>
                                    </p:anim>
                                    <p:anim calcmode="lin" valueType="num">
                                      <p:cBhvr>
                                        <p:cTn id="62" dur="1000" fill="hold"/>
                                        <p:tgtEl>
                                          <p:spTgt spid="35"/>
                                        </p:tgtEl>
                                        <p:attrNameLst>
                                          <p:attrName>ppt_y</p:attrName>
                                        </p:attrNameLst>
                                      </p:cBhvr>
                                      <p:tavLst>
                                        <p:tav tm="0">
                                          <p:val>
                                            <p:strVal val="#ppt_y+.1"/>
                                          </p:val>
                                        </p:tav>
                                        <p:tav tm="100000">
                                          <p:val>
                                            <p:strVal val="#ppt_y"/>
                                          </p:val>
                                        </p:tav>
                                      </p:tavLst>
                                    </p:anim>
                                  </p:childTnLst>
                                </p:cTn>
                              </p:par>
                            </p:childTnLst>
                          </p:cTn>
                        </p:par>
                        <p:par>
                          <p:cTn id="63" fill="hold">
                            <p:stCondLst>
                              <p:cond delay="3250"/>
                            </p:stCondLst>
                            <p:childTnLst>
                              <p:par>
                                <p:cTn id="64" presetID="22" presetClass="entr" presetSubtype="2"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wipe(right)">
                                      <p:cBhvr>
                                        <p:cTn id="66" dur="500"/>
                                        <p:tgtEl>
                                          <p:spTgt spid="9"/>
                                        </p:tgtEl>
                                      </p:cBhvr>
                                    </p:animEffect>
                                  </p:childTnLst>
                                </p:cTn>
                              </p:par>
                            </p:childTnLst>
                          </p:cTn>
                        </p:par>
                        <p:par>
                          <p:cTn id="67" fill="hold">
                            <p:stCondLst>
                              <p:cond delay="3750"/>
                            </p:stCondLst>
                            <p:childTnLst>
                              <p:par>
                                <p:cTn id="68" presetID="22" presetClass="entr" presetSubtype="2" fill="hold" nodeType="afterEffect">
                                  <p:stCondLst>
                                    <p:cond delay="0"/>
                                  </p:stCondLst>
                                  <p:childTnLst>
                                    <p:set>
                                      <p:cBhvr>
                                        <p:cTn id="69" dur="1" fill="hold">
                                          <p:stCondLst>
                                            <p:cond delay="0"/>
                                          </p:stCondLst>
                                        </p:cTn>
                                        <p:tgtEl>
                                          <p:spTgt spid="12"/>
                                        </p:tgtEl>
                                        <p:attrNameLst>
                                          <p:attrName>style.visibility</p:attrName>
                                        </p:attrNameLst>
                                      </p:cBhvr>
                                      <p:to>
                                        <p:strVal val="visible"/>
                                      </p:to>
                                    </p:set>
                                    <p:animEffect transition="in" filter="wipe(right)">
                                      <p:cBhvr>
                                        <p:cTn id="70" dur="500"/>
                                        <p:tgtEl>
                                          <p:spTgt spid="12"/>
                                        </p:tgtEl>
                                      </p:cBhvr>
                                    </p:animEffect>
                                  </p:childTnLst>
                                </p:cTn>
                              </p:par>
                            </p:childTnLst>
                          </p:cTn>
                        </p:par>
                      </p:childTnLst>
                    </p:cTn>
                  </p:par>
                  <p:par>
                    <p:cTn id="71" fill="hold">
                      <p:stCondLst>
                        <p:cond delay="indefinite"/>
                      </p:stCondLst>
                      <p:childTnLst>
                        <p:par>
                          <p:cTn id="72" fill="hold">
                            <p:stCondLst>
                              <p:cond delay="0"/>
                            </p:stCondLst>
                            <p:childTnLst>
                              <p:par>
                                <p:cTn id="73" presetID="18" presetClass="entr" presetSubtype="12" fill="hold" grpId="0" nodeType="click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strips(downLeft)">
                                      <p:cBhvr>
                                        <p:cTn id="75" dur="12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9" grpId="0" animBg="1"/>
      <p:bldP spid="33" grpId="0" animBg="1"/>
      <p:bldP spid="34" grpId="0" animBg="1"/>
      <p:bldP spid="37" grpId="0" animBg="1"/>
      <p:bldP spid="2" grpId="0" animBg="1"/>
      <p:bldP spid="13"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5" name="Rectangle 4"/>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6" name="Rounded Rectangular Callout 5"/>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7" name="Rounded Rectangle 6"/>
          <p:cNvSpPr/>
          <p:nvPr/>
        </p:nvSpPr>
        <p:spPr>
          <a:xfrm>
            <a:off x="3820567" y="101984"/>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11 TRANSITION</a:t>
            </a:r>
            <a:endParaRPr lang="en-CA" sz="2800" dirty="0">
              <a:solidFill>
                <a:schemeClr val="bg1"/>
              </a:solidFill>
              <a:latin typeface="Arial Rounded MT Bold" panose="020F0704030504030204" pitchFamily="34" charset="0"/>
            </a:endParaRPr>
          </a:p>
        </p:txBody>
      </p:sp>
      <p:sp>
        <p:nvSpPr>
          <p:cNvPr id="8" name="Rectangle 7"/>
          <p:cNvSpPr/>
          <p:nvPr/>
        </p:nvSpPr>
        <p:spPr>
          <a:xfrm>
            <a:off x="8581829" y="3846634"/>
            <a:ext cx="2740383" cy="2469272"/>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5</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6</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7</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effectLst/>
              </a:rPr>
              <a:t>8</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9</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10</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dirty="0">
                <a:solidFill>
                  <a:prstClr val="black"/>
                </a:solidFill>
                <a:effectLst/>
              </a:rPr>
              <a:t>11</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12</a:t>
            </a:r>
          </a:p>
          <a:p>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dirty="0">
                <a:solidFill>
                  <a:prstClr val="black"/>
                </a:solidFill>
                <a:effectLst/>
              </a:rPr>
              <a:t>13</a:t>
            </a:r>
          </a:p>
          <a:p>
            <a:r>
              <a:rPr lang="en-CA" sz="1100" b="1" dirty="0">
                <a:solidFill>
                  <a:srgbClr val="660033"/>
                </a:solidFill>
              </a:rPr>
              <a:t>2</a:t>
            </a:r>
            <a:r>
              <a:rPr lang="en-CA" sz="1100" b="1" baseline="30000" dirty="0">
                <a:solidFill>
                  <a:srgbClr val="660033"/>
                </a:solidFill>
              </a:rPr>
              <a:t>nd</a:t>
            </a:r>
            <a:r>
              <a:rPr lang="en-CA" sz="1100" b="1" dirty="0">
                <a:solidFill>
                  <a:srgbClr val="660033"/>
                </a:solidFill>
              </a:rPr>
              <a:t>  (Apr) 	</a:t>
            </a:r>
            <a:r>
              <a:rPr lang="en-CA" sz="1100" b="1" dirty="0">
                <a:solidFill>
                  <a:srgbClr val="660033"/>
                </a:solidFill>
                <a:effectLst>
                  <a:glow rad="127000">
                    <a:srgbClr val="00FF99"/>
                  </a:glow>
                </a:effectLst>
              </a:rPr>
              <a:t>Passover</a:t>
            </a:r>
            <a:r>
              <a:rPr lang="en-CA" sz="1100" b="1" dirty="0">
                <a:solidFill>
                  <a:srgbClr val="660033"/>
                </a:solidFill>
              </a:rPr>
              <a:t>		</a:t>
            </a:r>
            <a:r>
              <a:rPr lang="en-CA" sz="1100" b="1" dirty="0">
                <a:solidFill>
                  <a:prstClr val="black"/>
                </a:solidFill>
                <a:effectLst>
                  <a:glow rad="317500">
                    <a:srgbClr val="00FF99"/>
                  </a:glow>
                </a:effectLst>
              </a:rPr>
              <a:t>14</a:t>
            </a:r>
          </a:p>
        </p:txBody>
      </p:sp>
      <p:sp>
        <p:nvSpPr>
          <p:cNvPr id="9" name="Rounded Rectangle 8"/>
          <p:cNvSpPr/>
          <p:nvPr/>
        </p:nvSpPr>
        <p:spPr>
          <a:xfrm>
            <a:off x="9113536" y="3962493"/>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a:t>
            </a:r>
            <a:r>
              <a:rPr lang="en-CA" sz="2800" dirty="0">
                <a:solidFill>
                  <a:schemeClr val="bg1"/>
                </a:solidFill>
              </a:rPr>
              <a:t>Month</a:t>
            </a:r>
          </a:p>
        </p:txBody>
      </p:sp>
      <p:sp>
        <p:nvSpPr>
          <p:cNvPr id="10" name="Rectangle 9"/>
          <p:cNvSpPr/>
          <p:nvPr/>
        </p:nvSpPr>
        <p:spPr>
          <a:xfrm>
            <a:off x="7786615" y="3223812"/>
            <a:ext cx="4110087"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2</a:t>
            </a:r>
            <a:r>
              <a:rPr kumimoji="0" lang="en-CA" sz="2800" b="1" i="0" u="none" strike="noStrike" kern="0" cap="none" spc="0" normalizeH="0" baseline="3000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nd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r>
              <a:rPr kumimoji="0" lang="en-CA" sz="2800" b="1" i="0" u="none" strike="noStrike" kern="0" cap="none" spc="0" normalizeH="0" baseline="0" noProof="0" dirty="0">
                <a:ln w="9525" cap="rnd" cmpd="sng" algn="ctr">
                  <a:solidFill>
                    <a:srgbClr val="0000FF"/>
                  </a:solidFill>
                  <a:prstDash val="solid"/>
                  <a:bevel/>
                </a:ln>
                <a:solidFill>
                  <a:srgbClr val="FFFF00"/>
                </a:solidFill>
                <a:effectLst>
                  <a:glow rad="495300">
                    <a:srgbClr val="00FF99"/>
                  </a:glow>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CA" sz="2800" b="0" i="0" u="none" strike="noStrike" kern="0" cap="none" spc="0" normalizeH="0" baseline="0" noProof="0" dirty="0">
                <a:ln>
                  <a:noFill/>
                </a:ln>
                <a:solidFill>
                  <a:srgbClr val="000000"/>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365</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ectangle 10"/>
          <p:cNvSpPr/>
          <p:nvPr/>
        </p:nvSpPr>
        <p:spPr>
          <a:xfrm>
            <a:off x="547825" y="607364"/>
            <a:ext cx="2753064" cy="3562984"/>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10</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11</a:t>
            </a:r>
            <a:r>
              <a:rPr lang="en-CA" sz="1100" dirty="0">
                <a:solidFill>
                  <a:prstClr val="black"/>
                </a:solidFill>
              </a:rPr>
              <a:t> </a:t>
            </a: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12</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effectLst/>
              </a:rPr>
              <a:t>13</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rPr>
              <a:t>14</a:t>
            </a:r>
          </a:p>
          <a:p>
            <a:pPr lvl="0"/>
            <a:r>
              <a:rPr lang="en-CA" sz="1100" b="1" dirty="0">
                <a:solidFill>
                  <a:srgbClr val="660033"/>
                </a:solidFill>
                <a:effectLst/>
              </a:rPr>
              <a:t>3</a:t>
            </a:r>
            <a:r>
              <a:rPr lang="en-CA" sz="1100" b="1" baseline="30000" dirty="0">
                <a:solidFill>
                  <a:srgbClr val="660033"/>
                </a:solidFill>
                <a:effectLst/>
              </a:rPr>
              <a:t>rd</a:t>
            </a:r>
            <a:r>
              <a:rPr lang="en-CA" sz="1100" b="1" baseline="30000" dirty="0">
                <a:solidFill>
                  <a:srgbClr val="660033"/>
                </a:solidFill>
              </a:rPr>
              <a:t>					</a:t>
            </a:r>
            <a:r>
              <a:rPr lang="en-CA" sz="1100" dirty="0">
                <a:solidFill>
                  <a:prstClr val="black"/>
                </a:solidFill>
                <a:effectLst>
                  <a:glow rad="127000">
                    <a:srgbClr val="FFFF00"/>
                  </a:glow>
                </a:effectLst>
              </a:rPr>
              <a:t>15</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effectLst>
                  <a:glow rad="127000">
                    <a:srgbClr val="FFFF00"/>
                  </a:glow>
                </a:effectLst>
              </a:rPr>
              <a:t>16</a:t>
            </a:r>
            <a:endParaRPr lang="en-CA" sz="1100" u="sng" dirty="0">
              <a:solidFill>
                <a:srgbClr val="0000FF"/>
              </a:solidFill>
              <a:effectLst>
                <a:glow rad="127000">
                  <a:srgbClr val="FFFF00"/>
                </a:glow>
              </a:effectLst>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127000">
                    <a:srgbClr val="FFFF00"/>
                  </a:glow>
                </a:effectLst>
              </a:rPr>
              <a:t>17</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127000">
                    <a:srgbClr val="FFFF00"/>
                  </a:glow>
                </a:effectLst>
              </a:rPr>
              <a:t>18</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glow rad="127000">
                    <a:srgbClr val="FFFF00"/>
                  </a:glow>
                </a:effectLst>
              </a:rPr>
              <a:t>19</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effectLst>
                  <a:glow rad="127000">
                    <a:srgbClr val="FFFF00"/>
                  </a:glow>
                </a:effectLst>
              </a:rPr>
              <a:t>20</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glow rad="127000">
                    <a:srgbClr val="FFFF00"/>
                  </a:glow>
                </a:effectLst>
              </a:rPr>
              <a:t>21</a:t>
            </a:r>
          </a:p>
          <a:p>
            <a:pPr lvl="0"/>
            <a:r>
              <a:rPr lang="en-CA" sz="1100" b="1" dirty="0">
                <a:solidFill>
                  <a:srgbClr val="660033"/>
                </a:solidFill>
                <a:effectLst/>
              </a:rPr>
              <a:t>3</a:t>
            </a:r>
            <a:r>
              <a:rPr lang="en-CA" sz="1100" b="1" baseline="30000" dirty="0">
                <a:solidFill>
                  <a:srgbClr val="660033"/>
                </a:solidFill>
                <a:effectLst/>
              </a:rPr>
              <a:t>rd</a:t>
            </a:r>
            <a:r>
              <a:rPr lang="en-CA" sz="1100" b="1" baseline="30000" dirty="0">
                <a:solidFill>
                  <a:srgbClr val="660033"/>
                </a:solidFill>
              </a:rPr>
              <a:t>					</a:t>
            </a:r>
            <a:r>
              <a:rPr lang="en-CA" sz="1100" dirty="0">
                <a:solidFill>
                  <a:prstClr val="black"/>
                </a:solidFill>
                <a:effectLst/>
              </a:rPr>
              <a:t>22</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23</a:t>
            </a:r>
          </a:p>
          <a:p>
            <a:pPr lvl="0"/>
            <a:r>
              <a:rPr lang="en-CA" sz="1100" b="1" dirty="0">
                <a:solidFill>
                  <a:srgbClr val="660033"/>
                </a:solidFill>
                <a:effectLst>
                  <a:glow rad="304800">
                    <a:srgbClr val="FFCCFF"/>
                  </a:glow>
                </a:effectLst>
              </a:rPr>
              <a:t>5</a:t>
            </a:r>
            <a:r>
              <a:rPr lang="en-CA" sz="1100" b="1" baseline="30000" dirty="0">
                <a:solidFill>
                  <a:srgbClr val="660033"/>
                </a:solidFill>
                <a:effectLst>
                  <a:glow rad="304800">
                    <a:srgbClr val="FFCCFF"/>
                  </a:glow>
                </a:effectLst>
              </a:rPr>
              <a:t>th</a:t>
            </a:r>
            <a:r>
              <a:rPr lang="en-CA" sz="1100" b="1" dirty="0">
                <a:solidFill>
                  <a:srgbClr val="660033"/>
                </a:solidFill>
              </a:rPr>
              <a:t>   (Thu)		</a:t>
            </a:r>
            <a:r>
              <a:rPr lang="en-CA" sz="1100" b="1" dirty="0">
                <a:solidFill>
                  <a:schemeClr val="bg1"/>
                </a:solidFill>
                <a:effectLst>
                  <a:glow rad="673100">
                    <a:srgbClr val="FFCCFF"/>
                  </a:glow>
                </a:effectLst>
              </a:rPr>
              <a:t>361</a:t>
            </a:r>
            <a:r>
              <a:rPr lang="en-CA" sz="1100" b="1" dirty="0">
                <a:solidFill>
                  <a:srgbClr val="660033"/>
                </a:solidFill>
              </a:rPr>
              <a:t>		</a:t>
            </a:r>
            <a:r>
              <a:rPr lang="en-CA" sz="1100" b="1" dirty="0">
                <a:solidFill>
                  <a:prstClr val="black"/>
                </a:solidFill>
                <a:effectLst>
                  <a:glow rad="609600">
                    <a:srgbClr val="FFCCFF"/>
                  </a:glow>
                </a:effectLst>
              </a:rPr>
              <a:t>24</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ln>
                  <a:solidFill>
                    <a:sysClr val="windowText" lastClr="000000"/>
                  </a:solidFill>
                </a:ln>
                <a:solidFill>
                  <a:sysClr val="windowText" lastClr="000000"/>
                </a:solidFill>
                <a:effectLst/>
              </a:rPr>
              <a:t>362</a:t>
            </a:r>
            <a:r>
              <a:rPr lang="en-CA" sz="1100" dirty="0">
                <a:solidFill>
                  <a:srgbClr val="660033"/>
                </a:solidFill>
                <a:effectLst/>
              </a:rPr>
              <a:t>		</a:t>
            </a:r>
            <a:r>
              <a:rPr lang="en-CA" sz="1100" dirty="0">
                <a:solidFill>
                  <a:prstClr val="black"/>
                </a:solidFill>
                <a:effectLst/>
              </a:rPr>
              <a:t>25</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363		26</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ln>
                  <a:solidFill>
                    <a:sysClr val="windowText" lastClr="000000"/>
                  </a:solidFill>
                </a:ln>
                <a:solidFill>
                  <a:sysClr val="windowText" lastClr="000000"/>
                </a:solidFill>
              </a:rPr>
              <a:t>364</a:t>
            </a:r>
            <a:r>
              <a:rPr lang="en-CA" sz="1100" b="1" dirty="0">
                <a:solidFill>
                  <a:srgbClr val="660033"/>
                </a:solidFill>
              </a:rPr>
              <a:t>		</a:t>
            </a:r>
            <a:r>
              <a:rPr lang="en-CA" sz="1100" dirty="0">
                <a:solidFill>
                  <a:prstClr val="black"/>
                </a:solidFill>
              </a:rPr>
              <a:t>27</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ln>
                  <a:solidFill>
                    <a:sysClr val="windowText" lastClr="000000"/>
                  </a:solidFill>
                </a:ln>
                <a:solidFill>
                  <a:sysClr val="windowText" lastClr="000000"/>
                </a:solidFill>
                <a:effectLst>
                  <a:glow rad="127000">
                    <a:srgbClr val="FFFF00"/>
                  </a:glow>
                </a:effectLst>
              </a:rPr>
              <a:t>365</a:t>
            </a:r>
            <a:r>
              <a:rPr lang="en-CA" sz="1100" b="1" dirty="0">
                <a:solidFill>
                  <a:srgbClr val="660033"/>
                </a:solidFill>
              </a:rPr>
              <a:t>		</a:t>
            </a:r>
            <a:r>
              <a:rPr lang="en-CA" sz="1100" b="1" dirty="0">
                <a:solidFill>
                  <a:prstClr val="black"/>
                </a:solidFill>
                <a:effectLst>
                  <a:glow rad="127000">
                    <a:srgbClr val="00FF99"/>
                  </a:glow>
                </a:effectLst>
              </a:rPr>
              <a:t>28</a:t>
            </a:r>
          </a:p>
          <a:p>
            <a:pPr lvl="0"/>
            <a:r>
              <a:rPr lang="en-CA" sz="1100" b="1" dirty="0">
                <a:solidFill>
                  <a:srgbClr val="660033"/>
                </a:solidFill>
              </a:rPr>
              <a:t>3</a:t>
            </a:r>
            <a:r>
              <a:rPr lang="en-CA" sz="1100" b="1" baseline="30000" dirty="0">
                <a:solidFill>
                  <a:srgbClr val="660033"/>
                </a:solidFill>
              </a:rPr>
              <a:t>rd					</a:t>
            </a:r>
            <a:r>
              <a:rPr lang="en-CA" sz="1100" b="1" dirty="0">
                <a:solidFill>
                  <a:prstClr val="black"/>
                </a:solidFill>
                <a:effectLst/>
              </a:rPr>
              <a:t>29</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30??</a:t>
            </a:r>
          </a:p>
        </p:txBody>
      </p:sp>
      <p:cxnSp>
        <p:nvCxnSpPr>
          <p:cNvPr id="12" name="Straight Connector 11"/>
          <p:cNvCxnSpPr/>
          <p:nvPr/>
        </p:nvCxnSpPr>
        <p:spPr>
          <a:xfrm flipV="1">
            <a:off x="570211" y="3850367"/>
            <a:ext cx="10557608" cy="6580"/>
          </a:xfrm>
          <a:prstGeom prst="line">
            <a:avLst/>
          </a:prstGeom>
          <a:ln w="57150">
            <a:solidFill>
              <a:srgbClr val="C00000"/>
            </a:solidFill>
          </a:ln>
          <a:effectLst>
            <a:glow rad="228600">
              <a:schemeClr val="accent2">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704006" y="6335473"/>
            <a:ext cx="10423813" cy="9519"/>
          </a:xfrm>
          <a:prstGeom prst="line">
            <a:avLst/>
          </a:prstGeom>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nvGrpSpPr>
          <p:cNvPr id="29" name="Group 28"/>
          <p:cNvGrpSpPr/>
          <p:nvPr/>
        </p:nvGrpSpPr>
        <p:grpSpPr>
          <a:xfrm>
            <a:off x="1349094" y="1938008"/>
            <a:ext cx="1542200" cy="798618"/>
            <a:chOff x="1349094" y="2090408"/>
            <a:chExt cx="1542200" cy="798618"/>
          </a:xfrm>
        </p:grpSpPr>
        <p:cxnSp>
          <p:nvCxnSpPr>
            <p:cNvPr id="18" name="Straight Arrow Connector 17"/>
            <p:cNvCxnSpPr/>
            <p:nvPr/>
          </p:nvCxnSpPr>
          <p:spPr>
            <a:xfrm>
              <a:off x="1844222" y="2343395"/>
              <a:ext cx="1047072" cy="545631"/>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a:off x="1349094" y="2090408"/>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grpSp>
      <p:grpSp>
        <p:nvGrpSpPr>
          <p:cNvPr id="30" name="Group 29"/>
          <p:cNvGrpSpPr/>
          <p:nvPr/>
        </p:nvGrpSpPr>
        <p:grpSpPr>
          <a:xfrm>
            <a:off x="1343293" y="2301924"/>
            <a:ext cx="1549397" cy="595971"/>
            <a:chOff x="1343293" y="2469739"/>
            <a:chExt cx="1549397" cy="595971"/>
          </a:xfrm>
        </p:grpSpPr>
        <p:sp>
          <p:nvSpPr>
            <p:cNvPr id="16" name="Oval 15"/>
            <p:cNvSpPr/>
            <p:nvPr/>
          </p:nvSpPr>
          <p:spPr>
            <a:xfrm>
              <a:off x="1343293" y="2469739"/>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cxnSp>
          <p:nvCxnSpPr>
            <p:cNvPr id="19" name="Straight Arrow Connector 18"/>
            <p:cNvCxnSpPr/>
            <p:nvPr/>
          </p:nvCxnSpPr>
          <p:spPr>
            <a:xfrm>
              <a:off x="1848627" y="2694494"/>
              <a:ext cx="1044063" cy="371216"/>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nvGrpSpPr>
          <p:cNvPr id="31" name="Group 30"/>
          <p:cNvGrpSpPr/>
          <p:nvPr/>
        </p:nvGrpSpPr>
        <p:grpSpPr>
          <a:xfrm>
            <a:off x="1343293" y="2668563"/>
            <a:ext cx="1548001" cy="384697"/>
            <a:chOff x="1342033" y="2998987"/>
            <a:chExt cx="1548001" cy="384697"/>
          </a:xfrm>
        </p:grpSpPr>
        <p:sp>
          <p:nvSpPr>
            <p:cNvPr id="17" name="Oval 16"/>
            <p:cNvSpPr/>
            <p:nvPr/>
          </p:nvSpPr>
          <p:spPr>
            <a:xfrm>
              <a:off x="1342033" y="2998987"/>
              <a:ext cx="499533" cy="338667"/>
            </a:xfrm>
            <a:prstGeom prst="ellipse">
              <a:avLst/>
            </a:prstGeom>
            <a:solidFill>
              <a:srgbClr val="FF66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3</a:t>
              </a:r>
            </a:p>
          </p:txBody>
        </p:sp>
        <p:cxnSp>
          <p:nvCxnSpPr>
            <p:cNvPr id="20" name="Straight Arrow Connector 19"/>
            <p:cNvCxnSpPr/>
            <p:nvPr/>
          </p:nvCxnSpPr>
          <p:spPr>
            <a:xfrm>
              <a:off x="1841566" y="3184797"/>
              <a:ext cx="1048468" cy="198887"/>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sp>
        <p:nvSpPr>
          <p:cNvPr id="21" name="Rounded Rectangular Callout 20"/>
          <p:cNvSpPr/>
          <p:nvPr/>
        </p:nvSpPr>
        <p:spPr>
          <a:xfrm>
            <a:off x="1154113" y="4179563"/>
            <a:ext cx="7055610" cy="818270"/>
          </a:xfrm>
          <a:prstGeom prst="wedgeRoundRectCallout">
            <a:avLst>
              <a:gd name="adj1" fmla="val -33816"/>
              <a:gd name="adj2" fmla="val -175439"/>
              <a:gd name="adj3" fmla="val 16667"/>
            </a:avLst>
          </a:prstGeom>
          <a:solidFill>
            <a:schemeClr val="accent3">
              <a:lumMod val="60000"/>
              <a:lumOff val="40000"/>
            </a:schemeClr>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6600"/>
                </a:solidFill>
              </a:rPr>
              <a:t>This 3</a:t>
            </a:r>
            <a:r>
              <a:rPr lang="en-CA" sz="2400" baseline="30000" dirty="0">
                <a:solidFill>
                  <a:srgbClr val="FF6600"/>
                </a:solidFill>
              </a:rPr>
              <a:t>rd</a:t>
            </a:r>
            <a:r>
              <a:rPr lang="en-CA" sz="2400" dirty="0">
                <a:solidFill>
                  <a:srgbClr val="FF6600"/>
                </a:solidFill>
              </a:rPr>
              <a:t> day, </a:t>
            </a:r>
            <a:r>
              <a:rPr lang="en-CA" sz="2400" dirty="0">
                <a:solidFill>
                  <a:schemeClr val="bg1"/>
                </a:solidFill>
              </a:rPr>
              <a:t>on the 5</a:t>
            </a:r>
            <a:r>
              <a:rPr lang="en-CA" sz="2400" baseline="30000" dirty="0">
                <a:solidFill>
                  <a:schemeClr val="bg1"/>
                </a:solidFill>
              </a:rPr>
              <a:t>th</a:t>
            </a:r>
            <a:r>
              <a:rPr lang="en-CA" sz="2400" dirty="0">
                <a:solidFill>
                  <a:schemeClr val="bg1"/>
                </a:solidFill>
              </a:rPr>
              <a:t> cycle of the week) </a:t>
            </a:r>
            <a:r>
              <a:rPr lang="en-CA" sz="2400" b="1" u="sng" dirty="0">
                <a:solidFill>
                  <a:schemeClr val="bg1"/>
                </a:solidFill>
              </a:rPr>
              <a:t>AFTER THE </a:t>
            </a:r>
            <a:br>
              <a:rPr lang="en-CA" sz="2400" b="1" u="sng" dirty="0">
                <a:solidFill>
                  <a:schemeClr val="bg1"/>
                </a:solidFill>
              </a:rPr>
            </a:br>
            <a:r>
              <a:rPr lang="en-CA" sz="2400" b="1" dirty="0">
                <a:solidFill>
                  <a:srgbClr val="FF0000"/>
                </a:solidFill>
              </a:rPr>
              <a:t>(LUNAR) </a:t>
            </a:r>
            <a:r>
              <a:rPr lang="en-CA" sz="2400" b="1" u="sng" dirty="0">
                <a:solidFill>
                  <a:schemeClr val="bg1"/>
                </a:solidFill>
              </a:rPr>
              <a:t>FEAST</a:t>
            </a:r>
            <a:r>
              <a:rPr lang="en-CA" sz="2400" dirty="0">
                <a:solidFill>
                  <a:schemeClr val="bg1"/>
                </a:solidFill>
              </a:rPr>
              <a:t> of the </a:t>
            </a:r>
            <a:r>
              <a:rPr lang="en-CA" sz="2400" dirty="0">
                <a:solidFill>
                  <a:srgbClr val="FF0000"/>
                </a:solidFill>
              </a:rPr>
              <a:t>Yahudim;       </a:t>
            </a:r>
            <a:r>
              <a:rPr lang="en-CA" sz="2400" dirty="0">
                <a:solidFill>
                  <a:srgbClr val="0070C0"/>
                </a:solidFill>
              </a:rPr>
              <a:t>(Luke 2:42 – 46)</a:t>
            </a:r>
          </a:p>
        </p:txBody>
      </p:sp>
      <p:sp>
        <p:nvSpPr>
          <p:cNvPr id="24" name="Rounded Rectangular Callout 23"/>
          <p:cNvSpPr/>
          <p:nvPr/>
        </p:nvSpPr>
        <p:spPr>
          <a:xfrm>
            <a:off x="3450032" y="895010"/>
            <a:ext cx="1652910" cy="714134"/>
          </a:xfrm>
          <a:prstGeom prst="wedgeRoundRectCallout">
            <a:avLst>
              <a:gd name="adj1" fmla="val -60710"/>
              <a:gd name="adj2" fmla="val 34104"/>
              <a:gd name="adj3" fmla="val 16667"/>
            </a:avLst>
          </a:prstGeom>
          <a:no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ln>
                  <a:solidFill>
                    <a:srgbClr val="0C27AC"/>
                  </a:solidFill>
                </a:ln>
                <a:solidFill>
                  <a:schemeClr val="bg1"/>
                </a:solidFill>
              </a:rPr>
              <a:t>March</a:t>
            </a:r>
            <a:br>
              <a:rPr lang="en-CA" sz="2400" dirty="0"/>
            </a:br>
            <a:r>
              <a:rPr lang="en-CA" sz="2400" dirty="0"/>
              <a:t>Gregorian</a:t>
            </a:r>
          </a:p>
        </p:txBody>
      </p:sp>
      <p:sp>
        <p:nvSpPr>
          <p:cNvPr id="25" name="Rounded Rectangular Callout 24"/>
          <p:cNvSpPr/>
          <p:nvPr/>
        </p:nvSpPr>
        <p:spPr>
          <a:xfrm>
            <a:off x="2026366" y="5469945"/>
            <a:ext cx="4941701" cy="714134"/>
          </a:xfrm>
          <a:prstGeom prst="wedgeRoundRectCallout">
            <a:avLst>
              <a:gd name="adj1" fmla="val 8263"/>
              <a:gd name="adj2" fmla="val -116353"/>
              <a:gd name="adj3" fmla="val 16667"/>
            </a:avLst>
          </a:prstGeom>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Was</a:t>
            </a:r>
            <a:r>
              <a:rPr lang="en-CA" sz="2800" dirty="0">
                <a:solidFill>
                  <a:srgbClr val="0C27AC"/>
                </a:solidFill>
              </a:rPr>
              <a:t> Yahusha</a:t>
            </a:r>
            <a:r>
              <a:rPr lang="en-CA" sz="2800" dirty="0"/>
              <a:t> </a:t>
            </a:r>
            <a:r>
              <a:rPr lang="en-CA" sz="2800" dirty="0">
                <a:solidFill>
                  <a:schemeClr val="bg1"/>
                </a:solidFill>
              </a:rPr>
              <a:t>discovered </a:t>
            </a:r>
            <a:r>
              <a:rPr lang="en-CA" sz="2800" b="1" u="sng" dirty="0">
                <a:solidFill>
                  <a:schemeClr val="bg1"/>
                </a:solidFill>
              </a:rPr>
              <a:t>HERE</a:t>
            </a:r>
            <a:r>
              <a:rPr lang="en-CA" sz="2800" dirty="0">
                <a:solidFill>
                  <a:schemeClr val="bg1"/>
                </a:solidFill>
              </a:rPr>
              <a:t>?</a:t>
            </a:r>
          </a:p>
        </p:txBody>
      </p:sp>
      <p:cxnSp>
        <p:nvCxnSpPr>
          <p:cNvPr id="26" name="Straight Arrow Connector 25"/>
          <p:cNvCxnSpPr/>
          <p:nvPr/>
        </p:nvCxnSpPr>
        <p:spPr>
          <a:xfrm flipH="1">
            <a:off x="3135830" y="2304875"/>
            <a:ext cx="2541891" cy="755810"/>
          </a:xfrm>
          <a:prstGeom prst="straightConnector1">
            <a:avLst/>
          </a:prstGeom>
          <a:ln w="76200">
            <a:solidFill>
              <a:srgbClr val="D73DCC"/>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7" name="Rectangle 26"/>
          <p:cNvSpPr/>
          <p:nvPr/>
        </p:nvSpPr>
        <p:spPr>
          <a:xfrm>
            <a:off x="5028914" y="2773300"/>
            <a:ext cx="1124451" cy="574770"/>
          </a:xfrm>
          <a:prstGeom prst="rect">
            <a:avLst/>
          </a:prstGeom>
          <a:ln w="28575">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02060"/>
                </a:solidFill>
                <a:effectLst>
                  <a:glow rad="127000">
                    <a:srgbClr val="FFFF00"/>
                  </a:glow>
                </a:effectLst>
              </a:rPr>
              <a:t>361</a:t>
            </a:r>
            <a:r>
              <a:rPr lang="en-CA" sz="3200" b="1" baseline="30000" dirty="0">
                <a:solidFill>
                  <a:srgbClr val="002060"/>
                </a:solidFill>
                <a:effectLst>
                  <a:glow rad="127000">
                    <a:srgbClr val="FFFF00"/>
                  </a:glow>
                </a:effectLst>
              </a:rPr>
              <a:t>st</a:t>
            </a:r>
            <a:r>
              <a:rPr lang="en-CA" sz="3200" b="1" dirty="0">
                <a:solidFill>
                  <a:srgbClr val="002060"/>
                </a:solidFill>
                <a:effectLst>
                  <a:glow rad="127000">
                    <a:srgbClr val="FFFF00"/>
                  </a:glow>
                </a:effectLst>
              </a:rPr>
              <a:t>  </a:t>
            </a:r>
            <a:endParaRPr lang="en-CA" sz="3200" b="1" dirty="0">
              <a:solidFill>
                <a:srgbClr val="002060"/>
              </a:solidFill>
            </a:endParaRPr>
          </a:p>
        </p:txBody>
      </p:sp>
      <p:sp>
        <p:nvSpPr>
          <p:cNvPr id="22" name="Rounded Rectangular Callout 21"/>
          <p:cNvSpPr/>
          <p:nvPr/>
        </p:nvSpPr>
        <p:spPr>
          <a:xfrm>
            <a:off x="5452533" y="979334"/>
            <a:ext cx="6593287" cy="1502179"/>
          </a:xfrm>
          <a:prstGeom prst="wedgeRoundRectCallout">
            <a:avLst>
              <a:gd name="adj1" fmla="val -37514"/>
              <a:gd name="adj2" fmla="val 70499"/>
              <a:gd name="adj3" fmla="val 16667"/>
            </a:avLst>
          </a:prstGeom>
          <a:solidFill>
            <a:schemeClr val="accent3">
              <a:lumMod val="60000"/>
              <a:lumOff val="40000"/>
            </a:schemeClr>
          </a:solidFill>
          <a:ln w="104775">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2800" dirty="0">
                <a:solidFill>
                  <a:srgbClr val="FF6600"/>
                </a:solidFill>
              </a:rPr>
              <a:t>Is there </a:t>
            </a:r>
            <a:r>
              <a:rPr lang="en-CA" sz="2800" u="sng" dirty="0">
                <a:solidFill>
                  <a:srgbClr val="FF6600"/>
                </a:solidFill>
              </a:rPr>
              <a:t>an</a:t>
            </a:r>
            <a:r>
              <a:rPr lang="en-CA" sz="2800" dirty="0">
                <a:solidFill>
                  <a:srgbClr val="FF6600"/>
                </a:solidFill>
              </a:rPr>
              <a:t>y</a:t>
            </a:r>
            <a:r>
              <a:rPr lang="en-CA" sz="2800" u="sng" dirty="0">
                <a:solidFill>
                  <a:srgbClr val="FF6600"/>
                </a:solidFill>
              </a:rPr>
              <a:t>thin</a:t>
            </a:r>
            <a:r>
              <a:rPr lang="en-CA" sz="2800" dirty="0">
                <a:solidFill>
                  <a:srgbClr val="FF6600"/>
                </a:solidFill>
              </a:rPr>
              <a:t>g about the </a:t>
            </a:r>
            <a:r>
              <a:rPr lang="en-CA" sz="2800" b="1" dirty="0">
                <a:solidFill>
                  <a:srgbClr val="0C27AC"/>
                </a:solidFill>
                <a:effectLst>
                  <a:glow rad="127000">
                    <a:srgbClr val="FFCCFF"/>
                  </a:glow>
                </a:effectLst>
              </a:rPr>
              <a:t>361</a:t>
            </a:r>
            <a:r>
              <a:rPr lang="en-CA" sz="2800" b="1" baseline="30000" dirty="0">
                <a:solidFill>
                  <a:srgbClr val="0C27AC"/>
                </a:solidFill>
                <a:effectLst>
                  <a:glow rad="127000">
                    <a:srgbClr val="FFCCFF"/>
                  </a:glow>
                </a:effectLst>
              </a:rPr>
              <a:t>st</a:t>
            </a:r>
            <a:r>
              <a:rPr lang="en-CA" sz="2800" b="1" dirty="0">
                <a:solidFill>
                  <a:srgbClr val="0C27AC"/>
                </a:solidFill>
                <a:effectLst>
                  <a:glow rad="127000">
                    <a:srgbClr val="FFCCFF"/>
                  </a:glow>
                </a:effectLst>
              </a:rPr>
              <a:t> </a:t>
            </a:r>
            <a:r>
              <a:rPr lang="en-CA" sz="2800" dirty="0">
                <a:solidFill>
                  <a:srgbClr val="FF6600"/>
                </a:solidFill>
              </a:rPr>
              <a:t>cycle, that could cause </a:t>
            </a:r>
            <a:r>
              <a:rPr lang="en-CA" sz="2800" dirty="0">
                <a:solidFill>
                  <a:srgbClr val="0C27AC"/>
                </a:solidFill>
              </a:rPr>
              <a:t>Yahusha</a:t>
            </a:r>
            <a:r>
              <a:rPr lang="en-CA" sz="2800" dirty="0">
                <a:solidFill>
                  <a:srgbClr val="FF6600"/>
                </a:solidFill>
              </a:rPr>
              <a:t> to be – </a:t>
            </a:r>
            <a:br>
              <a:rPr lang="en-CA" sz="2800" dirty="0">
                <a:solidFill>
                  <a:srgbClr val="FF6600"/>
                </a:solidFill>
              </a:rPr>
            </a:br>
            <a:r>
              <a:rPr lang="en-CA" sz="2800" dirty="0">
                <a:solidFill>
                  <a:srgbClr val="FF6600"/>
                </a:solidFill>
              </a:rPr>
              <a:t>“</a:t>
            </a:r>
            <a:r>
              <a:rPr lang="en-CA" sz="2800" b="1" i="1" dirty="0">
                <a:solidFill>
                  <a:srgbClr val="0C27AC"/>
                </a:solidFill>
                <a:effectLst>
                  <a:glow rad="101600">
                    <a:srgbClr val="D73DCC">
                      <a:alpha val="60000"/>
                    </a:srgbClr>
                  </a:glow>
                </a:effectLst>
              </a:rPr>
              <a:t>about My Father’s business</a:t>
            </a:r>
            <a:r>
              <a:rPr lang="en-CA" sz="2800" dirty="0">
                <a:solidFill>
                  <a:srgbClr val="FF6600"/>
                </a:solidFill>
              </a:rPr>
              <a:t>”</a:t>
            </a:r>
            <a:r>
              <a:rPr lang="en-CA" sz="2800" dirty="0">
                <a:solidFill>
                  <a:srgbClr val="0C27AC"/>
                </a:solidFill>
              </a:rPr>
              <a:t> </a:t>
            </a:r>
            <a:r>
              <a:rPr lang="en-CA" sz="2800" dirty="0">
                <a:solidFill>
                  <a:srgbClr val="FF6600"/>
                </a:solidFill>
              </a:rPr>
              <a:t>(</a:t>
            </a:r>
            <a:r>
              <a:rPr lang="en-CA" sz="2800" dirty="0">
                <a:solidFill>
                  <a:schemeClr val="bg1"/>
                </a:solidFill>
              </a:rPr>
              <a:t>Luke 2:49</a:t>
            </a:r>
            <a:r>
              <a:rPr lang="en-CA" sz="2800" dirty="0">
                <a:solidFill>
                  <a:srgbClr val="FF6600"/>
                </a:solidFill>
              </a:rPr>
              <a:t>)? </a:t>
            </a:r>
          </a:p>
        </p:txBody>
      </p:sp>
      <p:grpSp>
        <p:nvGrpSpPr>
          <p:cNvPr id="28" name="Group 27"/>
          <p:cNvGrpSpPr/>
          <p:nvPr/>
        </p:nvGrpSpPr>
        <p:grpSpPr>
          <a:xfrm>
            <a:off x="888763" y="796245"/>
            <a:ext cx="2002531" cy="1767983"/>
            <a:chOff x="888763" y="796245"/>
            <a:chExt cx="2002531" cy="1767983"/>
          </a:xfrm>
        </p:grpSpPr>
        <p:sp>
          <p:nvSpPr>
            <p:cNvPr id="2" name="Right Brace 1"/>
            <p:cNvSpPr/>
            <p:nvPr/>
          </p:nvSpPr>
          <p:spPr>
            <a:xfrm rot="10800000">
              <a:off x="2641085" y="1531090"/>
              <a:ext cx="250209" cy="1033138"/>
            </a:xfrm>
            <a:prstGeom prst="rightBrace">
              <a:avLst>
                <a:gd name="adj1" fmla="val 50348"/>
                <a:gd name="adj2" fmla="val 7768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3" name="Rounded Rectangle 22"/>
            <p:cNvSpPr/>
            <p:nvPr/>
          </p:nvSpPr>
          <p:spPr>
            <a:xfrm>
              <a:off x="888763" y="796245"/>
              <a:ext cx="1603178" cy="1066479"/>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0000"/>
                  </a:solidFill>
                </a:rPr>
                <a:t>Lunar</a:t>
              </a:r>
              <a:r>
                <a:rPr lang="en-CA" sz="2000" dirty="0">
                  <a:solidFill>
                    <a:srgbClr val="002060"/>
                  </a:solidFill>
                </a:rPr>
                <a:t> Unleavened Bread (?)</a:t>
              </a:r>
            </a:p>
          </p:txBody>
        </p:sp>
      </p:grpSp>
      <p:cxnSp>
        <p:nvCxnSpPr>
          <p:cNvPr id="40" name="Straight Connector 39"/>
          <p:cNvCxnSpPr/>
          <p:nvPr/>
        </p:nvCxnSpPr>
        <p:spPr>
          <a:xfrm>
            <a:off x="2026366" y="3170768"/>
            <a:ext cx="3002548" cy="7664"/>
          </a:xfrm>
          <a:prstGeom prst="line">
            <a:avLst/>
          </a:prstGeom>
          <a:ln w="19050">
            <a:solidFill>
              <a:srgbClr val="0C27AC"/>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3" name="Slide Number Placeholder 2"/>
          <p:cNvSpPr>
            <a:spLocks noGrp="1"/>
          </p:cNvSpPr>
          <p:nvPr>
            <p:ph type="sldNum" sz="quarter" idx="12"/>
          </p:nvPr>
        </p:nvSpPr>
        <p:spPr>
          <a:xfrm>
            <a:off x="11749087" y="6492875"/>
            <a:ext cx="428625" cy="365125"/>
          </a:xfrm>
        </p:spPr>
        <p:txBody>
          <a:bodyPr/>
          <a:lstStyle/>
          <a:p>
            <a:fld id="{6D22F896-40B5-4ADD-8801-0D06FADFA095}" type="slidenum">
              <a:rPr lang="en-US" sz="1400" smtClean="0"/>
              <a:t>53</a:t>
            </a:fld>
            <a:endParaRPr lang="en-US" sz="1400" dirty="0"/>
          </a:p>
        </p:txBody>
      </p:sp>
    </p:spTree>
    <p:extLst>
      <p:ext uri="{BB962C8B-B14F-4D97-AF65-F5344CB8AC3E}">
        <p14:creationId xmlns:p14="http://schemas.microsoft.com/office/powerpoint/2010/main" val="27321026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50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1000"/>
                                        <p:tgtEl>
                                          <p:spTgt spid="28"/>
                                        </p:tgtEl>
                                      </p:cBhvr>
                                    </p:animEffect>
                                    <p:anim calcmode="lin" valueType="num">
                                      <p:cBhvr>
                                        <p:cTn id="8" dur="1000" fill="hold"/>
                                        <p:tgtEl>
                                          <p:spTgt spid="28"/>
                                        </p:tgtEl>
                                        <p:attrNameLst>
                                          <p:attrName>ppt_x</p:attrName>
                                        </p:attrNameLst>
                                      </p:cBhvr>
                                      <p:tavLst>
                                        <p:tav tm="0">
                                          <p:val>
                                            <p:strVal val="#ppt_x"/>
                                          </p:val>
                                        </p:tav>
                                        <p:tav tm="100000">
                                          <p:val>
                                            <p:strVal val="#ppt_x"/>
                                          </p:val>
                                        </p:tav>
                                      </p:tavLst>
                                    </p:anim>
                                    <p:anim calcmode="lin" valueType="num">
                                      <p:cBhvr>
                                        <p:cTn id="9"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29"/>
                                        </p:tgtEl>
                                        <p:attrNameLst>
                                          <p:attrName>style.visibility</p:attrName>
                                        </p:attrNameLst>
                                      </p:cBhvr>
                                      <p:to>
                                        <p:strVal val="visible"/>
                                      </p:to>
                                    </p:set>
                                    <p:anim calcmode="lin" valueType="num">
                                      <p:cBhvr additive="base">
                                        <p:cTn id="14" dur="1000" fill="hold"/>
                                        <p:tgtEl>
                                          <p:spTgt spid="29"/>
                                        </p:tgtEl>
                                        <p:attrNameLst>
                                          <p:attrName>ppt_x</p:attrName>
                                        </p:attrNameLst>
                                      </p:cBhvr>
                                      <p:tavLst>
                                        <p:tav tm="0">
                                          <p:val>
                                            <p:strVal val="#ppt_x"/>
                                          </p:val>
                                        </p:tav>
                                        <p:tav tm="100000">
                                          <p:val>
                                            <p:strVal val="#ppt_x"/>
                                          </p:val>
                                        </p:tav>
                                      </p:tavLst>
                                    </p:anim>
                                    <p:anim calcmode="lin" valueType="num">
                                      <p:cBhvr additive="base">
                                        <p:cTn id="15" dur="1000" fill="hold"/>
                                        <p:tgtEl>
                                          <p:spTgt spid="29"/>
                                        </p:tgtEl>
                                        <p:attrNameLst>
                                          <p:attrName>ppt_y</p:attrName>
                                        </p:attrNameLst>
                                      </p:cBhvr>
                                      <p:tavLst>
                                        <p:tav tm="0">
                                          <p:val>
                                            <p:strVal val="1+#ppt_h/2"/>
                                          </p:val>
                                        </p:tav>
                                        <p:tav tm="100000">
                                          <p:val>
                                            <p:strVal val="#ppt_y"/>
                                          </p:val>
                                        </p:tav>
                                      </p:tavLst>
                                    </p:anim>
                                  </p:childTnLst>
                                </p:cTn>
                              </p:par>
                            </p:childTnLst>
                          </p:cTn>
                        </p:par>
                        <p:par>
                          <p:cTn id="16" fill="hold">
                            <p:stCondLst>
                              <p:cond delay="1000"/>
                            </p:stCondLst>
                            <p:childTnLst>
                              <p:par>
                                <p:cTn id="17" presetID="2" presetClass="entr" presetSubtype="4"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500" fill="hold"/>
                                        <p:tgtEl>
                                          <p:spTgt spid="30"/>
                                        </p:tgtEl>
                                        <p:attrNameLst>
                                          <p:attrName>ppt_x</p:attrName>
                                        </p:attrNameLst>
                                      </p:cBhvr>
                                      <p:tavLst>
                                        <p:tav tm="0">
                                          <p:val>
                                            <p:strVal val="#ppt_x"/>
                                          </p:val>
                                        </p:tav>
                                        <p:tav tm="100000">
                                          <p:val>
                                            <p:strVal val="#ppt_x"/>
                                          </p:val>
                                        </p:tav>
                                      </p:tavLst>
                                    </p:anim>
                                    <p:anim calcmode="lin" valueType="num">
                                      <p:cBhvr additive="base">
                                        <p:cTn id="20" dur="500" fill="hold"/>
                                        <p:tgtEl>
                                          <p:spTgt spid="3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500"/>
                                  </p:stCondLst>
                                  <p:childTnLst>
                                    <p:set>
                                      <p:cBhvr>
                                        <p:cTn id="22" dur="1" fill="hold">
                                          <p:stCondLst>
                                            <p:cond delay="0"/>
                                          </p:stCondLst>
                                        </p:cTn>
                                        <p:tgtEl>
                                          <p:spTgt spid="31"/>
                                        </p:tgtEl>
                                        <p:attrNameLst>
                                          <p:attrName>style.visibility</p:attrName>
                                        </p:attrNameLst>
                                      </p:cBhvr>
                                      <p:to>
                                        <p:strVal val="visible"/>
                                      </p:to>
                                    </p:set>
                                    <p:anim calcmode="lin" valueType="num">
                                      <p:cBhvr additive="base">
                                        <p:cTn id="23" dur="500" fill="hold"/>
                                        <p:tgtEl>
                                          <p:spTgt spid="31"/>
                                        </p:tgtEl>
                                        <p:attrNameLst>
                                          <p:attrName>ppt_x</p:attrName>
                                        </p:attrNameLst>
                                      </p:cBhvr>
                                      <p:tavLst>
                                        <p:tav tm="0">
                                          <p:val>
                                            <p:strVal val="#ppt_x"/>
                                          </p:val>
                                        </p:tav>
                                        <p:tav tm="100000">
                                          <p:val>
                                            <p:strVal val="#ppt_x"/>
                                          </p:val>
                                        </p:tav>
                                      </p:tavLst>
                                    </p:anim>
                                    <p:anim calcmode="lin" valueType="num">
                                      <p:cBhvr additive="base">
                                        <p:cTn id="24" dur="500" fill="hold"/>
                                        <p:tgtEl>
                                          <p:spTgt spid="31"/>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6" presetClass="entr" presetSubtype="16" fill="hold" grpId="0"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circle(in)">
                                      <p:cBhvr>
                                        <p:cTn id="28" dur="2000"/>
                                        <p:tgtEl>
                                          <p:spTgt spid="21"/>
                                        </p:tgtEl>
                                      </p:cBhvr>
                                    </p:animEffect>
                                  </p:childTnLst>
                                </p:cTn>
                              </p:par>
                            </p:childTnLst>
                          </p:cTn>
                        </p:par>
                        <p:par>
                          <p:cTn id="29" fill="hold">
                            <p:stCondLst>
                              <p:cond delay="4000"/>
                            </p:stCondLst>
                            <p:childTnLst>
                              <p:par>
                                <p:cTn id="30" presetID="6" presetClass="entr" presetSubtype="16" fill="hold" grpId="0" nodeType="after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circle(in)">
                                      <p:cBhvr>
                                        <p:cTn id="32" dur="2000"/>
                                        <p:tgtEl>
                                          <p:spTgt spid="25"/>
                                        </p:tgtEl>
                                      </p:cBhvr>
                                    </p:animEffect>
                                  </p:childTnLst>
                                </p:cTn>
                              </p:par>
                            </p:childTnLst>
                          </p:cTn>
                        </p:par>
                      </p:childTnLst>
                    </p:cTn>
                  </p:par>
                  <p:par>
                    <p:cTn id="33" fill="hold">
                      <p:stCondLst>
                        <p:cond delay="indefinite"/>
                      </p:stCondLst>
                      <p:childTnLst>
                        <p:par>
                          <p:cTn id="34" fill="hold">
                            <p:stCondLst>
                              <p:cond delay="0"/>
                            </p:stCondLst>
                            <p:childTnLst>
                              <p:par>
                                <p:cTn id="35" presetID="14" presetClass="entr" presetSubtype="10"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Effect transition="in" filter="randombar(horizontal)">
                                      <p:cBhvr>
                                        <p:cTn id="37" dur="500"/>
                                        <p:tgtEl>
                                          <p:spTgt spid="10"/>
                                        </p:tgtEl>
                                      </p:cBhvr>
                                    </p:animEffect>
                                  </p:childTnLst>
                                </p:cTn>
                              </p:par>
                              <p:par>
                                <p:cTn id="38" presetID="14" presetClass="entr" presetSubtype="10" fill="hold" grpId="0" nodeType="withEffect">
                                  <p:stCondLst>
                                    <p:cond delay="0"/>
                                  </p:stCondLst>
                                  <p:childTnLst>
                                    <p:set>
                                      <p:cBhvr>
                                        <p:cTn id="39" dur="1" fill="hold">
                                          <p:stCondLst>
                                            <p:cond delay="0"/>
                                          </p:stCondLst>
                                        </p:cTn>
                                        <p:tgtEl>
                                          <p:spTgt spid="9"/>
                                        </p:tgtEl>
                                        <p:attrNameLst>
                                          <p:attrName>style.visibility</p:attrName>
                                        </p:attrNameLst>
                                      </p:cBhvr>
                                      <p:to>
                                        <p:strVal val="visible"/>
                                      </p:to>
                                    </p:set>
                                    <p:animEffect transition="in" filter="randombar(horizontal)">
                                      <p:cBhvr>
                                        <p:cTn id="40" dur="500"/>
                                        <p:tgtEl>
                                          <p:spTgt spid="9"/>
                                        </p:tgtEl>
                                      </p:cBhvr>
                                    </p:animEffect>
                                  </p:childTnLst>
                                </p:cTn>
                              </p:par>
                              <p:par>
                                <p:cTn id="41" presetID="14" presetClass="entr" presetSubtype="10" fill="hold" grpId="0"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randombar(horizontal)">
                                      <p:cBhvr>
                                        <p:cTn id="43" dur="500"/>
                                        <p:tgtEl>
                                          <p:spTgt spid="8"/>
                                        </p:tgtEl>
                                      </p:cBhvr>
                                    </p:animEffect>
                                  </p:childTnLst>
                                </p:cTn>
                              </p:par>
                            </p:childTnLst>
                          </p:cTn>
                        </p:par>
                      </p:childTnLst>
                    </p:cTn>
                  </p:par>
                  <p:par>
                    <p:cTn id="44" fill="hold">
                      <p:stCondLst>
                        <p:cond delay="indefinite"/>
                      </p:stCondLst>
                      <p:childTnLst>
                        <p:par>
                          <p:cTn id="45" fill="hold">
                            <p:stCondLst>
                              <p:cond delay="0"/>
                            </p:stCondLst>
                            <p:childTnLst>
                              <p:par>
                                <p:cTn id="46" presetID="18" presetClass="entr" presetSubtype="12" fill="hold" grpId="0" nodeType="clickEffect">
                                  <p:stCondLst>
                                    <p:cond delay="0"/>
                                  </p:stCondLst>
                                  <p:childTnLst>
                                    <p:set>
                                      <p:cBhvr>
                                        <p:cTn id="47" dur="1" fill="hold">
                                          <p:stCondLst>
                                            <p:cond delay="0"/>
                                          </p:stCondLst>
                                        </p:cTn>
                                        <p:tgtEl>
                                          <p:spTgt spid="22"/>
                                        </p:tgtEl>
                                        <p:attrNameLst>
                                          <p:attrName>style.visibility</p:attrName>
                                        </p:attrNameLst>
                                      </p:cBhvr>
                                      <p:to>
                                        <p:strVal val="visible"/>
                                      </p:to>
                                    </p:set>
                                    <p:animEffect transition="in" filter="strips(downLeft)">
                                      <p:cBhvr>
                                        <p:cTn id="48" dur="1000"/>
                                        <p:tgtEl>
                                          <p:spTgt spid="22"/>
                                        </p:tgtEl>
                                      </p:cBhvr>
                                    </p:animEffect>
                                  </p:childTnLst>
                                </p:cTn>
                              </p:par>
                            </p:childTnLst>
                          </p:cTn>
                        </p:par>
                        <p:par>
                          <p:cTn id="49" fill="hold">
                            <p:stCondLst>
                              <p:cond delay="1000"/>
                            </p:stCondLst>
                            <p:childTnLst>
                              <p:par>
                                <p:cTn id="50" presetID="18" presetClass="entr" presetSubtype="12" fill="hold" grpId="0" nodeType="after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strips(downLeft)">
                                      <p:cBhvr>
                                        <p:cTn id="52" dur="1000"/>
                                        <p:tgtEl>
                                          <p:spTgt spid="27"/>
                                        </p:tgtEl>
                                      </p:cBhvr>
                                    </p:animEffect>
                                  </p:childTnLst>
                                </p:cTn>
                              </p:par>
                            </p:childTnLst>
                          </p:cTn>
                        </p:par>
                        <p:par>
                          <p:cTn id="53" fill="hold">
                            <p:stCondLst>
                              <p:cond delay="2000"/>
                            </p:stCondLst>
                            <p:childTnLst>
                              <p:par>
                                <p:cTn id="54" presetID="22" presetClass="entr" presetSubtype="2" repeatCount="4000"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1000"/>
                                        <p:tgtEl>
                                          <p:spTgt spid="26"/>
                                        </p:tgtEl>
                                      </p:cBhvr>
                                    </p:animEffect>
                                  </p:childTnLst>
                                </p:cTn>
                              </p:par>
                              <p:par>
                                <p:cTn id="57" presetID="22" presetClass="entr" presetSubtype="8" repeatCount="3000" fill="hold" nodeType="withEffect">
                                  <p:stCondLst>
                                    <p:cond delay="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animBg="1"/>
      <p:bldP spid="25" grpId="0" animBg="1"/>
      <p:bldP spid="27" grpId="0" animBg="1"/>
      <p:bldP spid="22"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193" y="1811867"/>
            <a:ext cx="11562539" cy="3784600"/>
          </a:xfrm>
        </p:spPr>
        <p:txBody>
          <a:bodyPr>
            <a:normAutofit/>
          </a:bodyPr>
          <a:lstStyle/>
          <a:p>
            <a:pPr marL="457200" lvl="1" indent="0">
              <a:buNone/>
            </a:pPr>
            <a:r>
              <a:rPr lang="en-CA" sz="6100" b="1" dirty="0">
                <a:ln w="38100">
                  <a:solidFill>
                    <a:srgbClr val="0C27AC"/>
                  </a:solidFill>
                </a:ln>
                <a:solidFill>
                  <a:srgbClr val="FF0000"/>
                </a:solidFill>
                <a:latin typeface="Comic Sans MS" panose="030F0702030302020204" pitchFamily="66" charset="0"/>
              </a:rPr>
              <a:t>				In </a:t>
            </a:r>
            <a:r>
              <a:rPr lang="en-CA" sz="6100" b="1" u="sng" dirty="0">
                <a:ln w="38100">
                  <a:solidFill>
                    <a:srgbClr val="0C27AC"/>
                  </a:solidFill>
                </a:ln>
                <a:solidFill>
                  <a:srgbClr val="FF0000"/>
                </a:solidFill>
                <a:latin typeface="Comic Sans MS" panose="030F0702030302020204" pitchFamily="66" charset="0"/>
              </a:rPr>
              <a:t>OBEDIENCE</a:t>
            </a:r>
            <a:r>
              <a:rPr lang="en-CA" sz="6100" b="1" dirty="0">
                <a:ln w="38100">
                  <a:solidFill>
                    <a:srgbClr val="0C27AC"/>
                  </a:solidFill>
                </a:ln>
                <a:solidFill>
                  <a:srgbClr val="FF0000"/>
                </a:solidFill>
                <a:latin typeface="Comic Sans MS" panose="030F0702030302020204" pitchFamily="66" charset="0"/>
              </a:rPr>
              <a:t> to </a:t>
            </a:r>
            <a:br>
              <a:rPr lang="en-CA" sz="7600" dirty="0">
                <a:ln w="38100">
                  <a:solidFill>
                    <a:srgbClr val="0C27AC"/>
                  </a:solidFill>
                </a:ln>
                <a:solidFill>
                  <a:srgbClr val="FFCCFF"/>
                </a:solidFill>
                <a:latin typeface="Comic Sans MS" panose="030F0702030302020204" pitchFamily="66" charset="0"/>
              </a:rPr>
            </a:br>
            <a:r>
              <a:rPr lang="en-CA" sz="1600" dirty="0">
                <a:ln w="38100">
                  <a:solidFill>
                    <a:srgbClr val="0C27AC"/>
                  </a:solidFill>
                </a:ln>
                <a:solidFill>
                  <a:srgbClr val="FFCCFF"/>
                </a:solidFill>
                <a:latin typeface="Comic Sans MS" panose="030F0702030302020204" pitchFamily="66" charset="0"/>
              </a:rPr>
              <a:t> </a:t>
            </a:r>
            <a:br>
              <a:rPr lang="en-CA" sz="7600" dirty="0">
                <a:ln w="38100">
                  <a:solidFill>
                    <a:srgbClr val="0C27AC"/>
                  </a:solidFill>
                </a:ln>
                <a:solidFill>
                  <a:srgbClr val="FFCCFF"/>
                </a:solidFill>
                <a:latin typeface="Comic Sans MS" panose="030F0702030302020204" pitchFamily="66" charset="0"/>
              </a:rPr>
            </a:br>
            <a:r>
              <a:rPr lang="en-CA" sz="7600" b="1" i="1" dirty="0">
                <a:ln w="38100">
                  <a:solidFill>
                    <a:srgbClr val="0C27AC"/>
                  </a:solidFill>
                </a:ln>
                <a:solidFill>
                  <a:srgbClr val="FFCCFF"/>
                </a:solidFill>
                <a:latin typeface="Comic Sans MS" panose="030F0702030302020204" pitchFamily="66" charset="0"/>
              </a:rPr>
              <a:t>His Father’s Business!</a:t>
            </a:r>
            <a:br>
              <a:rPr lang="en-CA" sz="7600" b="1" i="1" dirty="0">
                <a:ln w="38100">
                  <a:solidFill>
                    <a:srgbClr val="0C27AC"/>
                  </a:solidFill>
                </a:ln>
                <a:solidFill>
                  <a:srgbClr val="FFCCFF"/>
                </a:solidFill>
                <a:latin typeface="Comic Sans MS" panose="030F0702030302020204" pitchFamily="66" charset="0"/>
              </a:rPr>
            </a:br>
            <a:br>
              <a:rPr lang="en-CA" sz="6000" b="1" i="1" dirty="0">
                <a:ln w="38100">
                  <a:solidFill>
                    <a:srgbClr val="0C27AC"/>
                  </a:solidFill>
                </a:ln>
                <a:solidFill>
                  <a:srgbClr val="FFCCFF"/>
                </a:solidFill>
                <a:latin typeface="Comic Sans MS" panose="030F0702030302020204" pitchFamily="66" charset="0"/>
              </a:rPr>
            </a:br>
            <a:r>
              <a:rPr lang="en-CA" sz="2000" b="1" i="1" dirty="0">
                <a:ln w="38100">
                  <a:solidFill>
                    <a:srgbClr val="0C27AC"/>
                  </a:solidFill>
                </a:ln>
                <a:solidFill>
                  <a:srgbClr val="FFCCFF"/>
                </a:solidFill>
                <a:latin typeface="Comic Sans MS" panose="030F0702030302020204" pitchFamily="66" charset="0"/>
              </a:rPr>
              <a:t>	 </a:t>
            </a:r>
            <a:r>
              <a:rPr lang="en-CA" sz="3000" dirty="0"/>
              <a:t>Looking at CE </a:t>
            </a:r>
            <a:r>
              <a:rPr lang="en-CA" sz="3000" b="1" dirty="0">
                <a:ln>
                  <a:solidFill>
                    <a:srgbClr val="0C27AC"/>
                  </a:solidFill>
                </a:ln>
                <a:effectLst>
                  <a:glow rad="228600">
                    <a:srgbClr val="00FF99"/>
                  </a:glow>
                </a:effectLst>
                <a:latin typeface="Arial" panose="020B0604020202020204" pitchFamily="34" charset="0"/>
                <a:cs typeface="Arial" panose="020B0604020202020204" pitchFamily="34" charset="0"/>
              </a:rPr>
              <a:t>11</a:t>
            </a:r>
            <a:r>
              <a:rPr lang="en-CA" sz="3000" dirty="0"/>
              <a:t>   (</a:t>
            </a:r>
            <a:r>
              <a:rPr lang="en-CA" sz="3000" dirty="0">
                <a:solidFill>
                  <a:srgbClr val="FF6600"/>
                </a:solidFill>
                <a:latin typeface="Arial" panose="020B0604020202020204" pitchFamily="34" charset="0"/>
                <a:cs typeface="Arial" panose="020B0604020202020204" pitchFamily="34" charset="0"/>
              </a:rPr>
              <a:t>The Sliver </a:t>
            </a:r>
            <a:r>
              <a:rPr lang="en-CA" sz="3000" b="1" u="sng" dirty="0">
                <a:solidFill>
                  <a:srgbClr val="FF6600"/>
                </a:solidFill>
                <a:latin typeface="Arial" panose="020B0604020202020204" pitchFamily="34" charset="0"/>
                <a:cs typeface="Arial" panose="020B0604020202020204" pitchFamily="34" charset="0"/>
              </a:rPr>
              <a:t>AFTER</a:t>
            </a:r>
            <a:r>
              <a:rPr lang="en-CA" sz="3000" dirty="0">
                <a:solidFill>
                  <a:srgbClr val="FF6600"/>
                </a:solidFill>
                <a:latin typeface="Arial" panose="020B0604020202020204" pitchFamily="34" charset="0"/>
                <a:cs typeface="Arial" panose="020B0604020202020204" pitchFamily="34" charset="0"/>
              </a:rPr>
              <a:t> the Tequfah</a:t>
            </a:r>
            <a:r>
              <a:rPr lang="en-CA" sz="3000" dirty="0"/>
              <a:t>)</a:t>
            </a:r>
          </a:p>
        </p:txBody>
      </p:sp>
      <p:cxnSp>
        <p:nvCxnSpPr>
          <p:cNvPr id="4" name="Straight Connector 3"/>
          <p:cNvCxnSpPr/>
          <p:nvPr/>
        </p:nvCxnSpPr>
        <p:spPr>
          <a:xfrm>
            <a:off x="3644822" y="5266796"/>
            <a:ext cx="495656" cy="8546"/>
          </a:xfrm>
          <a:prstGeom prst="line">
            <a:avLst/>
          </a:prstGeom>
          <a:ln w="76200">
            <a:solidFill>
              <a:srgbClr val="A50021"/>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 name="Explosion 1 4"/>
          <p:cNvSpPr/>
          <p:nvPr/>
        </p:nvSpPr>
        <p:spPr>
          <a:xfrm>
            <a:off x="6368066" y="3708979"/>
            <a:ext cx="914400" cy="914400"/>
          </a:xfrm>
          <a:prstGeom prst="irregularSeal1">
            <a:avLst/>
          </a:prstGeom>
          <a:ln w="38100">
            <a:solidFill>
              <a:srgbClr val="D73DCC"/>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Oval 1"/>
          <p:cNvSpPr/>
          <p:nvPr/>
        </p:nvSpPr>
        <p:spPr>
          <a:xfrm>
            <a:off x="4634622" y="642224"/>
            <a:ext cx="5549687" cy="664143"/>
          </a:xfrm>
          <a:prstGeom prst="ellipse">
            <a:avLst/>
          </a:prstGeom>
          <a:solidFill>
            <a:schemeClr val="tx1">
              <a:lumMod val="65000"/>
            </a:schemeClr>
          </a:solidFill>
          <a:ln w="1905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400" b="1" dirty="0">
                <a:ln>
                  <a:solidFill>
                    <a:srgbClr val="00FF99"/>
                  </a:solidFill>
                </a:ln>
                <a:solidFill>
                  <a:srgbClr val="D73DCC"/>
                </a:solidFill>
                <a:latin typeface="Arial" panose="020B0604020202020204" pitchFamily="34" charset="0"/>
                <a:cs typeface="Arial" panose="020B0604020202020204" pitchFamily="34" charset="0"/>
              </a:rPr>
              <a:t>CE 11- Option </a:t>
            </a:r>
            <a:r>
              <a:rPr lang="en-CA" sz="3400" dirty="0">
                <a:solidFill>
                  <a:srgbClr val="FF6600"/>
                </a:solidFill>
                <a:effectLst>
                  <a:glow rad="127000">
                    <a:srgbClr val="FFFF00"/>
                  </a:glow>
                </a:effectLst>
                <a:latin typeface="Arial" panose="020B0604020202020204" pitchFamily="34" charset="0"/>
                <a:cs typeface="Arial" panose="020B0604020202020204" pitchFamily="34" charset="0"/>
              </a:rPr>
              <a:t> 	</a:t>
            </a:r>
            <a:endParaRPr lang="en-CA" dirty="0"/>
          </a:p>
        </p:txBody>
      </p:sp>
      <p:pic>
        <p:nvPicPr>
          <p:cNvPr id="1026" name="Picture 2" descr="See the source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791988" y="530693"/>
            <a:ext cx="2919057" cy="2235318"/>
          </a:xfrm>
          <a:prstGeom prst="rect">
            <a:avLst/>
          </a:prstGeom>
          <a:noFill/>
          <a:extLst>
            <a:ext uri="{909E8E84-426E-40DD-AFC4-6F175D3DCCD1}">
              <a14:hiddenFill xmlns:a14="http://schemas.microsoft.com/office/drawing/2010/main">
                <a:solidFill>
                  <a:srgbClr val="FFFFFF"/>
                </a:solidFill>
              </a14:hiddenFill>
            </a:ext>
          </a:extLst>
        </p:spPr>
      </p:pic>
      <p:sp>
        <p:nvSpPr>
          <p:cNvPr id="6" name="Rounded Rectangle 5"/>
          <p:cNvSpPr/>
          <p:nvPr/>
        </p:nvSpPr>
        <p:spPr>
          <a:xfrm>
            <a:off x="1000125" y="5610523"/>
            <a:ext cx="10106025" cy="738188"/>
          </a:xfrm>
          <a:prstGeom prst="roundRect">
            <a:avLst>
              <a:gd name="adj" fmla="val 50000"/>
            </a:avLst>
          </a:prstGeom>
          <a:solidFill>
            <a:srgbClr val="FF6600"/>
          </a:solidFill>
          <a:ln w="3810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srgbClr val="9933FF"/>
                </a:solidFill>
              </a:rPr>
              <a:t>John 7:6 </a:t>
            </a:r>
            <a:r>
              <a:rPr lang="en-CA" sz="4000" dirty="0"/>
              <a:t>… but </a:t>
            </a:r>
            <a:r>
              <a:rPr lang="en-CA" sz="4000" u="sng" dirty="0"/>
              <a:t>YOUR</a:t>
            </a:r>
            <a:r>
              <a:rPr lang="en-CA" sz="4000" dirty="0"/>
              <a:t> time is </a:t>
            </a:r>
            <a:r>
              <a:rPr lang="en-CA" sz="4000" b="1" u="sng" dirty="0">
                <a:solidFill>
                  <a:schemeClr val="bg1"/>
                </a:solidFill>
              </a:rPr>
              <a:t>ALWAYS</a:t>
            </a:r>
            <a:r>
              <a:rPr lang="en-CA" sz="4000" dirty="0"/>
              <a:t> ready! </a:t>
            </a:r>
          </a:p>
        </p:txBody>
      </p:sp>
      <p:sp>
        <p:nvSpPr>
          <p:cNvPr id="7" name="Slide Number Placeholder 6"/>
          <p:cNvSpPr>
            <a:spLocks noGrp="1"/>
          </p:cNvSpPr>
          <p:nvPr>
            <p:ph type="sldNum" sz="quarter" idx="12"/>
          </p:nvPr>
        </p:nvSpPr>
        <p:spPr>
          <a:xfrm>
            <a:off x="11772900" y="6492875"/>
            <a:ext cx="419100" cy="365125"/>
          </a:xfrm>
        </p:spPr>
        <p:txBody>
          <a:bodyPr/>
          <a:lstStyle/>
          <a:p>
            <a:fld id="{6D22F896-40B5-4ADD-8801-0D06FADFA095}" type="slidenum">
              <a:rPr lang="en-US" sz="1400" smtClean="0"/>
              <a:t>54</a:t>
            </a:fld>
            <a:endParaRPr lang="en-US" sz="1400" dirty="0"/>
          </a:p>
        </p:txBody>
      </p:sp>
      <p:cxnSp>
        <p:nvCxnSpPr>
          <p:cNvPr id="9" name="Straight Arrow Connector 8"/>
          <p:cNvCxnSpPr/>
          <p:nvPr/>
        </p:nvCxnSpPr>
        <p:spPr>
          <a:xfrm flipH="1" flipV="1">
            <a:off x="7527450" y="5283728"/>
            <a:ext cx="636836" cy="486480"/>
          </a:xfrm>
          <a:prstGeom prst="straightConnector1">
            <a:avLst/>
          </a:prstGeom>
          <a:ln w="76200">
            <a:solidFill>
              <a:schemeClr val="bg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10" name="Rounded Rectangle 9"/>
          <p:cNvSpPr/>
          <p:nvPr/>
        </p:nvSpPr>
        <p:spPr>
          <a:xfrm>
            <a:off x="8699049" y="715839"/>
            <a:ext cx="544749" cy="554477"/>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400" dirty="0">
                <a:solidFill>
                  <a:srgbClr val="FF6600"/>
                </a:solidFill>
                <a:effectLst>
                  <a:glow rad="127000">
                    <a:srgbClr val="FFFF00"/>
                  </a:glow>
                </a:effectLst>
                <a:latin typeface="Arial" panose="020B0604020202020204" pitchFamily="34" charset="0"/>
                <a:cs typeface="Arial" panose="020B0604020202020204" pitchFamily="34" charset="0"/>
              </a:rPr>
              <a:t>B</a:t>
            </a:r>
            <a:endParaRPr lang="en-CA" dirty="0">
              <a:solidFill>
                <a:prstClr val="white"/>
              </a:solidFill>
            </a:endParaRPr>
          </a:p>
        </p:txBody>
      </p:sp>
    </p:spTree>
    <p:extLst>
      <p:ext uri="{BB962C8B-B14F-4D97-AF65-F5344CB8AC3E}">
        <p14:creationId xmlns:p14="http://schemas.microsoft.com/office/powerpoint/2010/main" val="15404294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6" presetClass="path" presetSubtype="0" accel="50000" decel="50000" fill="hold" grpId="0" nodeType="afterEffect">
                                  <p:stCondLst>
                                    <p:cond delay="0"/>
                                  </p:stCondLst>
                                  <p:childTnLst>
                                    <p:animMotion origin="layout" path="M 0.00235 0.00139 C -0.02448 0.09583 -0.00117 0.21574 0.05417 0.26782 C 0.12071 0.32731 0.16966 0.26204 0.19466 0.21921 L 0.225 0.15926 C 0.25 0.1162 0.3 0.05301 0.37513 0.12037 C 0.4224 0.16389 0.45508 0.2912 0.42761 0.38634 C 0.40013 0.48079 0.32305 0.50995 0.27552 0.46667 C 0.20143 0.39931 0.20052 0.28843 0.20482 0.2287 L 0.21446 0.15 C 0.21953 0.08796 0.22018 -0.01944 0.15417 -0.07917 C 0.09779 -0.13032 0.02969 -0.09444 0.00235 0.00139 Z " pathEditMode="relative" rAng="1620000" ptsTypes="AAAAAAAAAAA">
                                      <p:cBhvr>
                                        <p:cTn id="6" dur="2500" fill="hold"/>
                                        <p:tgtEl>
                                          <p:spTgt spid="2"/>
                                        </p:tgtEl>
                                        <p:attrNameLst>
                                          <p:attrName>ppt_x</p:attrName>
                                          <p:attrName>ppt_y</p:attrName>
                                        </p:attrNameLst>
                                      </p:cBhvr>
                                      <p:rCtr x="21250" y="19282"/>
                                    </p:animMotion>
                                  </p:childTnLst>
                                </p:cTn>
                              </p:par>
                            </p:childTnLst>
                          </p:cTn>
                        </p:par>
                        <p:par>
                          <p:cTn id="7" fill="hold">
                            <p:stCondLst>
                              <p:cond delay="2500"/>
                            </p:stCondLst>
                            <p:childTnLst>
                              <p:par>
                                <p:cTn id="8" presetID="45" presetClass="entr" presetSubtype="0" fill="hold" grpId="0" nodeType="after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fade">
                                      <p:cBhvr>
                                        <p:cTn id="10" dur="2000"/>
                                        <p:tgtEl>
                                          <p:spTgt spid="10"/>
                                        </p:tgtEl>
                                      </p:cBhvr>
                                    </p:animEffect>
                                    <p:anim calcmode="lin" valueType="num">
                                      <p:cBhvr>
                                        <p:cTn id="11" dur="2000" fill="hold"/>
                                        <p:tgtEl>
                                          <p:spTgt spid="10"/>
                                        </p:tgtEl>
                                        <p:attrNameLst>
                                          <p:attrName>ppt_w</p:attrName>
                                        </p:attrNameLst>
                                      </p:cBhvr>
                                      <p:tavLst>
                                        <p:tav tm="0" fmla="#ppt_w*sin(2.5*pi*$)">
                                          <p:val>
                                            <p:fltVal val="0"/>
                                          </p:val>
                                        </p:tav>
                                        <p:tav tm="100000">
                                          <p:val>
                                            <p:fltVal val="1"/>
                                          </p:val>
                                        </p:tav>
                                      </p:tavLst>
                                    </p:anim>
                                    <p:anim calcmode="lin" valueType="num">
                                      <p:cBhvr>
                                        <p:cTn id="12" dur="2000" fill="hold"/>
                                        <p:tgtEl>
                                          <p:spTgt spid="10"/>
                                        </p:tgtEl>
                                        <p:attrNameLst>
                                          <p:attrName>ppt_h</p:attrName>
                                        </p:attrNameLst>
                                      </p:cBhvr>
                                      <p:tavLst>
                                        <p:tav tm="0">
                                          <p:val>
                                            <p:strVal val="#ppt_h"/>
                                          </p:val>
                                        </p:tav>
                                        <p:tav tm="100000">
                                          <p:val>
                                            <p:strVal val="#ppt_h"/>
                                          </p:val>
                                        </p:tav>
                                      </p:tavLst>
                                    </p:anim>
                                  </p:childTnLst>
                                </p:cTn>
                              </p:par>
                            </p:childTnLst>
                          </p:cTn>
                        </p:par>
                        <p:par>
                          <p:cTn id="13" fill="hold">
                            <p:stCondLst>
                              <p:cond delay="4500"/>
                            </p:stCondLst>
                            <p:childTnLst>
                              <p:par>
                                <p:cTn id="14" presetID="1" presetClass="path" presetSubtype="0" accel="50000" decel="50000" fill="hold" grpId="0" nodeType="afterEffect">
                                  <p:stCondLst>
                                    <p:cond delay="0"/>
                                  </p:stCondLst>
                                  <p:childTnLst>
                                    <p:animMotion origin="layout" path="M 4.375E-6 2.59259E-6 C 0.06901 2.59259E-6 0.125 0.05602 0.125 0.125 C 0.125 0.19398 0.06901 0.25 4.375E-6 0.25 C -0.06901 0.25 -0.125 0.19398 -0.125 0.125 C -0.125 0.05602 -0.06901 2.59259E-6 4.375E-6 2.59259E-6 Z " pathEditMode="relative" rAng="0" ptsTypes="AAAAA">
                                      <p:cBhvr>
                                        <p:cTn id="15" dur="2000" fill="hold"/>
                                        <p:tgtEl>
                                          <p:spTgt spid="5"/>
                                        </p:tgtEl>
                                        <p:attrNameLst>
                                          <p:attrName>ppt_x</p:attrName>
                                          <p:attrName>ppt_y</p:attrName>
                                        </p:attrNameLst>
                                      </p:cBhvr>
                                      <p:rCtr x="0" y="12500"/>
                                    </p:animMotion>
                                  </p:childTnLst>
                                </p:cTn>
                              </p:par>
                            </p:childTnLst>
                          </p:cTn>
                        </p:par>
                      </p:childTnLst>
                    </p:cTn>
                  </p:par>
                  <p:par>
                    <p:cTn id="16" fill="hold">
                      <p:stCondLst>
                        <p:cond delay="indefinite"/>
                      </p:stCondLst>
                      <p:childTnLst>
                        <p:par>
                          <p:cTn id="17" fill="hold">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diamond(in)">
                                      <p:cBhvr>
                                        <p:cTn id="20" dur="1250"/>
                                        <p:tgtEl>
                                          <p:spTgt spid="6"/>
                                        </p:tgtEl>
                                      </p:cBhvr>
                                    </p:animEffect>
                                  </p:childTnLst>
                                </p:cTn>
                              </p:par>
                            </p:childTnLst>
                          </p:cTn>
                        </p:par>
                        <p:par>
                          <p:cTn id="21" fill="hold">
                            <p:stCondLst>
                              <p:cond delay="1250"/>
                            </p:stCondLst>
                            <p:childTnLst>
                              <p:par>
                                <p:cTn id="22" presetID="22" presetClass="entr" presetSubtype="4" fill="hold" nodeType="after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12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 grpId="0" animBg="1"/>
      <p:bldP spid="6" grpId="0" animBg="1"/>
      <p:bldP spid="10"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pic>
        <p:nvPicPr>
          <p:cNvPr id="4" name="Content Placeholder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pic>
        <p:nvPicPr>
          <p:cNvPr id="5"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60884" y="1502877"/>
            <a:ext cx="11427844" cy="381829"/>
          </a:xfrm>
          <a:prstGeom prst="rect">
            <a:avLst/>
          </a:prstGeom>
        </p:spPr>
      </p:pic>
      <p:sp>
        <p:nvSpPr>
          <p:cNvPr id="6" name="Rounded Rectangle 5"/>
          <p:cNvSpPr/>
          <p:nvPr/>
        </p:nvSpPr>
        <p:spPr>
          <a:xfrm>
            <a:off x="385508" y="1499521"/>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7" name="Rectangle 6"/>
          <p:cNvSpPr/>
          <p:nvPr/>
        </p:nvSpPr>
        <p:spPr>
          <a:xfrm>
            <a:off x="1140737" y="1042321"/>
            <a:ext cx="2290526" cy="842385"/>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884" y="2145667"/>
            <a:ext cx="3478948" cy="4542196"/>
          </a:xfrm>
          <a:prstGeom prst="rect">
            <a:avLst/>
          </a:prstGeom>
        </p:spPr>
      </p:pic>
      <p:pic>
        <p:nvPicPr>
          <p:cNvPr id="9" name="Content Placeholder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6017623" y="3335382"/>
            <a:ext cx="3553097" cy="3004457"/>
          </a:xfrm>
          <a:prstGeom prst="rect">
            <a:avLst/>
          </a:prstGeom>
        </p:spPr>
      </p:pic>
      <p:sp>
        <p:nvSpPr>
          <p:cNvPr id="10" name="Rectangle 9"/>
          <p:cNvSpPr/>
          <p:nvPr/>
        </p:nvSpPr>
        <p:spPr>
          <a:xfrm>
            <a:off x="6586286" y="5133391"/>
            <a:ext cx="426758" cy="389466"/>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6011200" y="3009986"/>
            <a:ext cx="1919307" cy="612648"/>
          </a:xfrm>
          <a:prstGeom prst="wedgeRoundRectCallout">
            <a:avLst>
              <a:gd name="adj1" fmla="val -8986"/>
              <a:gd name="adj2" fmla="val 263513"/>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2" name="Rectangle 11"/>
          <p:cNvSpPr/>
          <p:nvPr/>
        </p:nvSpPr>
        <p:spPr>
          <a:xfrm>
            <a:off x="7081175" y="5133391"/>
            <a:ext cx="426758" cy="389466"/>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6853084" y="4266421"/>
            <a:ext cx="4428911" cy="612648"/>
          </a:xfrm>
          <a:prstGeom prst="wedgeRoundRectCallout">
            <a:avLst>
              <a:gd name="adj1" fmla="val -38287"/>
              <a:gd name="adj2" fmla="val 86837"/>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A Shaneh New Year Day</a:t>
            </a:r>
          </a:p>
        </p:txBody>
      </p:sp>
      <p:sp>
        <p:nvSpPr>
          <p:cNvPr id="14" name="Rounded Rectangular Callout 13"/>
          <p:cNvSpPr/>
          <p:nvPr/>
        </p:nvSpPr>
        <p:spPr>
          <a:xfrm>
            <a:off x="2897101" y="4799764"/>
            <a:ext cx="3417597" cy="463421"/>
          </a:xfrm>
          <a:prstGeom prst="wedgeRoundRectCallout">
            <a:avLst>
              <a:gd name="adj1" fmla="val 56996"/>
              <a:gd name="adj2" fmla="val 39284"/>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(Also) Conjunction</a:t>
            </a:r>
          </a:p>
        </p:txBody>
      </p:sp>
      <p:sp>
        <p:nvSpPr>
          <p:cNvPr id="16" name="Rounded Rectangular Callout 15"/>
          <p:cNvSpPr/>
          <p:nvPr/>
        </p:nvSpPr>
        <p:spPr>
          <a:xfrm>
            <a:off x="9395329" y="5321219"/>
            <a:ext cx="2629001" cy="1129192"/>
          </a:xfrm>
          <a:prstGeom prst="wedgeRoundRectCallout">
            <a:avLst>
              <a:gd name="adj1" fmla="val -80330"/>
              <a:gd name="adj2" fmla="val -33970"/>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5</a:t>
            </a:r>
            <a:r>
              <a:rPr lang="en-CA" sz="2800" b="1" baseline="30000" dirty="0">
                <a:solidFill>
                  <a:schemeClr val="bg1"/>
                </a:solidFill>
              </a:rPr>
              <a:t>th</a:t>
            </a:r>
            <a:r>
              <a:rPr lang="en-CA" sz="2800" b="1" dirty="0">
                <a:solidFill>
                  <a:schemeClr val="bg1"/>
                </a:solidFill>
              </a:rPr>
              <a:t> Cycle, New </a:t>
            </a:r>
            <a:r>
              <a:rPr lang="en-CA" sz="2800" b="1" dirty="0" err="1">
                <a:solidFill>
                  <a:schemeClr val="bg1"/>
                </a:solidFill>
              </a:rPr>
              <a:t>Moonth</a:t>
            </a:r>
            <a:r>
              <a:rPr lang="en-CA" sz="2800" b="1" dirty="0">
                <a:solidFill>
                  <a:schemeClr val="bg1"/>
                </a:solidFill>
              </a:rPr>
              <a:t> Day</a:t>
            </a:r>
          </a:p>
        </p:txBody>
      </p:sp>
      <p:sp>
        <p:nvSpPr>
          <p:cNvPr id="17" name="Rectangle 16"/>
          <p:cNvSpPr/>
          <p:nvPr/>
        </p:nvSpPr>
        <p:spPr>
          <a:xfrm>
            <a:off x="8122360" y="5150323"/>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ular Callout 14"/>
          <p:cNvSpPr/>
          <p:nvPr/>
        </p:nvSpPr>
        <p:spPr>
          <a:xfrm>
            <a:off x="6246382" y="6260291"/>
            <a:ext cx="2096343" cy="463421"/>
          </a:xfrm>
          <a:prstGeom prst="wedgeRoundRectCallout">
            <a:avLst>
              <a:gd name="adj1" fmla="val 22424"/>
              <a:gd name="adj2" fmla="val -194484"/>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Sliver Moon</a:t>
            </a:r>
          </a:p>
        </p:txBody>
      </p:sp>
      <p:sp>
        <p:nvSpPr>
          <p:cNvPr id="18" name="Rectangle 17"/>
          <p:cNvSpPr/>
          <p:nvPr/>
        </p:nvSpPr>
        <p:spPr>
          <a:xfrm>
            <a:off x="7603035" y="5150017"/>
            <a:ext cx="42675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ular Callout 18"/>
          <p:cNvSpPr/>
          <p:nvPr/>
        </p:nvSpPr>
        <p:spPr>
          <a:xfrm>
            <a:off x="1326346" y="536840"/>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2" name="Rounded Rectangle 1"/>
          <p:cNvSpPr/>
          <p:nvPr/>
        </p:nvSpPr>
        <p:spPr>
          <a:xfrm>
            <a:off x="1140737" y="2867025"/>
            <a:ext cx="4843886" cy="1561073"/>
          </a:xfrm>
          <a:prstGeom prst="roundRect">
            <a:avLst>
              <a:gd name="adj" fmla="val 50000"/>
            </a:avLst>
          </a:prstGeom>
          <a:solidFill>
            <a:schemeClr val="accent3">
              <a:lumMod val="60000"/>
              <a:lumOff val="40000"/>
            </a:schemeClr>
          </a:solidFill>
          <a:ln w="38100">
            <a:solidFill>
              <a:srgbClr val="3E3EF0"/>
            </a:solidFill>
          </a:ln>
          <a:scene3d>
            <a:camera prst="orthographicFront"/>
            <a:lightRig rig="threePt" dir="t"/>
          </a:scene3d>
          <a:sp3d>
            <a:bevelT prst="slop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9933FF"/>
                </a:solidFill>
              </a:rPr>
              <a:t>Tequfah is still on the 2</a:t>
            </a:r>
            <a:r>
              <a:rPr lang="en-CA" sz="2400" baseline="30000" dirty="0">
                <a:solidFill>
                  <a:srgbClr val="9933FF"/>
                </a:solidFill>
              </a:rPr>
              <a:t>nd</a:t>
            </a:r>
            <a:r>
              <a:rPr lang="en-CA" sz="2400" dirty="0">
                <a:solidFill>
                  <a:srgbClr val="9933FF"/>
                </a:solidFill>
              </a:rPr>
              <a:t> Cycle of the week, 12</a:t>
            </a:r>
            <a:r>
              <a:rPr lang="en-CA" sz="2400" baseline="30000" dirty="0">
                <a:solidFill>
                  <a:srgbClr val="9933FF"/>
                </a:solidFill>
              </a:rPr>
              <a:t>th</a:t>
            </a:r>
            <a:r>
              <a:rPr lang="en-CA" sz="2400" dirty="0">
                <a:solidFill>
                  <a:srgbClr val="9933FF"/>
                </a:solidFill>
              </a:rPr>
              <a:t> month, 365</a:t>
            </a:r>
            <a:r>
              <a:rPr lang="en-CA" sz="2400" baseline="30000" dirty="0">
                <a:solidFill>
                  <a:srgbClr val="9933FF"/>
                </a:solidFill>
              </a:rPr>
              <a:t>th</a:t>
            </a:r>
            <a:r>
              <a:rPr lang="en-CA" sz="2400" dirty="0">
                <a:solidFill>
                  <a:srgbClr val="9933FF"/>
                </a:solidFill>
              </a:rPr>
              <a:t> cycle, </a:t>
            </a:r>
            <a:br>
              <a:rPr lang="en-CA" sz="2400" dirty="0">
                <a:solidFill>
                  <a:srgbClr val="9933FF"/>
                </a:solidFill>
              </a:rPr>
            </a:br>
            <a:r>
              <a:rPr lang="en-CA" sz="2400" dirty="0">
                <a:solidFill>
                  <a:srgbClr val="9933FF"/>
                </a:solidFill>
              </a:rPr>
              <a:t>(or </a:t>
            </a:r>
            <a:r>
              <a:rPr lang="en-CA" sz="2400" dirty="0">
                <a:solidFill>
                  <a:schemeClr val="bg1"/>
                </a:solidFill>
              </a:rPr>
              <a:t>March 23 Gregorian</a:t>
            </a:r>
            <a:r>
              <a:rPr lang="en-CA" sz="2400" dirty="0">
                <a:solidFill>
                  <a:srgbClr val="9933FF"/>
                </a:solidFill>
              </a:rPr>
              <a:t>.)</a:t>
            </a:r>
          </a:p>
        </p:txBody>
      </p:sp>
      <p:cxnSp>
        <p:nvCxnSpPr>
          <p:cNvPr id="20" name="Straight Arrow Connector 19"/>
          <p:cNvCxnSpPr/>
          <p:nvPr/>
        </p:nvCxnSpPr>
        <p:spPr>
          <a:xfrm flipH="1" flipV="1">
            <a:off x="7013044" y="5522857"/>
            <a:ext cx="1397531" cy="506468"/>
          </a:xfrm>
          <a:prstGeom prst="straightConnector1">
            <a:avLst/>
          </a:prstGeom>
          <a:ln w="38100">
            <a:solidFill>
              <a:srgbClr val="FF6600"/>
            </a:solidFill>
            <a:tailEnd type="triangle"/>
          </a:ln>
        </p:spPr>
        <p:style>
          <a:lnRef idx="1">
            <a:schemeClr val="accent1"/>
          </a:lnRef>
          <a:fillRef idx="0">
            <a:schemeClr val="accent1"/>
          </a:fillRef>
          <a:effectRef idx="0">
            <a:schemeClr val="accent1"/>
          </a:effectRef>
          <a:fontRef idx="minor">
            <a:schemeClr val="tx1"/>
          </a:fontRef>
        </p:style>
      </p:cxnSp>
      <p:pic>
        <p:nvPicPr>
          <p:cNvPr id="24" name="Content Placeholder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5338309" y="1994419"/>
            <a:ext cx="3899948" cy="756228"/>
          </a:xfrm>
          <a:prstGeom prst="rect">
            <a:avLst/>
          </a:prstGeom>
        </p:spPr>
      </p:pic>
      <p:sp>
        <p:nvSpPr>
          <p:cNvPr id="21" name="Rectangle 20"/>
          <p:cNvSpPr/>
          <p:nvPr/>
        </p:nvSpPr>
        <p:spPr>
          <a:xfrm>
            <a:off x="8110296" y="3773019"/>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2" name="Curved Up Arrow 21"/>
          <p:cNvSpPr/>
          <p:nvPr/>
        </p:nvSpPr>
        <p:spPr>
          <a:xfrm rot="12680193">
            <a:off x="8547439" y="2313877"/>
            <a:ext cx="3675796" cy="2356979"/>
          </a:xfrm>
          <a:prstGeom prst="curvedUpArrow">
            <a:avLst>
              <a:gd name="adj1" fmla="val 14630"/>
              <a:gd name="adj2" fmla="val 32139"/>
              <a:gd name="adj3" fmla="val 25000"/>
            </a:avLst>
          </a:prstGeom>
          <a:gradFill>
            <a:gsLst>
              <a:gs pos="0">
                <a:srgbClr val="FFFF00"/>
              </a:gs>
              <a:gs pos="36000">
                <a:srgbClr val="FF6600"/>
              </a:gs>
              <a:gs pos="83000">
                <a:schemeClr val="bg1"/>
              </a:gs>
            </a:gsLst>
            <a:lin ang="5400000" scaled="1"/>
          </a:gra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3" name="Slide Number Placeholder 2"/>
          <p:cNvSpPr>
            <a:spLocks noGrp="1"/>
          </p:cNvSpPr>
          <p:nvPr>
            <p:ph type="sldNum" sz="quarter" idx="12"/>
          </p:nvPr>
        </p:nvSpPr>
        <p:spPr>
          <a:xfrm>
            <a:off x="11788728" y="6492001"/>
            <a:ext cx="381000" cy="365125"/>
          </a:xfrm>
        </p:spPr>
        <p:txBody>
          <a:bodyPr/>
          <a:lstStyle/>
          <a:p>
            <a:fld id="{6D22F896-40B5-4ADD-8801-0D06FADFA095}" type="slidenum">
              <a:rPr lang="en-US" sz="1400" smtClean="0"/>
              <a:t>55</a:t>
            </a:fld>
            <a:endParaRPr lang="en-US" sz="1400" dirty="0"/>
          </a:p>
        </p:txBody>
      </p:sp>
      <p:sp>
        <p:nvSpPr>
          <p:cNvPr id="23" name="Rounded Rectangle 22"/>
          <p:cNvSpPr/>
          <p:nvPr/>
        </p:nvSpPr>
        <p:spPr>
          <a:xfrm>
            <a:off x="1140737" y="1458175"/>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3286123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1" presetClass="entr" presetSubtype="1" repeatCount="5000" fill="hold" grpId="0" nodeType="after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heel(1)">
                                      <p:cBhvr>
                                        <p:cTn id="13" dur="1000"/>
                                        <p:tgtEl>
                                          <p:spTgt spid="23"/>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9"/>
                                        </p:tgtEl>
                                        <p:attrNameLst>
                                          <p:attrName>style.visibility</p:attrName>
                                        </p:attrNameLst>
                                      </p:cBhvr>
                                      <p:to>
                                        <p:strVal val="visible"/>
                                      </p:to>
                                    </p:set>
                                    <p:animEffect transition="in" filter="randombar(horizontal)">
                                      <p:cBhvr>
                                        <p:cTn id="28" dur="500"/>
                                        <p:tgtEl>
                                          <p:spTgt spid="9"/>
                                        </p:tgtEl>
                                      </p:cBhvr>
                                    </p:animEffect>
                                  </p:childTnLst>
                                </p:cTn>
                              </p:par>
                              <p:par>
                                <p:cTn id="29" presetID="14" presetClass="entr" presetSubtype="10" fill="hold" nodeType="with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randombar(horizontal)">
                                      <p:cBhvr>
                                        <p:cTn id="31" dur="500"/>
                                        <p:tgtEl>
                                          <p:spTgt spid="24"/>
                                        </p:tgtEl>
                                      </p:cBhvr>
                                    </p:animEffect>
                                  </p:childTnLst>
                                </p:cTn>
                              </p:par>
                            </p:childTnLst>
                          </p:cTn>
                        </p:par>
                        <p:par>
                          <p:cTn id="32" fill="hold">
                            <p:stCondLst>
                              <p:cond delay="500"/>
                            </p:stCondLst>
                            <p:childTnLst>
                              <p:par>
                                <p:cTn id="33" presetID="8" presetClass="entr" presetSubtype="16"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Effect transition="in" filter="diamond(in)">
                                      <p:cBhvr>
                                        <p:cTn id="35" dur="1250"/>
                                        <p:tgtEl>
                                          <p:spTgt spid="2"/>
                                        </p:tgtEl>
                                      </p:cBhvr>
                                    </p:animEffect>
                                  </p:childTnLst>
                                </p:cTn>
                              </p:par>
                            </p:childTnLst>
                          </p:cTn>
                        </p:par>
                        <p:par>
                          <p:cTn id="36" fill="hold">
                            <p:stCondLst>
                              <p:cond delay="1750"/>
                            </p:stCondLst>
                            <p:childTnLst>
                              <p:par>
                                <p:cTn id="37" presetID="47" presetClass="entr" presetSubtype="0" fill="hold" grpId="0" nodeType="afterEffect">
                                  <p:stCondLst>
                                    <p:cond delay="0"/>
                                  </p:stCondLst>
                                  <p:childTnLst>
                                    <p:set>
                                      <p:cBhvr>
                                        <p:cTn id="38" dur="1" fill="hold">
                                          <p:stCondLst>
                                            <p:cond delay="0"/>
                                          </p:stCondLst>
                                        </p:cTn>
                                        <p:tgtEl>
                                          <p:spTgt spid="11"/>
                                        </p:tgtEl>
                                        <p:attrNameLst>
                                          <p:attrName>style.visibility</p:attrName>
                                        </p:attrNameLst>
                                      </p:cBhvr>
                                      <p:to>
                                        <p:strVal val="visible"/>
                                      </p:to>
                                    </p:set>
                                    <p:animEffect transition="in" filter="fade">
                                      <p:cBhvr>
                                        <p:cTn id="39" dur="1000"/>
                                        <p:tgtEl>
                                          <p:spTgt spid="11"/>
                                        </p:tgtEl>
                                      </p:cBhvr>
                                    </p:animEffect>
                                    <p:anim calcmode="lin" valueType="num">
                                      <p:cBhvr>
                                        <p:cTn id="40" dur="1000" fill="hold"/>
                                        <p:tgtEl>
                                          <p:spTgt spid="11"/>
                                        </p:tgtEl>
                                        <p:attrNameLst>
                                          <p:attrName>ppt_x</p:attrName>
                                        </p:attrNameLst>
                                      </p:cBhvr>
                                      <p:tavLst>
                                        <p:tav tm="0">
                                          <p:val>
                                            <p:strVal val="#ppt_x"/>
                                          </p:val>
                                        </p:tav>
                                        <p:tav tm="100000">
                                          <p:val>
                                            <p:strVal val="#ppt_x"/>
                                          </p:val>
                                        </p:tav>
                                      </p:tavLst>
                                    </p:anim>
                                    <p:anim calcmode="lin" valueType="num">
                                      <p:cBhvr>
                                        <p:cTn id="41" dur="1000" fill="hold"/>
                                        <p:tgtEl>
                                          <p:spTgt spid="11"/>
                                        </p:tgtEl>
                                        <p:attrNameLst>
                                          <p:attrName>ppt_y</p:attrName>
                                        </p:attrNameLst>
                                      </p:cBhvr>
                                      <p:tavLst>
                                        <p:tav tm="0">
                                          <p:val>
                                            <p:strVal val="#ppt_y-.1"/>
                                          </p:val>
                                        </p:tav>
                                        <p:tav tm="100000">
                                          <p:val>
                                            <p:strVal val="#ppt_y"/>
                                          </p:val>
                                        </p:tav>
                                      </p:tavLst>
                                    </p:anim>
                                  </p:childTnLst>
                                </p:cTn>
                              </p:par>
                              <p:par>
                                <p:cTn id="42" presetID="47" presetClass="entr" presetSubtype="0" fill="hold" grpId="0" nodeType="with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anim calcmode="lin" valueType="num">
                                      <p:cBhvr>
                                        <p:cTn id="45" dur="1000" fill="hold"/>
                                        <p:tgtEl>
                                          <p:spTgt spid="10"/>
                                        </p:tgtEl>
                                        <p:attrNameLst>
                                          <p:attrName>ppt_x</p:attrName>
                                        </p:attrNameLst>
                                      </p:cBhvr>
                                      <p:tavLst>
                                        <p:tav tm="0">
                                          <p:val>
                                            <p:strVal val="#ppt_x"/>
                                          </p:val>
                                        </p:tav>
                                        <p:tav tm="100000">
                                          <p:val>
                                            <p:strVal val="#ppt_x"/>
                                          </p:val>
                                        </p:tav>
                                      </p:tavLst>
                                    </p:anim>
                                    <p:anim calcmode="lin" valueType="num">
                                      <p:cBhvr>
                                        <p:cTn id="46"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2" presetClass="entr" presetSubtype="8" fill="hold" grpId="0" nodeType="click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left)">
                                      <p:cBhvr>
                                        <p:cTn id="51" dur="1250"/>
                                        <p:tgtEl>
                                          <p:spTgt spid="14"/>
                                        </p:tgtEl>
                                      </p:cBhvr>
                                    </p:animEffect>
                                  </p:childTnLst>
                                </p:cTn>
                              </p:par>
                            </p:childTnLst>
                          </p:cTn>
                        </p:par>
                        <p:par>
                          <p:cTn id="52" fill="hold">
                            <p:stCondLst>
                              <p:cond delay="1250"/>
                            </p:stCondLst>
                            <p:childTnLst>
                              <p:par>
                                <p:cTn id="53" presetID="42" presetClass="entr" presetSubtype="0" fill="hold" nodeType="after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fade">
                                      <p:cBhvr>
                                        <p:cTn id="55" dur="1000"/>
                                        <p:tgtEl>
                                          <p:spTgt spid="20"/>
                                        </p:tgtEl>
                                      </p:cBhvr>
                                    </p:animEffect>
                                    <p:anim calcmode="lin" valueType="num">
                                      <p:cBhvr>
                                        <p:cTn id="56" dur="1000" fill="hold"/>
                                        <p:tgtEl>
                                          <p:spTgt spid="20"/>
                                        </p:tgtEl>
                                        <p:attrNameLst>
                                          <p:attrName>ppt_x</p:attrName>
                                        </p:attrNameLst>
                                      </p:cBhvr>
                                      <p:tavLst>
                                        <p:tav tm="0">
                                          <p:val>
                                            <p:strVal val="#ppt_x"/>
                                          </p:val>
                                        </p:tav>
                                        <p:tav tm="100000">
                                          <p:val>
                                            <p:strVal val="#ppt_x"/>
                                          </p:val>
                                        </p:tav>
                                      </p:tavLst>
                                    </p:anim>
                                    <p:anim calcmode="lin" valueType="num">
                                      <p:cBhvr>
                                        <p:cTn id="57"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13"/>
                                        </p:tgtEl>
                                        <p:attrNameLst>
                                          <p:attrName>style.visibility</p:attrName>
                                        </p:attrNameLst>
                                      </p:cBhvr>
                                      <p:to>
                                        <p:strVal val="visible"/>
                                      </p:to>
                                    </p:set>
                                    <p:animEffect transition="in" filter="dissolve">
                                      <p:cBhvr>
                                        <p:cTn id="62" dur="1000"/>
                                        <p:tgtEl>
                                          <p:spTgt spid="13"/>
                                        </p:tgtEl>
                                      </p:cBhvr>
                                    </p:animEffect>
                                  </p:childTnLst>
                                </p:cTn>
                              </p:par>
                              <p:par>
                                <p:cTn id="63" presetID="9" presetClass="entr" presetSubtype="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dissolve">
                                      <p:cBhvr>
                                        <p:cTn id="65" dur="10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gtEl>
                                        <p:attrNameLst>
                                          <p:attrName>style.visibility</p:attrName>
                                        </p:attrNameLst>
                                      </p:cBhvr>
                                      <p:to>
                                        <p:strVal val="visible"/>
                                      </p:to>
                                    </p:set>
                                    <p:animEffect transition="in" filter="fade">
                                      <p:cBhvr>
                                        <p:cTn id="70" dur="1000"/>
                                        <p:tgtEl>
                                          <p:spTgt spid="15"/>
                                        </p:tgtEl>
                                      </p:cBhvr>
                                    </p:animEffect>
                                    <p:anim calcmode="lin" valueType="num">
                                      <p:cBhvr>
                                        <p:cTn id="71" dur="1000" fill="hold"/>
                                        <p:tgtEl>
                                          <p:spTgt spid="15"/>
                                        </p:tgtEl>
                                        <p:attrNameLst>
                                          <p:attrName>ppt_x</p:attrName>
                                        </p:attrNameLst>
                                      </p:cBhvr>
                                      <p:tavLst>
                                        <p:tav tm="0">
                                          <p:val>
                                            <p:strVal val="#ppt_x"/>
                                          </p:val>
                                        </p:tav>
                                        <p:tav tm="100000">
                                          <p:val>
                                            <p:strVal val="#ppt_x"/>
                                          </p:val>
                                        </p:tav>
                                      </p:tavLst>
                                    </p:anim>
                                    <p:anim calcmode="lin" valueType="num">
                                      <p:cBhvr>
                                        <p:cTn id="72" dur="1000" fill="hold"/>
                                        <p:tgtEl>
                                          <p:spTgt spid="15"/>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18"/>
                                        </p:tgtEl>
                                        <p:attrNameLst>
                                          <p:attrName>style.visibility</p:attrName>
                                        </p:attrNameLst>
                                      </p:cBhvr>
                                      <p:to>
                                        <p:strVal val="visible"/>
                                      </p:to>
                                    </p:set>
                                    <p:animEffect transition="in" filter="fade">
                                      <p:cBhvr>
                                        <p:cTn id="75" dur="1000"/>
                                        <p:tgtEl>
                                          <p:spTgt spid="18"/>
                                        </p:tgtEl>
                                      </p:cBhvr>
                                    </p:animEffect>
                                    <p:anim calcmode="lin" valueType="num">
                                      <p:cBhvr>
                                        <p:cTn id="76" dur="1000" fill="hold"/>
                                        <p:tgtEl>
                                          <p:spTgt spid="18"/>
                                        </p:tgtEl>
                                        <p:attrNameLst>
                                          <p:attrName>ppt_x</p:attrName>
                                        </p:attrNameLst>
                                      </p:cBhvr>
                                      <p:tavLst>
                                        <p:tav tm="0">
                                          <p:val>
                                            <p:strVal val="#ppt_x"/>
                                          </p:val>
                                        </p:tav>
                                        <p:tav tm="100000">
                                          <p:val>
                                            <p:strVal val="#ppt_x"/>
                                          </p:val>
                                        </p:tav>
                                      </p:tavLst>
                                    </p:anim>
                                    <p:anim calcmode="lin" valueType="num">
                                      <p:cBhvr>
                                        <p:cTn id="77"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grpId="0" nodeType="clickEffect">
                                  <p:stCondLst>
                                    <p:cond delay="0"/>
                                  </p:stCondLst>
                                  <p:childTnLst>
                                    <p:set>
                                      <p:cBhvr>
                                        <p:cTn id="81" dur="1" fill="hold">
                                          <p:stCondLst>
                                            <p:cond delay="0"/>
                                          </p:stCondLst>
                                        </p:cTn>
                                        <p:tgtEl>
                                          <p:spTgt spid="16"/>
                                        </p:tgtEl>
                                        <p:attrNameLst>
                                          <p:attrName>style.visibility</p:attrName>
                                        </p:attrNameLst>
                                      </p:cBhvr>
                                      <p:to>
                                        <p:strVal val="visible"/>
                                      </p:to>
                                    </p:set>
                                    <p:animEffect transition="in" filter="fade">
                                      <p:cBhvr>
                                        <p:cTn id="82" dur="1000"/>
                                        <p:tgtEl>
                                          <p:spTgt spid="16"/>
                                        </p:tgtEl>
                                      </p:cBhvr>
                                    </p:animEffect>
                                    <p:anim calcmode="lin" valueType="num">
                                      <p:cBhvr>
                                        <p:cTn id="83" dur="1000" fill="hold"/>
                                        <p:tgtEl>
                                          <p:spTgt spid="16"/>
                                        </p:tgtEl>
                                        <p:attrNameLst>
                                          <p:attrName>ppt_x</p:attrName>
                                        </p:attrNameLst>
                                      </p:cBhvr>
                                      <p:tavLst>
                                        <p:tav tm="0">
                                          <p:val>
                                            <p:strVal val="#ppt_x"/>
                                          </p:val>
                                        </p:tav>
                                        <p:tav tm="100000">
                                          <p:val>
                                            <p:strVal val="#ppt_x"/>
                                          </p:val>
                                        </p:tav>
                                      </p:tavLst>
                                    </p:anim>
                                    <p:anim calcmode="lin" valueType="num">
                                      <p:cBhvr>
                                        <p:cTn id="84" dur="1000" fill="hold"/>
                                        <p:tgtEl>
                                          <p:spTgt spid="16"/>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17"/>
                                        </p:tgtEl>
                                        <p:attrNameLst>
                                          <p:attrName>style.visibility</p:attrName>
                                        </p:attrNameLst>
                                      </p:cBhvr>
                                      <p:to>
                                        <p:strVal val="visible"/>
                                      </p:to>
                                    </p:set>
                                    <p:animEffect transition="in" filter="fade">
                                      <p:cBhvr>
                                        <p:cTn id="87" dur="1000"/>
                                        <p:tgtEl>
                                          <p:spTgt spid="17"/>
                                        </p:tgtEl>
                                      </p:cBhvr>
                                    </p:animEffect>
                                    <p:anim calcmode="lin" valueType="num">
                                      <p:cBhvr>
                                        <p:cTn id="88" dur="1000" fill="hold"/>
                                        <p:tgtEl>
                                          <p:spTgt spid="17"/>
                                        </p:tgtEl>
                                        <p:attrNameLst>
                                          <p:attrName>ppt_x</p:attrName>
                                        </p:attrNameLst>
                                      </p:cBhvr>
                                      <p:tavLst>
                                        <p:tav tm="0">
                                          <p:val>
                                            <p:strVal val="#ppt_x"/>
                                          </p:val>
                                        </p:tav>
                                        <p:tav tm="100000">
                                          <p:val>
                                            <p:strVal val="#ppt_x"/>
                                          </p:val>
                                        </p:tav>
                                      </p:tavLst>
                                    </p:anim>
                                    <p:anim calcmode="lin" valueType="num">
                                      <p:cBhvr>
                                        <p:cTn id="89" dur="1000" fill="hold"/>
                                        <p:tgtEl>
                                          <p:spTgt spid="17"/>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1"/>
                                        </p:tgtEl>
                                        <p:attrNameLst>
                                          <p:attrName>style.visibility</p:attrName>
                                        </p:attrNameLst>
                                      </p:cBhvr>
                                      <p:to>
                                        <p:strVal val="visible"/>
                                      </p:to>
                                    </p:set>
                                    <p:animEffect transition="in" filter="fade">
                                      <p:cBhvr>
                                        <p:cTn id="92" dur="1000"/>
                                        <p:tgtEl>
                                          <p:spTgt spid="21"/>
                                        </p:tgtEl>
                                      </p:cBhvr>
                                    </p:animEffect>
                                    <p:anim calcmode="lin" valueType="num">
                                      <p:cBhvr>
                                        <p:cTn id="93" dur="1000" fill="hold"/>
                                        <p:tgtEl>
                                          <p:spTgt spid="21"/>
                                        </p:tgtEl>
                                        <p:attrNameLst>
                                          <p:attrName>ppt_x</p:attrName>
                                        </p:attrNameLst>
                                      </p:cBhvr>
                                      <p:tavLst>
                                        <p:tav tm="0">
                                          <p:val>
                                            <p:strVal val="#ppt_x"/>
                                          </p:val>
                                        </p:tav>
                                        <p:tav tm="100000">
                                          <p:val>
                                            <p:strVal val="#ppt_x"/>
                                          </p:val>
                                        </p:tav>
                                      </p:tavLst>
                                    </p:anim>
                                    <p:anim calcmode="lin" valueType="num">
                                      <p:cBhvr>
                                        <p:cTn id="94" dur="1000" fill="hold"/>
                                        <p:tgtEl>
                                          <p:spTgt spid="21"/>
                                        </p:tgtEl>
                                        <p:attrNameLst>
                                          <p:attrName>ppt_y</p:attrName>
                                        </p:attrNameLst>
                                      </p:cBhvr>
                                      <p:tavLst>
                                        <p:tav tm="0">
                                          <p:val>
                                            <p:strVal val="#ppt_y+.1"/>
                                          </p:val>
                                        </p:tav>
                                        <p:tav tm="100000">
                                          <p:val>
                                            <p:strVal val="#ppt_y"/>
                                          </p:val>
                                        </p:tav>
                                      </p:tavLst>
                                    </p:anim>
                                  </p:childTnLst>
                                </p:cTn>
                              </p:par>
                            </p:childTnLst>
                          </p:cTn>
                        </p:par>
                        <p:par>
                          <p:cTn id="95" fill="hold">
                            <p:stCondLst>
                              <p:cond delay="1000"/>
                            </p:stCondLst>
                            <p:childTnLst>
                              <p:par>
                                <p:cTn id="96" presetID="14" presetClass="entr" presetSubtype="10" fill="hold" grpId="0" nodeType="afterEffect">
                                  <p:stCondLst>
                                    <p:cond delay="0"/>
                                  </p:stCondLst>
                                  <p:childTnLst>
                                    <p:set>
                                      <p:cBhvr>
                                        <p:cTn id="97" dur="1" fill="hold">
                                          <p:stCondLst>
                                            <p:cond delay="0"/>
                                          </p:stCondLst>
                                        </p:cTn>
                                        <p:tgtEl>
                                          <p:spTgt spid="22"/>
                                        </p:tgtEl>
                                        <p:attrNameLst>
                                          <p:attrName>style.visibility</p:attrName>
                                        </p:attrNameLst>
                                      </p:cBhvr>
                                      <p:to>
                                        <p:strVal val="visible"/>
                                      </p:to>
                                    </p:set>
                                    <p:animEffect transition="in" filter="randombar(horizontal)">
                                      <p:cBhvr>
                                        <p:cTn id="9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10" grpId="0" animBg="1"/>
      <p:bldP spid="11" grpId="0" animBg="1"/>
      <p:bldP spid="12" grpId="0" animBg="1"/>
      <p:bldP spid="13" grpId="0" animBg="1"/>
      <p:bldP spid="14" grpId="0" animBg="1"/>
      <p:bldP spid="16" grpId="0" animBg="1"/>
      <p:bldP spid="17" grpId="0" animBg="1"/>
      <p:bldP spid="15" grpId="0" animBg="1"/>
      <p:bldP spid="18" grpId="0" animBg="1"/>
      <p:bldP spid="19" grpId="0" animBg="1"/>
      <p:bldP spid="2" grpId="0" animBg="1"/>
      <p:bldP spid="21" grpId="0" animBg="1"/>
      <p:bldP spid="22" grpId="0" animBg="1"/>
      <p:bldP spid="23"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bg>
      <p:bgPr>
        <a:solidFill>
          <a:schemeClr val="accent6">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5" name="Rectangle 4"/>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6" name="Rounded Rectangular Callout 5"/>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7" name="Rounded Rectangle 6"/>
          <p:cNvSpPr/>
          <p:nvPr/>
        </p:nvSpPr>
        <p:spPr>
          <a:xfrm>
            <a:off x="3820567" y="108182"/>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11 TRANSITION</a:t>
            </a:r>
            <a:endParaRPr lang="en-CA" sz="2800" dirty="0">
              <a:solidFill>
                <a:schemeClr val="bg1"/>
              </a:solidFill>
              <a:latin typeface="Arial Rounded MT Bold" panose="020F0704030504030204" pitchFamily="34" charset="0"/>
            </a:endParaRPr>
          </a:p>
        </p:txBody>
      </p:sp>
      <p:sp>
        <p:nvSpPr>
          <p:cNvPr id="8" name="Rectangle 7"/>
          <p:cNvSpPr/>
          <p:nvPr/>
        </p:nvSpPr>
        <p:spPr>
          <a:xfrm>
            <a:off x="8530005" y="1373855"/>
            <a:ext cx="2740383" cy="5189905"/>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5</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6</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7</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effectLst/>
              </a:rPr>
              <a:t>8</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9</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10</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dirty="0">
                <a:solidFill>
                  <a:prstClr val="black"/>
                </a:solidFill>
                <a:effectLst/>
              </a:rPr>
              <a:t>11</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12</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dirty="0">
                <a:solidFill>
                  <a:prstClr val="black"/>
                </a:solidFill>
                <a:effectLst/>
              </a:rPr>
              <a:t>13</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317500">
                    <a:srgbClr val="FF0000"/>
                  </a:glow>
                </a:effectLst>
              </a:rPr>
              <a:t>14</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17500">
                    <a:srgbClr val="00B0F0"/>
                  </a:glow>
                </a:effectLst>
              </a:rPr>
              <a:t>15</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317500">
                    <a:srgbClr val="00B0F0"/>
                  </a:glow>
                </a:effectLst>
              </a:rPr>
              <a:t>16</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317500">
                    <a:srgbClr val="00B0F0"/>
                  </a:glow>
                </a:effectLst>
              </a:rPr>
              <a:t>17</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317500">
                    <a:srgbClr val="00B0F0"/>
                  </a:glow>
                </a:effectLst>
              </a:rPr>
              <a:t>18</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317500">
                    <a:srgbClr val="00B0F0"/>
                  </a:glow>
                </a:effectLst>
              </a:rPr>
              <a:t>19</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317500">
                    <a:srgbClr val="00B0F0"/>
                  </a:glow>
                </a:effectLst>
              </a:rPr>
              <a:t>20</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317500">
                    <a:srgbClr val="00B0F0"/>
                  </a:glow>
                </a:effectLst>
              </a:rPr>
              <a:t>21</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24</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25</a:t>
            </a:r>
          </a:p>
          <a:p>
            <a:pPr lvl="0"/>
            <a:r>
              <a:rPr lang="en-CA" sz="1100" b="1" u="sng" dirty="0">
                <a:solidFill>
                  <a:srgbClr val="0000FF"/>
                </a:solidFill>
                <a:effectLst>
                  <a:glow rad="330200">
                    <a:srgbClr val="FFCCFF"/>
                  </a:glow>
                </a:effectLst>
              </a:rPr>
              <a:t>7</a:t>
            </a:r>
            <a:r>
              <a:rPr lang="en-CA" sz="1100" b="1" u="sng" baseline="30000" dirty="0">
                <a:solidFill>
                  <a:srgbClr val="0000FF"/>
                </a:solidFill>
                <a:effectLst>
                  <a:glow rad="330200">
                    <a:srgbClr val="FFCCFF"/>
                  </a:glow>
                </a:effectLst>
              </a:rPr>
              <a:t>th</a:t>
            </a:r>
            <a:r>
              <a:rPr lang="en-CA" sz="1100" u="sng" dirty="0">
                <a:solidFill>
                  <a:srgbClr val="0000FF"/>
                </a:solidFill>
              </a:rPr>
              <a:t> 					</a:t>
            </a:r>
            <a:r>
              <a:rPr lang="en-CA" sz="1100" b="1" u="sng" dirty="0">
                <a:solidFill>
                  <a:srgbClr val="0000FF"/>
                </a:solidFill>
                <a:effectLst>
                  <a:glow rad="127000">
                    <a:srgbClr val="FFCCFF"/>
                  </a:glow>
                </a:effectLst>
              </a:rPr>
              <a:t>26</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rPr>
              <a:t>27</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28</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29</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30</a:t>
            </a:r>
          </a:p>
        </p:txBody>
      </p:sp>
      <p:sp>
        <p:nvSpPr>
          <p:cNvPr id="9" name="Rounded Rectangle 8"/>
          <p:cNvSpPr/>
          <p:nvPr/>
        </p:nvSpPr>
        <p:spPr>
          <a:xfrm>
            <a:off x="8868748" y="1621248"/>
            <a:ext cx="1954762" cy="55680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a:t>
            </a:r>
            <a:r>
              <a:rPr lang="en-CA" sz="2800" dirty="0">
                <a:solidFill>
                  <a:schemeClr val="bg1"/>
                </a:solidFill>
              </a:rPr>
              <a:t>Month</a:t>
            </a:r>
          </a:p>
        </p:txBody>
      </p:sp>
      <p:sp>
        <p:nvSpPr>
          <p:cNvPr id="10" name="Rectangle 9"/>
          <p:cNvSpPr/>
          <p:nvPr/>
        </p:nvSpPr>
        <p:spPr>
          <a:xfrm>
            <a:off x="7845152" y="862501"/>
            <a:ext cx="4110087"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2</a:t>
            </a:r>
            <a:r>
              <a:rPr kumimoji="0" lang="en-CA" sz="2800" b="1" i="0" u="none" strike="noStrike" kern="0" cap="none" spc="0" normalizeH="0" baseline="3000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nd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r>
              <a:rPr kumimoji="0" lang="en-CA" sz="2800" b="1" i="0" u="none" strike="noStrike" kern="0" cap="none" spc="0" normalizeH="0" baseline="0" noProof="0" dirty="0">
                <a:ln w="9525" cap="rnd" cmpd="sng" algn="ctr">
                  <a:solidFill>
                    <a:srgbClr val="0000FF"/>
                  </a:solidFill>
                  <a:prstDash val="solid"/>
                  <a:bevel/>
                </a:ln>
                <a:solidFill>
                  <a:srgbClr val="FFFF00"/>
                </a:solidFill>
                <a:effectLst>
                  <a:glow rad="495300">
                    <a:srgbClr val="00FF99"/>
                  </a:glow>
                </a:effectLst>
                <a:uLnTx/>
                <a:uFillTx/>
                <a:latin typeface="Comic Sans MS" panose="030F0702030302020204" pitchFamily="66" charset="0"/>
                <a:ea typeface="Calibri" panose="020F0502020204030204" pitchFamily="34" charset="0"/>
                <a:cs typeface="Times New Roman" panose="02020603050405020304" pitchFamily="18" charset="0"/>
              </a:rPr>
              <a:t>   </a:t>
            </a:r>
            <a:r>
              <a:rPr kumimoji="0" lang="en-CA" sz="2800" b="0" i="0" u="none" strike="noStrike" kern="0" cap="none" spc="0" normalizeH="0" baseline="0" noProof="0" dirty="0">
                <a:ln>
                  <a:noFill/>
                </a:ln>
                <a:solidFill>
                  <a:srgbClr val="000000"/>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rPr>
              <a:t>365</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sp>
        <p:nvSpPr>
          <p:cNvPr id="11" name="Rectangle 10"/>
          <p:cNvSpPr/>
          <p:nvPr/>
        </p:nvSpPr>
        <p:spPr>
          <a:xfrm>
            <a:off x="548544" y="1665836"/>
            <a:ext cx="2753064" cy="5106155"/>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effectLst>
                  <a:glow rad="127000">
                    <a:srgbClr val="FFFF00"/>
                  </a:glow>
                </a:effectLst>
              </a:rPr>
              <a:t>5</a:t>
            </a:r>
            <a:r>
              <a:rPr lang="en-CA" sz="1100" b="1" baseline="30000" dirty="0">
                <a:solidFill>
                  <a:srgbClr val="660033"/>
                </a:solidFill>
                <a:effectLst>
                  <a:glow rad="127000">
                    <a:srgbClr val="FFFF00"/>
                  </a:glow>
                </a:effectLst>
              </a:rPr>
              <a:t>th</a:t>
            </a:r>
            <a:r>
              <a:rPr lang="en-CA" sz="1100" b="1" dirty="0">
                <a:solidFill>
                  <a:srgbClr val="660033"/>
                </a:solidFill>
              </a:rPr>
              <a:t> 				    	</a:t>
            </a:r>
            <a:r>
              <a:rPr lang="en-CA" sz="1100" dirty="0">
                <a:solidFill>
                  <a:prstClr val="black"/>
                </a:solidFill>
              </a:rPr>
              <a:t>1</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3</a:t>
            </a:r>
          </a:p>
          <a:p>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4</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5</a:t>
            </a:r>
          </a:p>
          <a:p>
            <a:pPr lvl="0"/>
            <a:r>
              <a:rPr lang="en-CA" sz="1100" b="1" dirty="0">
                <a:solidFill>
                  <a:srgbClr val="660033"/>
                </a:solidFill>
                <a:effectLst/>
              </a:rPr>
              <a:t>3</a:t>
            </a:r>
            <a:r>
              <a:rPr lang="en-CA" sz="1100" b="1" baseline="30000" dirty="0">
                <a:solidFill>
                  <a:srgbClr val="660033"/>
                </a:solidFill>
                <a:effectLst/>
              </a:rPr>
              <a:t>rd</a:t>
            </a:r>
            <a:r>
              <a:rPr lang="en-CA" sz="1100" b="1" baseline="30000" dirty="0">
                <a:solidFill>
                  <a:srgbClr val="660033"/>
                </a:solidFill>
              </a:rPr>
              <a:t>					</a:t>
            </a:r>
            <a:r>
              <a:rPr lang="en-CA" sz="1100" dirty="0">
                <a:solidFill>
                  <a:prstClr val="black"/>
                </a:solidFill>
              </a:rPr>
              <a:t>6</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7</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8</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9</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10</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effectLst/>
              </a:rPr>
              <a:t>11</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rPr>
              <a:t>12</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effectLst/>
              </a:rPr>
              <a:t>13</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D73DCC"/>
                  </a:glow>
                </a:effectLst>
              </a:rPr>
              <a:t>14</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15</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127000">
                    <a:srgbClr val="FFFF00"/>
                  </a:glow>
                </a:effectLst>
              </a:rPr>
              <a:t>16</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127000">
                    <a:srgbClr val="FFFF00"/>
                  </a:glow>
                </a:effectLst>
              </a:rPr>
              <a:t>17</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127000">
                    <a:srgbClr val="FFFF00"/>
                  </a:glow>
                </a:effectLst>
              </a:rPr>
              <a:t>18</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127000">
                    <a:srgbClr val="FFFF00"/>
                  </a:glow>
                </a:effectLst>
              </a:rPr>
              <a:t>19</a:t>
            </a:r>
          </a:p>
          <a:p>
            <a:pPr lvl="0"/>
            <a:r>
              <a:rPr lang="en-CA" sz="1100" b="1" dirty="0">
                <a:solidFill>
                  <a:srgbClr val="660033"/>
                </a:solidFill>
              </a:rPr>
              <a:t>3</a:t>
            </a:r>
            <a:r>
              <a:rPr lang="en-CA" sz="1100" b="1" baseline="30000" dirty="0">
                <a:solidFill>
                  <a:srgbClr val="660033"/>
                </a:solidFill>
              </a:rPr>
              <a:t>rd					</a:t>
            </a:r>
            <a:r>
              <a:rPr lang="en-CA" sz="1100" b="1" dirty="0">
                <a:solidFill>
                  <a:prstClr val="black"/>
                </a:solidFill>
                <a:effectLst>
                  <a:glow rad="127000">
                    <a:srgbClr val="FFFF00"/>
                  </a:glow>
                </a:effectLst>
              </a:rPr>
              <a:t>20</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b="1" dirty="0">
                <a:solidFill>
                  <a:prstClr val="black"/>
                </a:solidFill>
                <a:effectLst>
                  <a:glow rad="127000">
                    <a:srgbClr val="FFFF00"/>
                  </a:glow>
                </a:effectLst>
              </a:rPr>
              <a:t>21</a:t>
            </a:r>
            <a:endParaRPr lang="en-CA" sz="1100" b="1" u="sng" dirty="0">
              <a:solidFill>
                <a:srgbClr val="0000FF"/>
              </a:solidFill>
              <a:effectLst>
                <a:glow rad="127000">
                  <a:srgbClr val="FFFF00"/>
                </a:glow>
              </a:effectLst>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br>
              <a:rPr lang="en-CA" sz="1100" dirty="0">
                <a:solidFill>
                  <a:prstClr val="black"/>
                </a:solidFill>
              </a:rPr>
            </a:br>
            <a:r>
              <a:rPr lang="en-CA" sz="1100" b="1" u="sng" dirty="0">
                <a:solidFill>
                  <a:srgbClr val="0000FF"/>
                </a:solidFill>
                <a:effectLst>
                  <a:glow rad="215900">
                    <a:srgbClr val="FFCCFF"/>
                  </a:glow>
                </a:effectLst>
              </a:rPr>
              <a:t>7</a:t>
            </a:r>
            <a:r>
              <a:rPr lang="en-CA" sz="1100" b="1" u="sng" baseline="30000" dirty="0">
                <a:solidFill>
                  <a:srgbClr val="0000FF"/>
                </a:solidFill>
                <a:effectLst>
                  <a:glow rad="215900">
                    <a:srgbClr val="FFCCFF"/>
                  </a:glow>
                </a:effectLst>
              </a:rPr>
              <a:t>th</a:t>
            </a:r>
            <a:r>
              <a:rPr lang="en-CA" sz="1100" b="1" u="sng" dirty="0">
                <a:solidFill>
                  <a:srgbClr val="0000FF"/>
                </a:solidFill>
                <a:effectLst>
                  <a:glow rad="215900">
                    <a:srgbClr val="FFCCFF"/>
                  </a:glow>
                </a:effectLst>
              </a:rPr>
              <a:t> </a:t>
            </a:r>
            <a:r>
              <a:rPr lang="en-CA" sz="1100" u="sng" dirty="0">
                <a:solidFill>
                  <a:srgbClr val="0000FF"/>
                </a:solidFill>
              </a:rPr>
              <a:t>					</a:t>
            </a:r>
            <a:r>
              <a:rPr lang="en-CA" sz="1100" b="1" u="sng" dirty="0">
                <a:solidFill>
                  <a:srgbClr val="0000FF"/>
                </a:solidFill>
                <a:effectLst>
                  <a:glow rad="152400">
                    <a:srgbClr val="FFCCFF"/>
                  </a:glow>
                </a:effectLst>
              </a:rPr>
              <a:t>24</a:t>
            </a:r>
            <a:r>
              <a:rPr lang="en-CA" sz="1100" b="1" dirty="0">
                <a:solidFill>
                  <a:srgbClr val="660033"/>
                </a:solidFill>
              </a:rPr>
              <a:t> 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dirty="0">
                <a:solidFill>
                  <a:prstClr val="black"/>
                </a:solidFill>
                <a:effectLst/>
              </a:rPr>
              <a:t>25</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27</a:t>
            </a:r>
          </a:p>
          <a:p>
            <a:pPr lvl="0"/>
            <a:r>
              <a:rPr lang="en-CA" sz="1100" b="1" dirty="0">
                <a:solidFill>
                  <a:srgbClr val="660033"/>
                </a:solidFill>
                <a:effectLst>
                  <a:glow rad="127000">
                    <a:srgbClr val="FFFF00"/>
                  </a:glow>
                </a:effectLst>
              </a:rPr>
              <a:t>3</a:t>
            </a:r>
            <a:r>
              <a:rPr lang="en-CA" sz="1100" b="1" baseline="30000" dirty="0">
                <a:solidFill>
                  <a:srgbClr val="660033"/>
                </a:solidFill>
                <a:effectLst>
                  <a:glow rad="127000">
                    <a:srgbClr val="FFFF00"/>
                  </a:glow>
                </a:effectLst>
              </a:rPr>
              <a:t>rd</a:t>
            </a:r>
            <a:r>
              <a:rPr lang="en-CA" sz="1100" b="1" baseline="30000" dirty="0">
                <a:solidFill>
                  <a:srgbClr val="660033"/>
                </a:solidFill>
              </a:rPr>
              <a:t>					</a:t>
            </a:r>
            <a:r>
              <a:rPr lang="en-CA" sz="1100" dirty="0">
                <a:solidFill>
                  <a:prstClr val="black"/>
                </a:solidFill>
              </a:rPr>
              <a:t>28</a:t>
            </a:r>
          </a:p>
          <a:p>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p:txBody>
      </p:sp>
      <p:cxnSp>
        <p:nvCxnSpPr>
          <p:cNvPr id="12" name="Straight Connector 11"/>
          <p:cNvCxnSpPr/>
          <p:nvPr/>
        </p:nvCxnSpPr>
        <p:spPr>
          <a:xfrm>
            <a:off x="556602" y="1415483"/>
            <a:ext cx="10424744" cy="77"/>
          </a:xfrm>
          <a:prstGeom prst="line">
            <a:avLst/>
          </a:prstGeom>
          <a:ln w="57150">
            <a:solidFill>
              <a:srgbClr val="C00000"/>
            </a:solidFill>
          </a:ln>
          <a:effectLst>
            <a:glow rad="101600">
              <a:schemeClr val="accent3">
                <a:satMod val="175000"/>
                <a:alpha val="40000"/>
              </a:schemeClr>
            </a:glow>
          </a:effectLst>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634445" y="5843909"/>
            <a:ext cx="10423813" cy="9519"/>
          </a:xfrm>
          <a:prstGeom prst="line">
            <a:avLst/>
          </a:prstGeom>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nvGrpSpPr>
          <p:cNvPr id="3" name="Group 2"/>
          <p:cNvGrpSpPr/>
          <p:nvPr/>
        </p:nvGrpSpPr>
        <p:grpSpPr>
          <a:xfrm>
            <a:off x="1325448" y="4806473"/>
            <a:ext cx="1553805" cy="1016001"/>
            <a:chOff x="1316395" y="4887865"/>
            <a:chExt cx="1553805" cy="1016001"/>
          </a:xfrm>
        </p:grpSpPr>
        <p:cxnSp>
          <p:nvCxnSpPr>
            <p:cNvPr id="18" name="Straight Arrow Connector 17"/>
            <p:cNvCxnSpPr/>
            <p:nvPr/>
          </p:nvCxnSpPr>
          <p:spPr>
            <a:xfrm>
              <a:off x="1822989" y="5075931"/>
              <a:ext cx="1047211" cy="3863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1316395" y="4887865"/>
              <a:ext cx="1551014" cy="1016001"/>
              <a:chOff x="1316395" y="4869759"/>
              <a:chExt cx="1551014" cy="1016001"/>
            </a:xfrm>
          </p:grpSpPr>
          <p:sp>
            <p:nvSpPr>
              <p:cNvPr id="15" name="Oval 14"/>
              <p:cNvSpPr/>
              <p:nvPr/>
            </p:nvSpPr>
            <p:spPr>
              <a:xfrm>
                <a:off x="1320800" y="4869759"/>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sp>
            <p:nvSpPr>
              <p:cNvPr id="16" name="Oval 15"/>
              <p:cNvSpPr/>
              <p:nvPr/>
            </p:nvSpPr>
            <p:spPr>
              <a:xfrm>
                <a:off x="1319051" y="5208426"/>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sp>
            <p:nvSpPr>
              <p:cNvPr id="17" name="Oval 16"/>
              <p:cNvSpPr/>
              <p:nvPr/>
            </p:nvSpPr>
            <p:spPr>
              <a:xfrm>
                <a:off x="1316395" y="5547093"/>
                <a:ext cx="499533" cy="338667"/>
              </a:xfrm>
              <a:prstGeom prst="ellipse">
                <a:avLst/>
              </a:prstGeom>
              <a:solidFill>
                <a:srgbClr val="FF66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3</a:t>
                </a:r>
              </a:p>
            </p:txBody>
          </p:sp>
          <p:cxnSp>
            <p:nvCxnSpPr>
              <p:cNvPr id="19" name="Straight Arrow Connector 18"/>
              <p:cNvCxnSpPr/>
              <p:nvPr/>
            </p:nvCxnSpPr>
            <p:spPr>
              <a:xfrm>
                <a:off x="1818584" y="5398355"/>
                <a:ext cx="1048825" cy="2334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p:nvPr/>
            </p:nvCxnSpPr>
            <p:spPr>
              <a:xfrm>
                <a:off x="1815928" y="5732903"/>
                <a:ext cx="1051481" cy="680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sp>
        <p:nvSpPr>
          <p:cNvPr id="21" name="Rounded Rectangular Callout 20"/>
          <p:cNvSpPr/>
          <p:nvPr/>
        </p:nvSpPr>
        <p:spPr>
          <a:xfrm>
            <a:off x="348681" y="6050405"/>
            <a:ext cx="6943772" cy="758230"/>
          </a:xfrm>
          <a:prstGeom prst="wedgeRoundRectCallout">
            <a:avLst>
              <a:gd name="adj1" fmla="val -31444"/>
              <a:gd name="adj2" fmla="val -82975"/>
              <a:gd name="adj3" fmla="val 16667"/>
            </a:avLst>
          </a:prstGeom>
          <a:solidFill>
            <a:schemeClr val="accent2"/>
          </a:solidFill>
          <a:ln w="76200">
            <a:solidFill>
              <a:srgbClr val="FF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FF6600"/>
                </a:solidFill>
              </a:rPr>
              <a:t>The 3</a:t>
            </a:r>
            <a:r>
              <a:rPr lang="en-CA" sz="2400" baseline="30000" dirty="0">
                <a:solidFill>
                  <a:srgbClr val="FF6600"/>
                </a:solidFill>
              </a:rPr>
              <a:t>rd</a:t>
            </a:r>
            <a:r>
              <a:rPr lang="en-CA" sz="2400" dirty="0">
                <a:solidFill>
                  <a:srgbClr val="FF6600"/>
                </a:solidFill>
              </a:rPr>
              <a:t> cycle – (</a:t>
            </a:r>
            <a:r>
              <a:rPr lang="en-CA" sz="2400" dirty="0">
                <a:solidFill>
                  <a:srgbClr val="3E3EF0"/>
                </a:solidFill>
              </a:rPr>
              <a:t>a 7</a:t>
            </a:r>
            <a:r>
              <a:rPr lang="en-CA" sz="2400" baseline="30000" dirty="0">
                <a:solidFill>
                  <a:srgbClr val="3E3EF0"/>
                </a:solidFill>
              </a:rPr>
              <a:t>th</a:t>
            </a:r>
            <a:r>
              <a:rPr lang="en-CA" sz="2400" dirty="0">
                <a:solidFill>
                  <a:srgbClr val="3E3EF0"/>
                </a:solidFill>
              </a:rPr>
              <a:t> day Sabbath</a:t>
            </a:r>
            <a:r>
              <a:rPr lang="en-CA" sz="2400" dirty="0">
                <a:solidFill>
                  <a:srgbClr val="FF6600"/>
                </a:solidFill>
              </a:rPr>
              <a:t>) - </a:t>
            </a:r>
            <a:r>
              <a:rPr lang="en-CA" sz="2400" b="1" u="sng" dirty="0">
                <a:solidFill>
                  <a:schemeClr val="bg1"/>
                </a:solidFill>
              </a:rPr>
              <a:t>AFTER THE </a:t>
            </a:r>
            <a:br>
              <a:rPr lang="en-CA" sz="2400" b="1" u="sng" dirty="0">
                <a:solidFill>
                  <a:schemeClr val="bg1"/>
                </a:solidFill>
              </a:rPr>
            </a:br>
            <a:r>
              <a:rPr lang="en-CA" sz="2400" b="1" dirty="0">
                <a:solidFill>
                  <a:srgbClr val="FF0000"/>
                </a:solidFill>
              </a:rPr>
              <a:t>(LUNAR) </a:t>
            </a:r>
            <a:r>
              <a:rPr lang="en-CA" sz="2400" b="1" u="sng" dirty="0">
                <a:solidFill>
                  <a:schemeClr val="bg1"/>
                </a:solidFill>
              </a:rPr>
              <a:t>FEAST</a:t>
            </a:r>
            <a:r>
              <a:rPr lang="en-CA" sz="2400" dirty="0">
                <a:solidFill>
                  <a:schemeClr val="bg1"/>
                </a:solidFill>
              </a:rPr>
              <a:t> of the </a:t>
            </a:r>
            <a:r>
              <a:rPr lang="en-CA" sz="2400" dirty="0">
                <a:solidFill>
                  <a:srgbClr val="FF0000"/>
                </a:solidFill>
              </a:rPr>
              <a:t>Yahudim.</a:t>
            </a:r>
            <a:r>
              <a:rPr lang="en-CA" sz="2400" dirty="0">
                <a:solidFill>
                  <a:srgbClr val="0C27AC"/>
                </a:solidFill>
              </a:rPr>
              <a:t>       Luke 2:42, 46</a:t>
            </a:r>
          </a:p>
        </p:txBody>
      </p:sp>
      <p:sp>
        <p:nvSpPr>
          <p:cNvPr id="22" name="Rounded Rectangular Callout 21"/>
          <p:cNvSpPr/>
          <p:nvPr/>
        </p:nvSpPr>
        <p:spPr>
          <a:xfrm>
            <a:off x="3433624" y="2376032"/>
            <a:ext cx="7302108" cy="2525837"/>
          </a:xfrm>
          <a:prstGeom prst="wedgeRoundRectCallout">
            <a:avLst>
              <a:gd name="adj1" fmla="val 48791"/>
              <a:gd name="adj2" fmla="val 76298"/>
              <a:gd name="adj3" fmla="val 16667"/>
            </a:avLst>
          </a:prstGeom>
          <a:solidFill>
            <a:schemeClr val="accent3">
              <a:lumMod val="60000"/>
              <a:lumOff val="40000"/>
            </a:schemeClr>
          </a:solidFill>
          <a:ln w="104775">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b="1" u="sng" dirty="0">
                <a:solidFill>
                  <a:srgbClr val="C00000"/>
                </a:solidFill>
                <a:effectLst>
                  <a:glow rad="127000">
                    <a:srgbClr val="00B050"/>
                  </a:glow>
                </a:effectLst>
              </a:rPr>
              <a:t>After</a:t>
            </a:r>
            <a:r>
              <a:rPr lang="en-CA" sz="3200" u="sng" dirty="0">
                <a:solidFill>
                  <a:srgbClr val="C00000"/>
                </a:solidFill>
              </a:rPr>
              <a:t> the Mo-</a:t>
            </a:r>
            <a:r>
              <a:rPr lang="en-CA" sz="3200" u="sng" dirty="0" err="1">
                <a:solidFill>
                  <a:srgbClr val="C00000"/>
                </a:solidFill>
              </a:rPr>
              <a:t>edim</a:t>
            </a:r>
            <a:r>
              <a:rPr lang="en-CA" sz="3200" u="sng" dirty="0">
                <a:solidFill>
                  <a:srgbClr val="C00000"/>
                </a:solidFill>
              </a:rPr>
              <a:t> of </a:t>
            </a:r>
            <a:r>
              <a:rPr lang="en-CA" sz="3200" u="sng" dirty="0">
                <a:solidFill>
                  <a:srgbClr val="0C27AC"/>
                </a:solidFill>
              </a:rPr>
              <a:t>Yahuah</a:t>
            </a:r>
            <a:r>
              <a:rPr lang="en-CA" sz="3200" dirty="0">
                <a:solidFill>
                  <a:srgbClr val="0C27AC"/>
                </a:solidFill>
              </a:rPr>
              <a:t>: - </a:t>
            </a:r>
            <a:r>
              <a:rPr lang="en-CA" sz="3200" dirty="0">
                <a:solidFill>
                  <a:srgbClr val="FF6600"/>
                </a:solidFill>
              </a:rPr>
              <a:t>Is there </a:t>
            </a:r>
            <a:r>
              <a:rPr lang="en-CA" sz="3200" b="1" u="sng" dirty="0">
                <a:solidFill>
                  <a:srgbClr val="3E3EF0"/>
                </a:solidFill>
              </a:rPr>
              <a:t>a</a:t>
            </a:r>
            <a:r>
              <a:rPr lang="en-CA" sz="3200" b="1" dirty="0">
                <a:solidFill>
                  <a:srgbClr val="3E3EF0"/>
                </a:solidFill>
              </a:rPr>
              <a:t> </a:t>
            </a:r>
            <a:r>
              <a:rPr lang="en-CA" sz="3200" b="1" u="sng" dirty="0">
                <a:solidFill>
                  <a:srgbClr val="3E3EF0"/>
                </a:solidFill>
              </a:rPr>
              <a:t>Torah statute</a:t>
            </a:r>
            <a:r>
              <a:rPr lang="en-CA" sz="3200" dirty="0">
                <a:solidFill>
                  <a:srgbClr val="FF6600"/>
                </a:solidFill>
              </a:rPr>
              <a:t> concerning the </a:t>
            </a:r>
            <a:r>
              <a:rPr lang="en-CA" sz="3200" b="1" dirty="0">
                <a:solidFill>
                  <a:srgbClr val="0C27AC"/>
                </a:solidFill>
                <a:effectLst>
                  <a:glow rad="127000">
                    <a:srgbClr val="FFCCFF"/>
                  </a:glow>
                </a:effectLst>
              </a:rPr>
              <a:t>26</a:t>
            </a:r>
            <a:r>
              <a:rPr lang="en-CA" sz="3200" b="1" baseline="30000" dirty="0">
                <a:solidFill>
                  <a:srgbClr val="0C27AC"/>
                </a:solidFill>
                <a:effectLst>
                  <a:glow rad="127000">
                    <a:srgbClr val="FFCCFF"/>
                  </a:glow>
                </a:effectLst>
              </a:rPr>
              <a:t>th</a:t>
            </a:r>
            <a:r>
              <a:rPr lang="en-CA" sz="3200" dirty="0">
                <a:solidFill>
                  <a:srgbClr val="FF6600"/>
                </a:solidFill>
              </a:rPr>
              <a:t> cycle of the </a:t>
            </a:r>
            <a:r>
              <a:rPr lang="en-CA" sz="3200" b="1" dirty="0">
                <a:solidFill>
                  <a:srgbClr val="0C27AC"/>
                </a:solidFill>
              </a:rPr>
              <a:t>1</a:t>
            </a:r>
            <a:r>
              <a:rPr lang="en-CA" sz="3200" b="1" baseline="30000" dirty="0">
                <a:solidFill>
                  <a:srgbClr val="0C27AC"/>
                </a:solidFill>
              </a:rPr>
              <a:t>st</a:t>
            </a:r>
            <a:r>
              <a:rPr lang="en-CA" sz="3200" dirty="0">
                <a:solidFill>
                  <a:srgbClr val="FF6600"/>
                </a:solidFill>
              </a:rPr>
              <a:t> month, </a:t>
            </a:r>
            <a:r>
              <a:rPr lang="en-CA" sz="3200" u="sng" dirty="0">
                <a:solidFill>
                  <a:srgbClr val="FF6600"/>
                </a:solidFill>
              </a:rPr>
              <a:t>that could require </a:t>
            </a:r>
            <a:r>
              <a:rPr lang="en-CA" sz="3200" u="sng" dirty="0">
                <a:solidFill>
                  <a:srgbClr val="0C27AC"/>
                </a:solidFill>
              </a:rPr>
              <a:t>Yahusha</a:t>
            </a:r>
            <a:r>
              <a:rPr lang="en-CA" sz="3200" u="sng" dirty="0">
                <a:solidFill>
                  <a:srgbClr val="FF6600"/>
                </a:solidFill>
              </a:rPr>
              <a:t> to </a:t>
            </a:r>
            <a:r>
              <a:rPr lang="en-CA" sz="3200" b="1" u="sng" dirty="0">
                <a:ln>
                  <a:solidFill>
                    <a:srgbClr val="3E3EF0"/>
                  </a:solidFill>
                </a:ln>
                <a:solidFill>
                  <a:srgbClr val="FF6600"/>
                </a:solidFill>
              </a:rPr>
              <a:t>DO</a:t>
            </a:r>
            <a:r>
              <a:rPr lang="en-CA" sz="3200" b="1" dirty="0">
                <a:ln>
                  <a:solidFill>
                    <a:srgbClr val="3E3EF0"/>
                  </a:solidFill>
                </a:ln>
                <a:solidFill>
                  <a:srgbClr val="FF6600"/>
                </a:solidFill>
              </a:rPr>
              <a:t>,</a:t>
            </a:r>
            <a:r>
              <a:rPr lang="en-CA" sz="3200" dirty="0">
                <a:solidFill>
                  <a:srgbClr val="FF6600"/>
                </a:solidFill>
              </a:rPr>
              <a:t> </a:t>
            </a:r>
            <a:r>
              <a:rPr lang="en-CA" sz="3200" u="sng" dirty="0">
                <a:solidFill>
                  <a:srgbClr val="FF6600"/>
                </a:solidFill>
              </a:rPr>
              <a:t>and </a:t>
            </a:r>
            <a:r>
              <a:rPr lang="en-CA" sz="3200" b="1" u="sng" dirty="0">
                <a:ln>
                  <a:solidFill>
                    <a:srgbClr val="3E3EF0"/>
                  </a:solidFill>
                </a:ln>
                <a:solidFill>
                  <a:srgbClr val="FF6600"/>
                </a:solidFill>
              </a:rPr>
              <a:t>EXCLAIM</a:t>
            </a:r>
            <a:r>
              <a:rPr lang="en-CA" sz="3200" b="1" dirty="0">
                <a:ln>
                  <a:solidFill>
                    <a:srgbClr val="3E3EF0"/>
                  </a:solidFill>
                </a:ln>
                <a:solidFill>
                  <a:srgbClr val="FF6600"/>
                </a:solidFill>
              </a:rPr>
              <a:t> </a:t>
            </a:r>
            <a:r>
              <a:rPr lang="en-CA" sz="3200" dirty="0">
                <a:solidFill>
                  <a:srgbClr val="FF6600"/>
                </a:solidFill>
              </a:rPr>
              <a:t> – </a:t>
            </a:r>
            <a:br>
              <a:rPr lang="en-CA" sz="3200" dirty="0">
                <a:solidFill>
                  <a:srgbClr val="FF6600"/>
                </a:solidFill>
              </a:rPr>
            </a:br>
            <a:r>
              <a:rPr lang="en-CA" sz="3200" dirty="0">
                <a:solidFill>
                  <a:srgbClr val="FF6600"/>
                </a:solidFill>
              </a:rPr>
              <a:t>“</a:t>
            </a:r>
            <a:r>
              <a:rPr lang="en-CA" sz="3200" b="1" dirty="0">
                <a:ln>
                  <a:solidFill>
                    <a:srgbClr val="3E3EF0"/>
                  </a:solidFill>
                </a:ln>
                <a:solidFill>
                  <a:srgbClr val="FF6600"/>
                </a:solidFill>
              </a:rPr>
              <a:t>I </a:t>
            </a:r>
            <a:r>
              <a:rPr lang="en-CA" sz="3200" b="1" u="sng" dirty="0">
                <a:ln>
                  <a:solidFill>
                    <a:srgbClr val="3E3EF0"/>
                  </a:solidFill>
                </a:ln>
                <a:solidFill>
                  <a:srgbClr val="FF6600"/>
                </a:solidFill>
              </a:rPr>
              <a:t>MUST</a:t>
            </a:r>
            <a:r>
              <a:rPr lang="en-CA" sz="3200" b="1" dirty="0">
                <a:ln>
                  <a:solidFill>
                    <a:srgbClr val="3E3EF0"/>
                  </a:solidFill>
                </a:ln>
                <a:solidFill>
                  <a:srgbClr val="FF6600"/>
                </a:solidFill>
              </a:rPr>
              <a:t> </a:t>
            </a:r>
            <a:r>
              <a:rPr lang="en-CA" sz="3200" dirty="0">
                <a:solidFill>
                  <a:srgbClr val="FF6600"/>
                </a:solidFill>
              </a:rPr>
              <a:t>be </a:t>
            </a:r>
            <a:r>
              <a:rPr lang="en-CA" sz="3200" b="1" u="sng" dirty="0">
                <a:solidFill>
                  <a:srgbClr val="3E3EF0"/>
                </a:solidFill>
              </a:rPr>
              <a:t>IN</a:t>
            </a:r>
            <a:r>
              <a:rPr lang="en-CA" sz="3200" u="sng" dirty="0">
                <a:solidFill>
                  <a:srgbClr val="3E3EF0"/>
                </a:solidFill>
              </a:rPr>
              <a:t> the house</a:t>
            </a:r>
            <a:r>
              <a:rPr lang="en-CA" sz="3200" dirty="0">
                <a:solidFill>
                  <a:srgbClr val="3E3EF0"/>
                </a:solidFill>
              </a:rPr>
              <a:t> of My Father!?” </a:t>
            </a:r>
          </a:p>
        </p:txBody>
      </p:sp>
      <p:sp>
        <p:nvSpPr>
          <p:cNvPr id="24" name="Rounded Rectangular Callout 23"/>
          <p:cNvSpPr/>
          <p:nvPr/>
        </p:nvSpPr>
        <p:spPr>
          <a:xfrm>
            <a:off x="2515908" y="772273"/>
            <a:ext cx="2093720" cy="819644"/>
          </a:xfrm>
          <a:prstGeom prst="wedgeRoundRectCallout">
            <a:avLst>
              <a:gd name="adj1" fmla="val -124285"/>
              <a:gd name="adj2" fmla="val 67398"/>
              <a:gd name="adj3" fmla="val 16667"/>
            </a:avLst>
          </a:prstGeom>
          <a:solidFill>
            <a:schemeClr val="tx1">
              <a:lumMod val="65000"/>
            </a:schemeClr>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March 26 </a:t>
            </a:r>
            <a:br>
              <a:rPr lang="en-CA" sz="2400" dirty="0">
                <a:solidFill>
                  <a:schemeClr val="bg1"/>
                </a:solidFill>
              </a:rPr>
            </a:br>
            <a:r>
              <a:rPr lang="en-CA" sz="2400" dirty="0"/>
              <a:t>Gregorian</a:t>
            </a:r>
          </a:p>
        </p:txBody>
      </p:sp>
      <p:sp>
        <p:nvSpPr>
          <p:cNvPr id="25" name="Rounded Rectangular Callout 24"/>
          <p:cNvSpPr/>
          <p:nvPr/>
        </p:nvSpPr>
        <p:spPr>
          <a:xfrm>
            <a:off x="3301608" y="5145139"/>
            <a:ext cx="4961859" cy="611577"/>
          </a:xfrm>
          <a:prstGeom prst="wedgeRoundRectCallout">
            <a:avLst>
              <a:gd name="adj1" fmla="val -53016"/>
              <a:gd name="adj2" fmla="val 39638"/>
              <a:gd name="adj3" fmla="val 16667"/>
            </a:avLst>
          </a:prstGeom>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rgbClr val="0C27AC"/>
                </a:solidFill>
              </a:rPr>
              <a:t>Was Yahusha</a:t>
            </a:r>
            <a:r>
              <a:rPr lang="en-CA" sz="2800" dirty="0"/>
              <a:t> </a:t>
            </a:r>
            <a:r>
              <a:rPr lang="en-CA" sz="2800" dirty="0">
                <a:solidFill>
                  <a:schemeClr val="bg1"/>
                </a:solidFill>
              </a:rPr>
              <a:t>discovered </a:t>
            </a:r>
            <a:r>
              <a:rPr lang="en-CA" sz="2800" b="1" u="sng" dirty="0">
                <a:solidFill>
                  <a:schemeClr val="bg1"/>
                </a:solidFill>
              </a:rPr>
              <a:t>HERE</a:t>
            </a:r>
            <a:r>
              <a:rPr lang="en-CA" sz="2800" dirty="0">
                <a:solidFill>
                  <a:schemeClr val="bg1"/>
                </a:solidFill>
              </a:rPr>
              <a:t>?</a:t>
            </a:r>
          </a:p>
        </p:txBody>
      </p:sp>
      <p:grpSp>
        <p:nvGrpSpPr>
          <p:cNvPr id="14" name="Group 13"/>
          <p:cNvGrpSpPr/>
          <p:nvPr/>
        </p:nvGrpSpPr>
        <p:grpSpPr>
          <a:xfrm>
            <a:off x="1023392" y="3537269"/>
            <a:ext cx="1853070" cy="1690030"/>
            <a:chOff x="1023392" y="3537269"/>
            <a:chExt cx="1853070" cy="1690030"/>
          </a:xfrm>
        </p:grpSpPr>
        <p:sp>
          <p:nvSpPr>
            <p:cNvPr id="27" name="Right Brace 26"/>
            <p:cNvSpPr/>
            <p:nvPr/>
          </p:nvSpPr>
          <p:spPr>
            <a:xfrm rot="10800000">
              <a:off x="2626894" y="4222979"/>
              <a:ext cx="249568" cy="1004320"/>
            </a:xfrm>
            <a:prstGeom prst="rightBrace">
              <a:avLst>
                <a:gd name="adj1" fmla="val 50348"/>
                <a:gd name="adj2" fmla="val 7768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6" name="Rounded Rectangle 25"/>
            <p:cNvSpPr/>
            <p:nvPr/>
          </p:nvSpPr>
          <p:spPr>
            <a:xfrm>
              <a:off x="1023392" y="3537269"/>
              <a:ext cx="1603178" cy="1066479"/>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0000"/>
                  </a:solidFill>
                </a:rPr>
                <a:t>Lunar</a:t>
              </a:r>
              <a:r>
                <a:rPr lang="en-CA" sz="2000" dirty="0">
                  <a:solidFill>
                    <a:srgbClr val="002060"/>
                  </a:solidFill>
                </a:rPr>
                <a:t> Unleavened Bread (?)</a:t>
              </a:r>
            </a:p>
          </p:txBody>
        </p:sp>
      </p:grpSp>
      <p:sp>
        <p:nvSpPr>
          <p:cNvPr id="23" name="Rounded Rectangular Callout 22"/>
          <p:cNvSpPr/>
          <p:nvPr/>
        </p:nvSpPr>
        <p:spPr>
          <a:xfrm>
            <a:off x="1023392" y="2068925"/>
            <a:ext cx="1732118" cy="1037175"/>
          </a:xfrm>
          <a:prstGeom prst="wedgeRoundRectCallout">
            <a:avLst>
              <a:gd name="adj1" fmla="val -54771"/>
              <a:gd name="adj2" fmla="val -63446"/>
              <a:gd name="adj3" fmla="val 16667"/>
            </a:avLst>
          </a:prstGeom>
          <a:solidFill>
            <a:schemeClr val="accent4">
              <a:lumMod val="40000"/>
              <a:lumOff val="60000"/>
            </a:schemeClr>
          </a:solidFill>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C00000"/>
                </a:solidFill>
              </a:rPr>
              <a:t>5</a:t>
            </a:r>
            <a:r>
              <a:rPr lang="en-CA" b="1" baseline="30000" dirty="0">
                <a:solidFill>
                  <a:srgbClr val="C00000"/>
                </a:solidFill>
              </a:rPr>
              <a:t>th</a:t>
            </a:r>
            <a:r>
              <a:rPr lang="en-CA" b="1" dirty="0">
                <a:solidFill>
                  <a:srgbClr val="C00000"/>
                </a:solidFill>
              </a:rPr>
              <a:t> Cycle – </a:t>
            </a:r>
            <a:br>
              <a:rPr lang="en-CA" b="1" dirty="0">
                <a:solidFill>
                  <a:srgbClr val="C00000"/>
                </a:solidFill>
              </a:rPr>
            </a:br>
            <a:r>
              <a:rPr lang="en-CA" b="1" dirty="0">
                <a:solidFill>
                  <a:srgbClr val="C00000"/>
                </a:solidFill>
              </a:rPr>
              <a:t>New </a:t>
            </a:r>
            <a:r>
              <a:rPr lang="en-CA" b="1" dirty="0" err="1">
                <a:solidFill>
                  <a:srgbClr val="C00000"/>
                </a:solidFill>
              </a:rPr>
              <a:t>Moonth</a:t>
            </a:r>
            <a:r>
              <a:rPr lang="en-CA" b="1" dirty="0">
                <a:solidFill>
                  <a:srgbClr val="C00000"/>
                </a:solidFill>
              </a:rPr>
              <a:t> Day </a:t>
            </a:r>
          </a:p>
        </p:txBody>
      </p:sp>
      <p:sp>
        <p:nvSpPr>
          <p:cNvPr id="28" name="Rounded Rectangular Callout 27"/>
          <p:cNvSpPr/>
          <p:nvPr/>
        </p:nvSpPr>
        <p:spPr>
          <a:xfrm>
            <a:off x="10841104" y="2231510"/>
            <a:ext cx="1309581" cy="1012925"/>
          </a:xfrm>
          <a:prstGeom prst="wedgeRoundRectCallout">
            <a:avLst>
              <a:gd name="adj1" fmla="val -28704"/>
              <a:gd name="adj2" fmla="val 92202"/>
              <a:gd name="adj3" fmla="val 16667"/>
            </a:avLst>
          </a:prstGeom>
          <a:solidFill>
            <a:schemeClr val="accent6">
              <a:lumMod val="40000"/>
              <a:lumOff val="60000"/>
            </a:schemeClr>
          </a:solidFill>
          <a:ln w="381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3E3EF0"/>
                </a:solidFill>
              </a:rPr>
              <a:t>Yahuah’s </a:t>
            </a:r>
            <a:r>
              <a:rPr lang="en-CA" b="1" dirty="0" err="1">
                <a:solidFill>
                  <a:srgbClr val="3E3EF0"/>
                </a:solidFill>
              </a:rPr>
              <a:t>Moedim</a:t>
            </a:r>
            <a:r>
              <a:rPr lang="en-CA" b="1" dirty="0">
                <a:solidFill>
                  <a:srgbClr val="3E3EF0"/>
                </a:solidFill>
              </a:rPr>
              <a:t>!</a:t>
            </a:r>
            <a:br>
              <a:rPr lang="en-CA" b="1" dirty="0">
                <a:solidFill>
                  <a:srgbClr val="3E3EF0"/>
                </a:solidFill>
              </a:rPr>
            </a:br>
            <a:r>
              <a:rPr lang="en-CA" b="1" dirty="0">
                <a:solidFill>
                  <a:srgbClr val="3E3EF0"/>
                </a:solidFill>
                <a:sym typeface="Wingdings" panose="05000000000000000000" pitchFamily="2" charset="2"/>
              </a:rPr>
              <a:t></a:t>
            </a:r>
            <a:endParaRPr lang="en-CA" b="1" dirty="0">
              <a:solidFill>
                <a:srgbClr val="3E3EF0"/>
              </a:solidFill>
            </a:endParaRPr>
          </a:p>
        </p:txBody>
      </p:sp>
      <p:sp>
        <p:nvSpPr>
          <p:cNvPr id="29" name="Slide Number Placeholder 28"/>
          <p:cNvSpPr>
            <a:spLocks noGrp="1"/>
          </p:cNvSpPr>
          <p:nvPr>
            <p:ph type="sldNum" sz="quarter" idx="12"/>
          </p:nvPr>
        </p:nvSpPr>
        <p:spPr>
          <a:xfrm>
            <a:off x="11778231" y="6491590"/>
            <a:ext cx="372454" cy="365125"/>
          </a:xfrm>
        </p:spPr>
        <p:txBody>
          <a:bodyPr/>
          <a:lstStyle/>
          <a:p>
            <a:fld id="{6D22F896-40B5-4ADD-8801-0D06FADFA095}" type="slidenum">
              <a:rPr lang="en-US" sz="1400" smtClean="0"/>
              <a:t>56</a:t>
            </a:fld>
            <a:endParaRPr lang="en-US" sz="1400" dirty="0"/>
          </a:p>
        </p:txBody>
      </p:sp>
    </p:spTree>
    <p:extLst>
      <p:ext uri="{BB962C8B-B14F-4D97-AF65-F5344CB8AC3E}">
        <p14:creationId xmlns:p14="http://schemas.microsoft.com/office/powerpoint/2010/main" val="4239336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par>
                                <p:cTn id="17" presetID="8" presetClass="entr" presetSubtype="16" fill="hold" grpId="0" nodeType="withEffect">
                                  <p:stCondLst>
                                    <p:cond delay="250"/>
                                  </p:stCondLst>
                                  <p:childTnLst>
                                    <p:set>
                                      <p:cBhvr>
                                        <p:cTn id="18" dur="1" fill="hold">
                                          <p:stCondLst>
                                            <p:cond delay="0"/>
                                          </p:stCondLst>
                                        </p:cTn>
                                        <p:tgtEl>
                                          <p:spTgt spid="21"/>
                                        </p:tgtEl>
                                        <p:attrNameLst>
                                          <p:attrName>style.visibility</p:attrName>
                                        </p:attrNameLst>
                                      </p:cBhvr>
                                      <p:to>
                                        <p:strVal val="visible"/>
                                      </p:to>
                                    </p:set>
                                    <p:animEffect transition="in" filter="diamond(in)">
                                      <p:cBhvr>
                                        <p:cTn id="19" dur="1250"/>
                                        <p:tgtEl>
                                          <p:spTgt spid="21"/>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grpId="0"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diamond(in)">
                                      <p:cBhvr>
                                        <p:cTn id="24" dur="1250"/>
                                        <p:tgtEl>
                                          <p:spTgt spid="25"/>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14" presetClass="entr" presetSubtype="10" fill="hold" grpId="0" nodeType="click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randombar(horizontal)">
                                      <p:cBhvr>
                                        <p:cTn id="41" dur="500"/>
                                        <p:tgtEl>
                                          <p:spTgt spid="8"/>
                                        </p:tgtEl>
                                      </p:cBhvr>
                                    </p:animEffect>
                                  </p:childTnLst>
                                </p:cTn>
                              </p:par>
                              <p:par>
                                <p:cTn id="42" presetID="14" presetClass="entr" presetSubtype="10" fill="hold" grpId="0" nodeType="withEffect">
                                  <p:stCondLst>
                                    <p:cond delay="0"/>
                                  </p:stCondLst>
                                  <p:childTnLst>
                                    <p:set>
                                      <p:cBhvr>
                                        <p:cTn id="43" dur="1" fill="hold">
                                          <p:stCondLst>
                                            <p:cond delay="0"/>
                                          </p:stCondLst>
                                        </p:cTn>
                                        <p:tgtEl>
                                          <p:spTgt spid="9"/>
                                        </p:tgtEl>
                                        <p:attrNameLst>
                                          <p:attrName>style.visibility</p:attrName>
                                        </p:attrNameLst>
                                      </p:cBhvr>
                                      <p:to>
                                        <p:strVal val="visible"/>
                                      </p:to>
                                    </p:set>
                                    <p:animEffect transition="in" filter="randombar(horizontal)">
                                      <p:cBhvr>
                                        <p:cTn id="44" dur="500"/>
                                        <p:tgtEl>
                                          <p:spTgt spid="9"/>
                                        </p:tgtEl>
                                      </p:cBhvr>
                                    </p:animEffect>
                                  </p:childTnLst>
                                </p:cTn>
                              </p:par>
                            </p:childTnLst>
                          </p:cTn>
                        </p:par>
                        <p:par>
                          <p:cTn id="45" fill="hold">
                            <p:stCondLst>
                              <p:cond delay="500"/>
                            </p:stCondLst>
                            <p:childTnLst>
                              <p:par>
                                <p:cTn id="46" presetID="16" presetClass="entr" presetSubtype="21"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barn(inVertical)">
                                      <p:cBhvr>
                                        <p:cTn id="48" dur="500"/>
                                        <p:tgtEl>
                                          <p:spTgt spid="28"/>
                                        </p:tgtEl>
                                      </p:cBhvr>
                                    </p:animEffect>
                                  </p:childTnLst>
                                </p:cTn>
                              </p:par>
                            </p:childTnLst>
                          </p:cTn>
                        </p:par>
                      </p:childTnLst>
                    </p:cTn>
                  </p:par>
                  <p:par>
                    <p:cTn id="49" fill="hold">
                      <p:stCondLst>
                        <p:cond delay="indefinite"/>
                      </p:stCondLst>
                      <p:childTnLst>
                        <p:par>
                          <p:cTn id="50" fill="hold">
                            <p:stCondLst>
                              <p:cond delay="0"/>
                            </p:stCondLst>
                            <p:childTnLst>
                              <p:par>
                                <p:cTn id="51" presetID="8" presetClass="entr" presetSubtype="16" fill="hold" grpId="0" nodeType="click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diamond(in)">
                                      <p:cBhvr>
                                        <p:cTn id="53" dur="12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21" grpId="0" animBg="1"/>
      <p:bldP spid="22" grpId="0" animBg="1"/>
      <p:bldP spid="25" grpId="0" animBg="1"/>
      <p:bldP spid="28"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23850" y="1759744"/>
            <a:ext cx="11487150" cy="3338512"/>
          </a:xfrm>
          <a:prstGeom prst="ellipse">
            <a:avLst/>
          </a:prstGeom>
          <a:solidFill>
            <a:schemeClr val="accent6">
              <a:lumMod val="40000"/>
              <a:lumOff val="60000"/>
            </a:schemeClr>
          </a:solidFill>
          <a:ln w="76200">
            <a:solidFill>
              <a:srgbClr val="9933FF"/>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9933FF"/>
                </a:solidFill>
              </a:rPr>
              <a:t>Considering CE </a:t>
            </a:r>
            <a:r>
              <a:rPr lang="en-CA" sz="3200" dirty="0">
                <a:solidFill>
                  <a:srgbClr val="9933FF"/>
                </a:solidFill>
                <a:latin typeface="Arial Unicode MS" panose="020B0604020202020204" pitchFamily="34" charset="-128"/>
                <a:ea typeface="Arial Unicode MS" panose="020B0604020202020204" pitchFamily="34" charset="-128"/>
                <a:cs typeface="Arial Unicode MS" panose="020B0604020202020204" pitchFamily="34" charset="-128"/>
              </a:rPr>
              <a:t>11, </a:t>
            </a:r>
            <a:r>
              <a:rPr lang="en-CA" sz="3200" dirty="0">
                <a:solidFill>
                  <a:srgbClr val="9933FF"/>
                </a:solidFill>
              </a:rPr>
              <a:t>have you found any specific Scriptural reason why Yahusha would declare He was being obedient to the Will of  Yahuah</a:t>
            </a:r>
            <a:br>
              <a:rPr lang="en-CA" sz="3200" dirty="0">
                <a:solidFill>
                  <a:srgbClr val="9933FF"/>
                </a:solidFill>
              </a:rPr>
            </a:br>
            <a:r>
              <a:rPr lang="en-CA" sz="3200" b="1" dirty="0">
                <a:solidFill>
                  <a:schemeClr val="bg1"/>
                </a:solidFill>
              </a:rPr>
              <a:t>on Abib 26?</a:t>
            </a:r>
          </a:p>
        </p:txBody>
      </p:sp>
      <p:sp>
        <p:nvSpPr>
          <p:cNvPr id="2" name="Slide Number Placeholder 1"/>
          <p:cNvSpPr>
            <a:spLocks noGrp="1"/>
          </p:cNvSpPr>
          <p:nvPr>
            <p:ph type="sldNum" sz="quarter" idx="12"/>
          </p:nvPr>
        </p:nvSpPr>
        <p:spPr>
          <a:xfrm>
            <a:off x="11811000" y="6492875"/>
            <a:ext cx="381000" cy="365125"/>
          </a:xfrm>
        </p:spPr>
        <p:txBody>
          <a:bodyPr/>
          <a:lstStyle/>
          <a:p>
            <a:fld id="{6D22F896-40B5-4ADD-8801-0D06FADFA095}" type="slidenum">
              <a:rPr lang="en-US" sz="1400" smtClean="0"/>
              <a:t>57</a:t>
            </a:fld>
            <a:endParaRPr lang="en-US" sz="1400" dirty="0"/>
          </a:p>
        </p:txBody>
      </p:sp>
    </p:spTree>
    <p:extLst>
      <p:ext uri="{BB962C8B-B14F-4D97-AF65-F5344CB8AC3E}">
        <p14:creationId xmlns:p14="http://schemas.microsoft.com/office/powerpoint/2010/main" val="73838934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16194" y="395893"/>
            <a:ext cx="11621806" cy="5424933"/>
          </a:xfrm>
        </p:spPr>
        <p:txBody>
          <a:bodyPr>
            <a:normAutofit/>
          </a:bodyPr>
          <a:lstStyle/>
          <a:p>
            <a:r>
              <a:rPr lang="en-CA" sz="6500" b="1" dirty="0">
                <a:ln w="38100">
                  <a:solidFill>
                    <a:srgbClr val="0C27AC"/>
                  </a:solidFill>
                </a:ln>
                <a:solidFill>
                  <a:srgbClr val="FF0000"/>
                </a:solidFill>
                <a:latin typeface="Comic Sans MS" panose="030F0702030302020204" pitchFamily="66" charset="0"/>
              </a:rPr>
              <a:t>In </a:t>
            </a:r>
            <a:r>
              <a:rPr lang="en-CA" sz="6500" b="1" u="sng" dirty="0">
                <a:ln w="38100">
                  <a:solidFill>
                    <a:srgbClr val="0C27AC"/>
                  </a:solidFill>
                </a:ln>
                <a:solidFill>
                  <a:srgbClr val="FF0000"/>
                </a:solidFill>
                <a:latin typeface="Comic Sans MS" panose="030F0702030302020204" pitchFamily="66" charset="0"/>
              </a:rPr>
              <a:t>OBEDIENCE</a:t>
            </a:r>
            <a:r>
              <a:rPr lang="en-CA" sz="6500" b="1" dirty="0">
                <a:ln w="38100">
                  <a:solidFill>
                    <a:srgbClr val="0C27AC"/>
                  </a:solidFill>
                </a:ln>
                <a:solidFill>
                  <a:srgbClr val="FF0000"/>
                </a:solidFill>
                <a:latin typeface="Comic Sans MS" panose="030F0702030302020204" pitchFamily="66" charset="0"/>
              </a:rPr>
              <a:t> to -</a:t>
            </a:r>
            <a:br>
              <a:rPr lang="en-CA" sz="8000" dirty="0">
                <a:ln w="38100">
                  <a:solidFill>
                    <a:srgbClr val="0C27AC"/>
                  </a:solidFill>
                </a:ln>
                <a:solidFill>
                  <a:srgbClr val="FFCCFF"/>
                </a:solidFill>
                <a:latin typeface="Comic Sans MS" panose="030F0702030302020204" pitchFamily="66" charset="0"/>
              </a:rPr>
            </a:br>
            <a:r>
              <a:rPr lang="en-CA" sz="4400" dirty="0">
                <a:ln w="38100">
                  <a:solidFill>
                    <a:srgbClr val="0C27AC"/>
                  </a:solidFill>
                </a:ln>
                <a:solidFill>
                  <a:srgbClr val="FFCCFF"/>
                </a:solidFill>
                <a:latin typeface="Comic Sans MS" panose="030F0702030302020204" pitchFamily="66" charset="0"/>
              </a:rPr>
              <a:t> </a:t>
            </a:r>
            <a:br>
              <a:rPr lang="en-CA" sz="8000" dirty="0">
                <a:ln w="38100">
                  <a:solidFill>
                    <a:srgbClr val="0C27AC"/>
                  </a:solidFill>
                </a:ln>
                <a:solidFill>
                  <a:srgbClr val="FFCCFF"/>
                </a:solidFill>
                <a:latin typeface="Comic Sans MS" panose="030F0702030302020204" pitchFamily="66" charset="0"/>
              </a:rPr>
            </a:br>
            <a:r>
              <a:rPr lang="en-CA" sz="8000" b="1" i="1" dirty="0">
                <a:ln w="38100">
                  <a:solidFill>
                    <a:srgbClr val="0C27AC"/>
                  </a:solidFill>
                </a:ln>
                <a:solidFill>
                  <a:srgbClr val="FFCCFF"/>
                </a:solidFill>
                <a:latin typeface="Comic Sans MS" panose="030F0702030302020204" pitchFamily="66" charset="0"/>
              </a:rPr>
              <a:t>His Father’s Business!</a:t>
            </a:r>
            <a:br>
              <a:rPr lang="en-CA" sz="8000" b="1" i="1" dirty="0">
                <a:ln w="38100">
                  <a:solidFill>
                    <a:srgbClr val="0C27AC"/>
                  </a:solidFill>
                </a:ln>
                <a:solidFill>
                  <a:srgbClr val="FFCCFF"/>
                </a:solidFill>
                <a:latin typeface="Comic Sans MS" panose="030F0702030302020204" pitchFamily="66" charset="0"/>
              </a:rPr>
            </a:br>
            <a:r>
              <a:rPr lang="en-CA" sz="8000" b="1" i="1" dirty="0">
                <a:ln w="38100">
                  <a:solidFill>
                    <a:srgbClr val="0C27AC"/>
                  </a:solidFill>
                </a:ln>
                <a:solidFill>
                  <a:srgbClr val="FFCCFF"/>
                </a:solidFill>
                <a:latin typeface="Comic Sans MS" panose="030F0702030302020204" pitchFamily="66" charset="0"/>
              </a:rPr>
              <a:t>				 </a:t>
            </a:r>
            <a:r>
              <a:rPr lang="en-CA" sz="3400" dirty="0"/>
              <a:t>Looking at CE </a:t>
            </a:r>
            <a:r>
              <a:rPr lang="en-CA" sz="3400" b="1" dirty="0">
                <a:ln>
                  <a:solidFill>
                    <a:srgbClr val="0C27AC"/>
                  </a:solidFill>
                </a:ln>
                <a:solidFill>
                  <a:srgbClr val="FFFF00"/>
                </a:solidFill>
                <a:effectLst>
                  <a:glow rad="127000">
                    <a:srgbClr val="FFCCFF"/>
                  </a:glow>
                </a:effectLst>
                <a:latin typeface="Arial" panose="020B0604020202020204" pitchFamily="34" charset="0"/>
                <a:cs typeface="Arial" panose="020B0604020202020204" pitchFamily="34" charset="0"/>
              </a:rPr>
              <a:t>13</a:t>
            </a:r>
            <a:r>
              <a:rPr lang="en-CA" sz="3400" dirty="0">
                <a:latin typeface="Arial" panose="020B0604020202020204" pitchFamily="34" charset="0"/>
                <a:cs typeface="Arial" panose="020B0604020202020204" pitchFamily="34" charset="0"/>
              </a:rPr>
              <a:t> </a:t>
            </a:r>
          </a:p>
        </p:txBody>
      </p:sp>
      <p:cxnSp>
        <p:nvCxnSpPr>
          <p:cNvPr id="4" name="Straight Connector 3"/>
          <p:cNvCxnSpPr/>
          <p:nvPr/>
        </p:nvCxnSpPr>
        <p:spPr>
          <a:xfrm>
            <a:off x="7096539" y="4055165"/>
            <a:ext cx="487938" cy="1415"/>
          </a:xfrm>
          <a:prstGeom prst="line">
            <a:avLst/>
          </a:prstGeom>
          <a:ln w="7620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 name="Rounded Rectangle 1"/>
          <p:cNvSpPr/>
          <p:nvPr/>
        </p:nvSpPr>
        <p:spPr>
          <a:xfrm>
            <a:off x="518011" y="4442382"/>
            <a:ext cx="11244364" cy="1988237"/>
          </a:xfrm>
          <a:prstGeom prst="roundRect">
            <a:avLst>
              <a:gd name="adj" fmla="val 50000"/>
            </a:avLst>
          </a:prstGeom>
          <a:solidFill>
            <a:srgbClr val="FF6600"/>
          </a:solidFill>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rPr>
              <a:t>Luk 2:49</a:t>
            </a:r>
            <a:r>
              <a:rPr lang="en-US" sz="2800" dirty="0">
                <a:solidFill>
                  <a:srgbClr val="C00000"/>
                </a:solidFill>
              </a:rPr>
              <a:t>  </a:t>
            </a:r>
            <a:r>
              <a:rPr lang="en-US" sz="2800" dirty="0">
                <a:solidFill>
                  <a:srgbClr val="3E3EF0"/>
                </a:solidFill>
              </a:rPr>
              <a:t>He said to them, Why were you looking for me? </a:t>
            </a:r>
            <a:r>
              <a:rPr lang="en-US" sz="2800" b="1" dirty="0">
                <a:solidFill>
                  <a:srgbClr val="3E3EF0"/>
                </a:solidFill>
                <a:effectLst>
                  <a:glow rad="127000">
                    <a:srgbClr val="FFFF00"/>
                  </a:glow>
                </a:effectLst>
              </a:rPr>
              <a:t>did you not 	know that I would be </a:t>
            </a:r>
            <a:r>
              <a:rPr lang="en-US" sz="4000" b="1" u="sng" dirty="0">
                <a:solidFill>
                  <a:srgbClr val="3E3EF0"/>
                </a:solidFill>
                <a:effectLst>
                  <a:glow rad="127000">
                    <a:srgbClr val="FFFF00"/>
                  </a:glow>
                </a:effectLst>
                <a:latin typeface="Arial Black" panose="020B0A04020102020204" pitchFamily="34" charset="0"/>
              </a:rPr>
              <a:t>IN THE HOUSE</a:t>
            </a:r>
            <a:r>
              <a:rPr lang="en-US" sz="4000" b="1" dirty="0">
                <a:solidFill>
                  <a:srgbClr val="3E3EF0"/>
                </a:solidFill>
                <a:effectLst>
                  <a:glow rad="127000">
                    <a:srgbClr val="FFFF00"/>
                  </a:glow>
                </a:effectLst>
                <a:latin typeface="Arial Black" panose="020B0A04020102020204" pitchFamily="34" charset="0"/>
              </a:rPr>
              <a:t> </a:t>
            </a:r>
            <a:r>
              <a:rPr lang="en-US" sz="2800" b="1" dirty="0">
                <a:solidFill>
                  <a:srgbClr val="3E3EF0"/>
                </a:solidFill>
                <a:effectLst>
                  <a:glow rad="127000">
                    <a:srgbClr val="FFFF00"/>
                  </a:glow>
                </a:effectLst>
              </a:rPr>
              <a:t>of my Father?      											</a:t>
            </a:r>
            <a:r>
              <a:rPr lang="en-US" dirty="0">
                <a:solidFill>
                  <a:schemeClr val="bg1"/>
                </a:solidFill>
                <a:effectLst/>
              </a:rPr>
              <a:t>Ancient Eastern Texts: Aramaic </a:t>
            </a:r>
            <a:r>
              <a:rPr lang="en-US" sz="2000" dirty="0">
                <a:solidFill>
                  <a:schemeClr val="bg1"/>
                </a:solidFill>
                <a:effectLst/>
              </a:rPr>
              <a:t>of  the </a:t>
            </a:r>
            <a:r>
              <a:rPr lang="en-US" sz="2000" dirty="0" err="1">
                <a:solidFill>
                  <a:schemeClr val="bg1"/>
                </a:solidFill>
                <a:effectLst/>
              </a:rPr>
              <a:t>Peshitta</a:t>
            </a:r>
            <a:endParaRPr lang="en-US" sz="2000" dirty="0">
              <a:solidFill>
                <a:schemeClr val="bg1"/>
              </a:solidFill>
              <a:effectLst/>
            </a:endParaRPr>
          </a:p>
        </p:txBody>
      </p:sp>
      <p:sp>
        <p:nvSpPr>
          <p:cNvPr id="5" name="Slide Number Placeholder 4"/>
          <p:cNvSpPr>
            <a:spLocks noGrp="1"/>
          </p:cNvSpPr>
          <p:nvPr>
            <p:ph type="sldNum" sz="quarter" idx="12"/>
          </p:nvPr>
        </p:nvSpPr>
        <p:spPr>
          <a:xfrm>
            <a:off x="11737975" y="6492875"/>
            <a:ext cx="400049" cy="365125"/>
          </a:xfrm>
        </p:spPr>
        <p:txBody>
          <a:bodyPr/>
          <a:lstStyle/>
          <a:p>
            <a:fld id="{6D22F896-40B5-4ADD-8801-0D06FADFA095}" type="slidenum">
              <a:rPr lang="en-US" sz="1400" smtClean="0"/>
              <a:t>58</a:t>
            </a:fld>
            <a:endParaRPr lang="en-US" sz="1400" dirty="0"/>
          </a:p>
        </p:txBody>
      </p:sp>
    </p:spTree>
    <p:extLst>
      <p:ext uri="{BB962C8B-B14F-4D97-AF65-F5344CB8AC3E}">
        <p14:creationId xmlns:p14="http://schemas.microsoft.com/office/powerpoint/2010/main" val="18862215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strips(downRight)">
                                      <p:cBhvr>
                                        <p:cTn id="7"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p:cNvPicPr preferRelativeResize="0">
            <a:picLocks/>
          </p:cNvPicPr>
          <p:nvPr/>
        </p:nvPicPr>
        <p:blipFill>
          <a:blip r:embed="rId2" cstate="email">
            <a:extLst>
              <a:ext uri="{28A0092B-C50C-407E-A947-70E740481C1C}">
                <a14:useLocalDpi xmlns:a14="http://schemas.microsoft.com/office/drawing/2010/main"/>
              </a:ext>
            </a:extLst>
          </a:blip>
          <a:stretch>
            <a:fillRect/>
          </a:stretch>
        </p:blipFill>
        <p:spPr>
          <a:xfrm>
            <a:off x="386191" y="2296141"/>
            <a:ext cx="6209734" cy="4269391"/>
          </a:xfrm>
          <a:prstGeom prst="rect">
            <a:avLst/>
          </a:prstGeom>
        </p:spPr>
      </p:pic>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65959" y="1493748"/>
            <a:ext cx="11486608" cy="488321"/>
          </a:xfrm>
          <a:prstGeom prst="rect">
            <a:avLst/>
          </a:prstGeom>
        </p:spPr>
      </p:pic>
      <p:pic>
        <p:nvPicPr>
          <p:cNvPr id="5"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sp>
        <p:nvSpPr>
          <p:cNvPr id="7" name="Rectangle 6"/>
          <p:cNvSpPr/>
          <p:nvPr/>
        </p:nvSpPr>
        <p:spPr>
          <a:xfrm>
            <a:off x="4989251" y="5251058"/>
            <a:ext cx="524141" cy="415068"/>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Rounded Rectangular Callout 9"/>
          <p:cNvSpPr/>
          <p:nvPr/>
        </p:nvSpPr>
        <p:spPr>
          <a:xfrm>
            <a:off x="459020" y="4445844"/>
            <a:ext cx="2096343" cy="463421"/>
          </a:xfrm>
          <a:prstGeom prst="wedgeRoundRectCallout">
            <a:avLst>
              <a:gd name="adj1" fmla="val -33073"/>
              <a:gd name="adj2" fmla="val 199480"/>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Conjunction</a:t>
            </a:r>
          </a:p>
        </p:txBody>
      </p:sp>
      <p:sp>
        <p:nvSpPr>
          <p:cNvPr id="15" name="Rounded Rectangular Callout 14"/>
          <p:cNvSpPr/>
          <p:nvPr/>
        </p:nvSpPr>
        <p:spPr>
          <a:xfrm>
            <a:off x="1887842" y="5202705"/>
            <a:ext cx="2257898" cy="463421"/>
          </a:xfrm>
          <a:prstGeom prst="wedgeRoundRectCallout">
            <a:avLst>
              <a:gd name="adj1" fmla="val 81504"/>
              <a:gd name="adj2" fmla="val -185231"/>
              <a:gd name="adj3" fmla="val 16667"/>
            </a:avLst>
          </a:prstGeom>
          <a:solidFill>
            <a:schemeClr val="accent3">
              <a:lumMod val="40000"/>
              <a:lumOff val="60000"/>
            </a:schemeClr>
          </a:solidFill>
          <a:ln w="3810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Sliver Moon</a:t>
            </a:r>
          </a:p>
        </p:txBody>
      </p:sp>
      <p:sp>
        <p:nvSpPr>
          <p:cNvPr id="11" name="Rounded Rectangular Callout 10"/>
          <p:cNvSpPr/>
          <p:nvPr/>
        </p:nvSpPr>
        <p:spPr>
          <a:xfrm>
            <a:off x="2178574" y="3443099"/>
            <a:ext cx="1919307" cy="612648"/>
          </a:xfrm>
          <a:prstGeom prst="wedgeRoundRectCallout">
            <a:avLst>
              <a:gd name="adj1" fmla="val 88919"/>
              <a:gd name="adj2" fmla="val 225023"/>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3" name="Rectangle 12"/>
          <p:cNvSpPr/>
          <p:nvPr/>
        </p:nvSpPr>
        <p:spPr>
          <a:xfrm>
            <a:off x="416685" y="5627409"/>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4" name="Rectangle 13"/>
          <p:cNvSpPr/>
          <p:nvPr/>
        </p:nvSpPr>
        <p:spPr>
          <a:xfrm>
            <a:off x="4990211" y="4201667"/>
            <a:ext cx="484788" cy="389466"/>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6" name="Rectangle 15"/>
          <p:cNvSpPr/>
          <p:nvPr/>
        </p:nvSpPr>
        <p:spPr>
          <a:xfrm>
            <a:off x="5511650" y="4201667"/>
            <a:ext cx="426758" cy="389466"/>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7" name="Rounded Rectangular Callout 16"/>
          <p:cNvSpPr/>
          <p:nvPr/>
        </p:nvSpPr>
        <p:spPr>
          <a:xfrm>
            <a:off x="4986815" y="2413337"/>
            <a:ext cx="2268542" cy="1129192"/>
          </a:xfrm>
          <a:prstGeom prst="wedgeRoundRectCallout">
            <a:avLst>
              <a:gd name="adj1" fmla="val -17380"/>
              <a:gd name="adj2" fmla="val 104648"/>
              <a:gd name="adj3" fmla="val 16667"/>
            </a:avLst>
          </a:prstGeom>
          <a:solidFill>
            <a:schemeClr val="accent3">
              <a:lumMod val="40000"/>
              <a:lumOff val="60000"/>
            </a:schemeClr>
          </a:solidFill>
          <a:ln w="3810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New </a:t>
            </a:r>
            <a:r>
              <a:rPr lang="en-CA" sz="2800" b="1" dirty="0" err="1">
                <a:solidFill>
                  <a:schemeClr val="bg1"/>
                </a:solidFill>
              </a:rPr>
              <a:t>Moonth</a:t>
            </a:r>
            <a:r>
              <a:rPr lang="en-CA" sz="2800" b="1" dirty="0">
                <a:solidFill>
                  <a:schemeClr val="bg1"/>
                </a:solidFill>
              </a:rPr>
              <a:t> Day</a:t>
            </a:r>
          </a:p>
        </p:txBody>
      </p:sp>
      <p:sp>
        <p:nvSpPr>
          <p:cNvPr id="18" name="Rectangle 17"/>
          <p:cNvSpPr/>
          <p:nvPr/>
        </p:nvSpPr>
        <p:spPr>
          <a:xfrm>
            <a:off x="5537796" y="5251058"/>
            <a:ext cx="476311" cy="415068"/>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0" name="Rounded Rectangle 19"/>
          <p:cNvSpPr/>
          <p:nvPr/>
        </p:nvSpPr>
        <p:spPr>
          <a:xfrm>
            <a:off x="454890" y="1549276"/>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ectangle 18"/>
          <p:cNvSpPr/>
          <p:nvPr/>
        </p:nvSpPr>
        <p:spPr>
          <a:xfrm>
            <a:off x="1140736" y="974777"/>
            <a:ext cx="2449139" cy="967237"/>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74471" y="517590"/>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22" name="Rectangle 21"/>
          <p:cNvSpPr/>
          <p:nvPr/>
        </p:nvSpPr>
        <p:spPr>
          <a:xfrm>
            <a:off x="5001899" y="3800921"/>
            <a:ext cx="519959" cy="389466"/>
          </a:xfrm>
          <a:prstGeom prst="rect">
            <a:avLst/>
          </a:prstGeom>
          <a:noFill/>
          <a:ln w="57150">
            <a:solidFill>
              <a:srgbClr val="0C27AC"/>
            </a:solidFill>
          </a:ln>
          <a:effectLst>
            <a:glow rad="508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3" name="Straight Arrow Connector 2"/>
          <p:cNvCxnSpPr/>
          <p:nvPr/>
        </p:nvCxnSpPr>
        <p:spPr>
          <a:xfrm>
            <a:off x="4065363" y="3949635"/>
            <a:ext cx="921452" cy="0"/>
          </a:xfrm>
          <a:prstGeom prst="straightConnector1">
            <a:avLst/>
          </a:prstGeom>
          <a:ln w="76200">
            <a:solidFill>
              <a:srgbClr val="9933FF"/>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flipH="1" flipV="1">
            <a:off x="895874" y="5943664"/>
            <a:ext cx="1281718" cy="259173"/>
          </a:xfrm>
          <a:prstGeom prst="straightConnector1">
            <a:avLst/>
          </a:prstGeom>
          <a:ln w="19050">
            <a:solidFill>
              <a:srgbClr val="C00000"/>
            </a:solidFill>
            <a:tailEnd type="triangle"/>
          </a:ln>
        </p:spPr>
        <p:style>
          <a:lnRef idx="1">
            <a:schemeClr val="accent1"/>
          </a:lnRef>
          <a:fillRef idx="0">
            <a:schemeClr val="accent1"/>
          </a:fillRef>
          <a:effectRef idx="0">
            <a:schemeClr val="accent1"/>
          </a:effectRef>
          <a:fontRef idx="minor">
            <a:schemeClr val="tx1"/>
          </a:fontRef>
        </p:style>
      </p:cxnSp>
      <p:sp>
        <p:nvSpPr>
          <p:cNvPr id="23" name="Rounded Rectangular Callout 22"/>
          <p:cNvSpPr/>
          <p:nvPr/>
        </p:nvSpPr>
        <p:spPr>
          <a:xfrm>
            <a:off x="2665603" y="6121777"/>
            <a:ext cx="4986068" cy="612648"/>
          </a:xfrm>
          <a:prstGeom prst="wedgeRoundRectCallout">
            <a:avLst>
              <a:gd name="adj1" fmla="val 12035"/>
              <a:gd name="adj2" fmla="val -119519"/>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The  Shaneh New Year Day</a:t>
            </a:r>
          </a:p>
        </p:txBody>
      </p:sp>
      <p:sp>
        <p:nvSpPr>
          <p:cNvPr id="2" name="Slide Number Placeholder 1"/>
          <p:cNvSpPr>
            <a:spLocks noGrp="1"/>
          </p:cNvSpPr>
          <p:nvPr>
            <p:ph type="sldNum" sz="quarter" idx="12"/>
          </p:nvPr>
        </p:nvSpPr>
        <p:spPr>
          <a:xfrm>
            <a:off x="11744325" y="6448165"/>
            <a:ext cx="385102" cy="365125"/>
          </a:xfrm>
        </p:spPr>
        <p:txBody>
          <a:bodyPr/>
          <a:lstStyle/>
          <a:p>
            <a:fld id="{6D22F896-40B5-4ADD-8801-0D06FADFA095}" type="slidenum">
              <a:rPr lang="en-US" sz="1400" smtClean="0"/>
              <a:t>59</a:t>
            </a:fld>
            <a:endParaRPr lang="en-US" sz="1400" dirty="0"/>
          </a:p>
        </p:txBody>
      </p:sp>
      <p:sp>
        <p:nvSpPr>
          <p:cNvPr id="24" name="Rounded Rectangle 23"/>
          <p:cNvSpPr/>
          <p:nvPr/>
        </p:nvSpPr>
        <p:spPr>
          <a:xfrm>
            <a:off x="1140737" y="1487359"/>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Rounded Rectangular Callout 11"/>
          <p:cNvSpPr/>
          <p:nvPr/>
        </p:nvSpPr>
        <p:spPr>
          <a:xfrm>
            <a:off x="7623390" y="2113741"/>
            <a:ext cx="4449320" cy="4634192"/>
          </a:xfrm>
          <a:prstGeom prst="wedgeRoundRectCallout">
            <a:avLst>
              <a:gd name="adj1" fmla="val -59446"/>
              <a:gd name="adj2" fmla="val -28210"/>
              <a:gd name="adj3" fmla="val 16667"/>
            </a:avLst>
          </a:prstGeom>
          <a:solidFill>
            <a:schemeClr val="accent3">
              <a:lumMod val="40000"/>
              <a:lumOff val="60000"/>
            </a:schemeClr>
          </a:solidFill>
          <a:ln w="76200">
            <a:solidFill>
              <a:srgbClr val="FF00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As documented by Morgenstern, </a:t>
            </a:r>
            <a:r>
              <a:rPr lang="en-CA" sz="3200" u="sng" dirty="0">
                <a:solidFill>
                  <a:schemeClr val="bg1"/>
                </a:solidFill>
              </a:rPr>
              <a:t>and </a:t>
            </a:r>
            <a:r>
              <a:rPr lang="en-CA" sz="3200" dirty="0">
                <a:solidFill>
                  <a:schemeClr val="bg1"/>
                </a:solidFill>
              </a:rPr>
              <a:t>p</a:t>
            </a:r>
            <a:r>
              <a:rPr lang="en-CA" sz="3200" u="sng" dirty="0">
                <a:solidFill>
                  <a:schemeClr val="bg1"/>
                </a:solidFill>
              </a:rPr>
              <a:t>roven</a:t>
            </a:r>
            <a:r>
              <a:rPr lang="en-CA" sz="3200" dirty="0">
                <a:solidFill>
                  <a:schemeClr val="bg1"/>
                </a:solidFill>
              </a:rPr>
              <a:t>, the sliver moon </a:t>
            </a:r>
            <a:r>
              <a:rPr lang="en-CA" sz="3200" b="1" u="sng" dirty="0">
                <a:solidFill>
                  <a:schemeClr val="bg1"/>
                </a:solidFill>
              </a:rPr>
              <a:t>PRIOR TO THE TEQUFAH</a:t>
            </a:r>
            <a:r>
              <a:rPr lang="en-CA" sz="3200" dirty="0">
                <a:solidFill>
                  <a:schemeClr val="bg1"/>
                </a:solidFill>
              </a:rPr>
              <a:t> was chosen in this era, as the beginning of their new year. (</a:t>
            </a:r>
            <a:r>
              <a:rPr lang="en-CA" sz="3200" dirty="0">
                <a:solidFill>
                  <a:srgbClr val="FF0000"/>
                </a:solidFill>
              </a:rPr>
              <a:t>Most likely a 13</a:t>
            </a:r>
            <a:r>
              <a:rPr lang="en-CA" sz="3200" baseline="30000" dirty="0">
                <a:solidFill>
                  <a:srgbClr val="FF0000"/>
                </a:solidFill>
              </a:rPr>
              <a:t>th</a:t>
            </a:r>
            <a:r>
              <a:rPr lang="en-CA" sz="3200" dirty="0">
                <a:solidFill>
                  <a:srgbClr val="FF0000"/>
                </a:solidFill>
              </a:rPr>
              <a:t> lunar month!</a:t>
            </a:r>
            <a:r>
              <a:rPr lang="en-CA" sz="3200" dirty="0">
                <a:solidFill>
                  <a:schemeClr val="bg1"/>
                </a:solidFill>
              </a:rPr>
              <a:t>)</a:t>
            </a:r>
          </a:p>
        </p:txBody>
      </p:sp>
    </p:spTree>
    <p:extLst>
      <p:ext uri="{BB962C8B-B14F-4D97-AF65-F5344CB8AC3E}">
        <p14:creationId xmlns:p14="http://schemas.microsoft.com/office/powerpoint/2010/main" val="1956443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25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par>
                          <p:cTn id="10" fill="hold">
                            <p:stCondLst>
                              <p:cond delay="1250"/>
                            </p:stCondLst>
                            <p:childTnLst>
                              <p:par>
                                <p:cTn id="11" presetID="21" presetClass="entr" presetSubtype="1" repeatCount="5000" fill="hold" grpId="0" nodeType="afterEffect">
                                  <p:stCondLst>
                                    <p:cond delay="0"/>
                                  </p:stCondLst>
                                  <p:childTnLst>
                                    <p:set>
                                      <p:cBhvr>
                                        <p:cTn id="12" dur="1" fill="hold">
                                          <p:stCondLst>
                                            <p:cond delay="0"/>
                                          </p:stCondLst>
                                        </p:cTn>
                                        <p:tgtEl>
                                          <p:spTgt spid="24"/>
                                        </p:tgtEl>
                                        <p:attrNameLst>
                                          <p:attrName>style.visibility</p:attrName>
                                        </p:attrNameLst>
                                      </p:cBhvr>
                                      <p:to>
                                        <p:strVal val="visible"/>
                                      </p:to>
                                    </p:set>
                                    <p:animEffect transition="in" filter="wheel(1)">
                                      <p:cBhvr>
                                        <p:cTn id="13" dur="1000"/>
                                        <p:tgtEl>
                                          <p:spTgt spid="24"/>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anim calcmode="lin" valueType="num">
                                      <p:cBhvr>
                                        <p:cTn id="17" dur="1000" fill="hold"/>
                                        <p:tgtEl>
                                          <p:spTgt spid="21"/>
                                        </p:tgtEl>
                                        <p:attrNameLst>
                                          <p:attrName>ppt_x</p:attrName>
                                        </p:attrNameLst>
                                      </p:cBhvr>
                                      <p:tavLst>
                                        <p:tav tm="0">
                                          <p:val>
                                            <p:strVal val="#ppt_x"/>
                                          </p:val>
                                        </p:tav>
                                        <p:tav tm="100000">
                                          <p:val>
                                            <p:strVal val="#ppt_x"/>
                                          </p:val>
                                        </p:tav>
                                      </p:tavLst>
                                    </p:anim>
                                    <p:anim calcmode="lin" valueType="num">
                                      <p:cBhvr>
                                        <p:cTn id="18" dur="1000" fill="hold"/>
                                        <p:tgtEl>
                                          <p:spTgt spid="21"/>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fade">
                                      <p:cBhvr>
                                        <p:cTn id="21" dur="1000"/>
                                        <p:tgtEl>
                                          <p:spTgt spid="19"/>
                                        </p:tgtEl>
                                      </p:cBhvr>
                                    </p:animEffect>
                                    <p:anim calcmode="lin" valueType="num">
                                      <p:cBhvr>
                                        <p:cTn id="22" dur="1000" fill="hold"/>
                                        <p:tgtEl>
                                          <p:spTgt spid="19"/>
                                        </p:tgtEl>
                                        <p:attrNameLst>
                                          <p:attrName>ppt_x</p:attrName>
                                        </p:attrNameLst>
                                      </p:cBhvr>
                                      <p:tavLst>
                                        <p:tav tm="0">
                                          <p:val>
                                            <p:strVal val="#ppt_x"/>
                                          </p:val>
                                        </p:tav>
                                        <p:tav tm="100000">
                                          <p:val>
                                            <p:strVal val="#ppt_x"/>
                                          </p:val>
                                        </p:tav>
                                      </p:tavLst>
                                    </p:anim>
                                    <p:anim calcmode="lin" valueType="num">
                                      <p:cBhvr>
                                        <p:cTn id="23"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14" presetClass="entr" presetSubtype="10" fill="hold" nodeType="clickEffect">
                                  <p:stCondLst>
                                    <p:cond delay="0"/>
                                  </p:stCondLst>
                                  <p:childTnLst>
                                    <p:set>
                                      <p:cBhvr>
                                        <p:cTn id="27" dur="1" fill="hold">
                                          <p:stCondLst>
                                            <p:cond delay="0"/>
                                          </p:stCondLst>
                                        </p:cTn>
                                        <p:tgtEl>
                                          <p:spTgt spid="26"/>
                                        </p:tgtEl>
                                        <p:attrNameLst>
                                          <p:attrName>style.visibility</p:attrName>
                                        </p:attrNameLst>
                                      </p:cBhvr>
                                      <p:to>
                                        <p:strVal val="visible"/>
                                      </p:to>
                                    </p:set>
                                    <p:animEffect transition="in" filter="randombar(horizontal)">
                                      <p:cBhvr>
                                        <p:cTn id="28" dur="500"/>
                                        <p:tgtEl>
                                          <p:spTgt spid="26"/>
                                        </p:tgtEl>
                                      </p:cBhvr>
                                    </p:animEffect>
                                  </p:childTnLst>
                                </p:cTn>
                              </p:par>
                            </p:childTnLst>
                          </p:cTn>
                        </p:par>
                        <p:par>
                          <p:cTn id="29" fill="hold">
                            <p:stCondLst>
                              <p:cond delay="500"/>
                            </p:stCondLst>
                            <p:childTnLst>
                              <p:par>
                                <p:cTn id="30" presetID="42" presetClass="entr" presetSubtype="0"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fade">
                                      <p:cBhvr>
                                        <p:cTn id="32" dur="1000"/>
                                        <p:tgtEl>
                                          <p:spTgt spid="10"/>
                                        </p:tgtEl>
                                      </p:cBhvr>
                                    </p:animEffect>
                                    <p:anim calcmode="lin" valueType="num">
                                      <p:cBhvr>
                                        <p:cTn id="33" dur="1000" fill="hold"/>
                                        <p:tgtEl>
                                          <p:spTgt spid="10"/>
                                        </p:tgtEl>
                                        <p:attrNameLst>
                                          <p:attrName>ppt_x</p:attrName>
                                        </p:attrNameLst>
                                      </p:cBhvr>
                                      <p:tavLst>
                                        <p:tav tm="0">
                                          <p:val>
                                            <p:strVal val="#ppt_x"/>
                                          </p:val>
                                        </p:tav>
                                        <p:tav tm="100000">
                                          <p:val>
                                            <p:strVal val="#ppt_x"/>
                                          </p:val>
                                        </p:tav>
                                      </p:tavLst>
                                    </p:anim>
                                    <p:anim calcmode="lin" valueType="num">
                                      <p:cBhvr>
                                        <p:cTn id="34" dur="1000" fill="hold"/>
                                        <p:tgtEl>
                                          <p:spTgt spid="10"/>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fade">
                                      <p:cBhvr>
                                        <p:cTn id="37" dur="1000"/>
                                        <p:tgtEl>
                                          <p:spTgt spid="13"/>
                                        </p:tgtEl>
                                      </p:cBhvr>
                                    </p:animEffect>
                                    <p:anim calcmode="lin" valueType="num">
                                      <p:cBhvr>
                                        <p:cTn id="38" dur="1000" fill="hold"/>
                                        <p:tgtEl>
                                          <p:spTgt spid="13"/>
                                        </p:tgtEl>
                                        <p:attrNameLst>
                                          <p:attrName>ppt_x</p:attrName>
                                        </p:attrNameLst>
                                      </p:cBhvr>
                                      <p:tavLst>
                                        <p:tav tm="0">
                                          <p:val>
                                            <p:strVal val="#ppt_x"/>
                                          </p:val>
                                        </p:tav>
                                        <p:tav tm="100000">
                                          <p:val>
                                            <p:strVal val="#ppt_x"/>
                                          </p:val>
                                        </p:tav>
                                      </p:tavLst>
                                    </p:anim>
                                    <p:anim calcmode="lin" valueType="num">
                                      <p:cBhvr>
                                        <p:cTn id="39" dur="1000" fill="hold"/>
                                        <p:tgtEl>
                                          <p:spTgt spid="13"/>
                                        </p:tgtEl>
                                        <p:attrNameLst>
                                          <p:attrName>ppt_y</p:attrName>
                                        </p:attrNameLst>
                                      </p:cBhvr>
                                      <p:tavLst>
                                        <p:tav tm="0">
                                          <p:val>
                                            <p:strVal val="#ppt_y+.1"/>
                                          </p:val>
                                        </p:tav>
                                        <p:tav tm="100000">
                                          <p:val>
                                            <p:strVal val="#ppt_y"/>
                                          </p:val>
                                        </p:tav>
                                      </p:tavLst>
                                    </p:anim>
                                  </p:childTnLst>
                                </p:cTn>
                              </p:par>
                            </p:childTnLst>
                          </p:cTn>
                        </p:par>
                        <p:par>
                          <p:cTn id="40" fill="hold">
                            <p:stCondLst>
                              <p:cond delay="1500"/>
                            </p:stCondLst>
                            <p:childTnLst>
                              <p:par>
                                <p:cTn id="41" presetID="22" presetClass="entr" presetSubtype="2"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right)">
                                      <p:cBhvr>
                                        <p:cTn id="43" dur="500"/>
                                        <p:tgtEl>
                                          <p:spTgt spid="8"/>
                                        </p:tgtEl>
                                      </p:cBhvr>
                                    </p:animEffect>
                                  </p:childTnLst>
                                </p:cTn>
                              </p:par>
                            </p:childTnLst>
                          </p:cTn>
                        </p:par>
                        <p:par>
                          <p:cTn id="44" fill="hold">
                            <p:stCondLst>
                              <p:cond delay="2000"/>
                            </p:stCondLst>
                            <p:childTnLst>
                              <p:par>
                                <p:cTn id="45" presetID="42" presetClass="entr" presetSubtype="0" fill="hold" grpId="0"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fade">
                                      <p:cBhvr>
                                        <p:cTn id="47" dur="1000"/>
                                        <p:tgtEl>
                                          <p:spTgt spid="14"/>
                                        </p:tgtEl>
                                      </p:cBhvr>
                                    </p:animEffect>
                                    <p:anim calcmode="lin" valueType="num">
                                      <p:cBhvr>
                                        <p:cTn id="48" dur="1000" fill="hold"/>
                                        <p:tgtEl>
                                          <p:spTgt spid="14"/>
                                        </p:tgtEl>
                                        <p:attrNameLst>
                                          <p:attrName>ppt_x</p:attrName>
                                        </p:attrNameLst>
                                      </p:cBhvr>
                                      <p:tavLst>
                                        <p:tav tm="0">
                                          <p:val>
                                            <p:strVal val="#ppt_x"/>
                                          </p:val>
                                        </p:tav>
                                        <p:tav tm="100000">
                                          <p:val>
                                            <p:strVal val="#ppt_x"/>
                                          </p:val>
                                        </p:tav>
                                      </p:tavLst>
                                    </p:anim>
                                    <p:anim calcmode="lin" valueType="num">
                                      <p:cBhvr>
                                        <p:cTn id="49" dur="1000" fill="hold"/>
                                        <p:tgtEl>
                                          <p:spTgt spid="14"/>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fade">
                                      <p:cBhvr>
                                        <p:cTn id="52" dur="1000"/>
                                        <p:tgtEl>
                                          <p:spTgt spid="15"/>
                                        </p:tgtEl>
                                      </p:cBhvr>
                                    </p:animEffect>
                                    <p:anim calcmode="lin" valueType="num">
                                      <p:cBhvr>
                                        <p:cTn id="53" dur="1000" fill="hold"/>
                                        <p:tgtEl>
                                          <p:spTgt spid="15"/>
                                        </p:tgtEl>
                                        <p:attrNameLst>
                                          <p:attrName>ppt_x</p:attrName>
                                        </p:attrNameLst>
                                      </p:cBhvr>
                                      <p:tavLst>
                                        <p:tav tm="0">
                                          <p:val>
                                            <p:strVal val="#ppt_x"/>
                                          </p:val>
                                        </p:tav>
                                        <p:tav tm="100000">
                                          <p:val>
                                            <p:strVal val="#ppt_x"/>
                                          </p:val>
                                        </p:tav>
                                      </p:tavLst>
                                    </p:anim>
                                    <p:anim calcmode="lin" valueType="num">
                                      <p:cBhvr>
                                        <p:cTn id="5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grpId="0" nodeType="clickEffect">
                                  <p:stCondLst>
                                    <p:cond delay="0"/>
                                  </p:stCondLst>
                                  <p:childTnLst>
                                    <p:set>
                                      <p:cBhvr>
                                        <p:cTn id="58" dur="1" fill="hold">
                                          <p:stCondLst>
                                            <p:cond delay="0"/>
                                          </p:stCondLst>
                                        </p:cTn>
                                        <p:tgtEl>
                                          <p:spTgt spid="16"/>
                                        </p:tgtEl>
                                        <p:attrNameLst>
                                          <p:attrName>style.visibility</p:attrName>
                                        </p:attrNameLst>
                                      </p:cBhvr>
                                      <p:to>
                                        <p:strVal val="visible"/>
                                      </p:to>
                                    </p:set>
                                    <p:animEffect transition="in" filter="fade">
                                      <p:cBhvr>
                                        <p:cTn id="59" dur="1000"/>
                                        <p:tgtEl>
                                          <p:spTgt spid="16"/>
                                        </p:tgtEl>
                                      </p:cBhvr>
                                    </p:animEffect>
                                    <p:anim calcmode="lin" valueType="num">
                                      <p:cBhvr>
                                        <p:cTn id="60" dur="1000" fill="hold"/>
                                        <p:tgtEl>
                                          <p:spTgt spid="16"/>
                                        </p:tgtEl>
                                        <p:attrNameLst>
                                          <p:attrName>ppt_x</p:attrName>
                                        </p:attrNameLst>
                                      </p:cBhvr>
                                      <p:tavLst>
                                        <p:tav tm="0">
                                          <p:val>
                                            <p:strVal val="#ppt_x"/>
                                          </p:val>
                                        </p:tav>
                                        <p:tav tm="100000">
                                          <p:val>
                                            <p:strVal val="#ppt_x"/>
                                          </p:val>
                                        </p:tav>
                                      </p:tavLst>
                                    </p:anim>
                                    <p:anim calcmode="lin" valueType="num">
                                      <p:cBhvr>
                                        <p:cTn id="61" dur="1000" fill="hold"/>
                                        <p:tgtEl>
                                          <p:spTgt spid="1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7"/>
                                        </p:tgtEl>
                                        <p:attrNameLst>
                                          <p:attrName>style.visibility</p:attrName>
                                        </p:attrNameLst>
                                      </p:cBhvr>
                                      <p:to>
                                        <p:strVal val="visible"/>
                                      </p:to>
                                    </p:set>
                                    <p:animEffect transition="in" filter="fade">
                                      <p:cBhvr>
                                        <p:cTn id="64" dur="1000"/>
                                        <p:tgtEl>
                                          <p:spTgt spid="17"/>
                                        </p:tgtEl>
                                      </p:cBhvr>
                                    </p:animEffect>
                                    <p:anim calcmode="lin" valueType="num">
                                      <p:cBhvr>
                                        <p:cTn id="65" dur="1000" fill="hold"/>
                                        <p:tgtEl>
                                          <p:spTgt spid="17"/>
                                        </p:tgtEl>
                                        <p:attrNameLst>
                                          <p:attrName>ppt_x</p:attrName>
                                        </p:attrNameLst>
                                      </p:cBhvr>
                                      <p:tavLst>
                                        <p:tav tm="0">
                                          <p:val>
                                            <p:strVal val="#ppt_x"/>
                                          </p:val>
                                        </p:tav>
                                        <p:tav tm="100000">
                                          <p:val>
                                            <p:strVal val="#ppt_x"/>
                                          </p:val>
                                        </p:tav>
                                      </p:tavLst>
                                    </p:anim>
                                    <p:anim calcmode="lin" valueType="num">
                                      <p:cBhvr>
                                        <p:cTn id="66"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9" presetClass="entr" presetSubtype="0" fill="hold" grpId="0" nodeType="clickEffect">
                                  <p:stCondLst>
                                    <p:cond delay="0"/>
                                  </p:stCondLst>
                                  <p:childTnLst>
                                    <p:set>
                                      <p:cBhvr>
                                        <p:cTn id="70" dur="1" fill="hold">
                                          <p:stCondLst>
                                            <p:cond delay="0"/>
                                          </p:stCondLst>
                                        </p:cTn>
                                        <p:tgtEl>
                                          <p:spTgt spid="12"/>
                                        </p:tgtEl>
                                        <p:attrNameLst>
                                          <p:attrName>style.visibility</p:attrName>
                                        </p:attrNameLst>
                                      </p:cBhvr>
                                      <p:to>
                                        <p:strVal val="visible"/>
                                      </p:to>
                                    </p:set>
                                    <p:animEffect transition="in" filter="dissolve">
                                      <p:cBhvr>
                                        <p:cTn id="71" dur="1000"/>
                                        <p:tgtEl>
                                          <p:spTgt spid="12"/>
                                        </p:tgtEl>
                                      </p:cBhvr>
                                    </p:animEffect>
                                  </p:childTnLst>
                                </p:cTn>
                              </p:par>
                            </p:childTnLst>
                          </p:cTn>
                        </p:par>
                      </p:childTnLst>
                    </p:cTn>
                  </p:par>
                  <p:par>
                    <p:cTn id="72" fill="hold">
                      <p:stCondLst>
                        <p:cond delay="indefinite"/>
                      </p:stCondLst>
                      <p:childTnLst>
                        <p:par>
                          <p:cTn id="73" fill="hold">
                            <p:stCondLst>
                              <p:cond delay="0"/>
                            </p:stCondLst>
                            <p:childTnLst>
                              <p:par>
                                <p:cTn id="74" presetID="6" presetClass="entr" presetSubtype="16" fill="hold" grpId="0" nodeType="clickEffect">
                                  <p:stCondLst>
                                    <p:cond delay="0"/>
                                  </p:stCondLst>
                                  <p:childTnLst>
                                    <p:set>
                                      <p:cBhvr>
                                        <p:cTn id="75" dur="1" fill="hold">
                                          <p:stCondLst>
                                            <p:cond delay="0"/>
                                          </p:stCondLst>
                                        </p:cTn>
                                        <p:tgtEl>
                                          <p:spTgt spid="11"/>
                                        </p:tgtEl>
                                        <p:attrNameLst>
                                          <p:attrName>style.visibility</p:attrName>
                                        </p:attrNameLst>
                                      </p:cBhvr>
                                      <p:to>
                                        <p:strVal val="visible"/>
                                      </p:to>
                                    </p:set>
                                    <p:animEffect transition="in" filter="circle(in)">
                                      <p:cBhvr>
                                        <p:cTn id="76" dur="2000"/>
                                        <p:tgtEl>
                                          <p:spTgt spid="11"/>
                                        </p:tgtEl>
                                      </p:cBhvr>
                                    </p:animEffect>
                                  </p:childTnLst>
                                </p:cTn>
                              </p:par>
                              <p:par>
                                <p:cTn id="77" presetID="6" presetClass="entr" presetSubtype="16" fill="hold" grpId="0" nodeType="withEffect">
                                  <p:stCondLst>
                                    <p:cond delay="0"/>
                                  </p:stCondLst>
                                  <p:childTnLst>
                                    <p:set>
                                      <p:cBhvr>
                                        <p:cTn id="78" dur="1" fill="hold">
                                          <p:stCondLst>
                                            <p:cond delay="0"/>
                                          </p:stCondLst>
                                        </p:cTn>
                                        <p:tgtEl>
                                          <p:spTgt spid="7"/>
                                        </p:tgtEl>
                                        <p:attrNameLst>
                                          <p:attrName>style.visibility</p:attrName>
                                        </p:attrNameLst>
                                      </p:cBhvr>
                                      <p:to>
                                        <p:strVal val="visible"/>
                                      </p:to>
                                    </p:set>
                                    <p:animEffect transition="in" filter="circle(in)">
                                      <p:cBhvr>
                                        <p:cTn id="79" dur="2000"/>
                                        <p:tgtEl>
                                          <p:spTgt spid="7"/>
                                        </p:tgtEl>
                                      </p:cBhvr>
                                    </p:animEffect>
                                  </p:childTnLst>
                                </p:cTn>
                              </p:par>
                            </p:childTnLst>
                          </p:cTn>
                        </p:par>
                        <p:par>
                          <p:cTn id="80" fill="hold">
                            <p:stCondLst>
                              <p:cond delay="2000"/>
                            </p:stCondLst>
                            <p:childTnLst>
                              <p:par>
                                <p:cTn id="81" presetID="22" presetClass="entr" presetSubtype="8" fill="hold" nodeType="afterEffect">
                                  <p:stCondLst>
                                    <p:cond delay="0"/>
                                  </p:stCondLst>
                                  <p:childTnLst>
                                    <p:set>
                                      <p:cBhvr>
                                        <p:cTn id="82" dur="1" fill="hold">
                                          <p:stCondLst>
                                            <p:cond delay="0"/>
                                          </p:stCondLst>
                                        </p:cTn>
                                        <p:tgtEl>
                                          <p:spTgt spid="3"/>
                                        </p:tgtEl>
                                        <p:attrNameLst>
                                          <p:attrName>style.visibility</p:attrName>
                                        </p:attrNameLst>
                                      </p:cBhvr>
                                      <p:to>
                                        <p:strVal val="visible"/>
                                      </p:to>
                                    </p:set>
                                    <p:animEffect transition="in" filter="wipe(left)">
                                      <p:cBhvr>
                                        <p:cTn id="83" dur="500"/>
                                        <p:tgtEl>
                                          <p:spTgt spid="3"/>
                                        </p:tgtEl>
                                      </p:cBhvr>
                                    </p:animEffect>
                                  </p:childTnLst>
                                </p:cTn>
                              </p:par>
                            </p:childTnLst>
                          </p:cTn>
                        </p:par>
                        <p:par>
                          <p:cTn id="84" fill="hold">
                            <p:stCondLst>
                              <p:cond delay="2500"/>
                            </p:stCondLst>
                            <p:childTnLst>
                              <p:par>
                                <p:cTn id="85" presetID="21" presetClass="entr" presetSubtype="1" fill="hold" grpId="0" nodeType="afterEffect">
                                  <p:stCondLst>
                                    <p:cond delay="0"/>
                                  </p:stCondLst>
                                  <p:childTnLst>
                                    <p:set>
                                      <p:cBhvr>
                                        <p:cTn id="86" dur="1" fill="hold">
                                          <p:stCondLst>
                                            <p:cond delay="0"/>
                                          </p:stCondLst>
                                        </p:cTn>
                                        <p:tgtEl>
                                          <p:spTgt spid="22"/>
                                        </p:tgtEl>
                                        <p:attrNameLst>
                                          <p:attrName>style.visibility</p:attrName>
                                        </p:attrNameLst>
                                      </p:cBhvr>
                                      <p:to>
                                        <p:strVal val="visible"/>
                                      </p:to>
                                    </p:set>
                                    <p:animEffect transition="in" filter="wheel(1)">
                                      <p:cBhvr>
                                        <p:cTn id="87" dur="2000"/>
                                        <p:tgtEl>
                                          <p:spTgt spid="22"/>
                                        </p:tgtEl>
                                      </p:cBhvr>
                                    </p:animEffect>
                                  </p:childTnLst>
                                </p:cTn>
                              </p:par>
                            </p:childTnLst>
                          </p:cTn>
                        </p:par>
                      </p:childTnLst>
                    </p:cTn>
                  </p:par>
                  <p:par>
                    <p:cTn id="88" fill="hold">
                      <p:stCondLst>
                        <p:cond delay="indefinite"/>
                      </p:stCondLst>
                      <p:childTnLst>
                        <p:par>
                          <p:cTn id="89" fill="hold">
                            <p:stCondLst>
                              <p:cond delay="0"/>
                            </p:stCondLst>
                            <p:childTnLst>
                              <p:par>
                                <p:cTn id="90" presetID="16" presetClass="entr" presetSubtype="21" fill="hold" grpId="0" nodeType="clickEffect">
                                  <p:stCondLst>
                                    <p:cond delay="0"/>
                                  </p:stCondLst>
                                  <p:childTnLst>
                                    <p:set>
                                      <p:cBhvr>
                                        <p:cTn id="91" dur="1" fill="hold">
                                          <p:stCondLst>
                                            <p:cond delay="0"/>
                                          </p:stCondLst>
                                        </p:cTn>
                                        <p:tgtEl>
                                          <p:spTgt spid="23"/>
                                        </p:tgtEl>
                                        <p:attrNameLst>
                                          <p:attrName>style.visibility</p:attrName>
                                        </p:attrNameLst>
                                      </p:cBhvr>
                                      <p:to>
                                        <p:strVal val="visible"/>
                                      </p:to>
                                    </p:set>
                                    <p:animEffect transition="in" filter="barn(inVertical)">
                                      <p:cBhvr>
                                        <p:cTn id="92" dur="500"/>
                                        <p:tgtEl>
                                          <p:spTgt spid="23"/>
                                        </p:tgtEl>
                                      </p:cBhvr>
                                    </p:animEffect>
                                  </p:childTnLst>
                                </p:cTn>
                              </p:par>
                            </p:childTnLst>
                          </p:cTn>
                        </p:par>
                        <p:par>
                          <p:cTn id="93" fill="hold">
                            <p:stCondLst>
                              <p:cond delay="500"/>
                            </p:stCondLst>
                            <p:childTnLst>
                              <p:par>
                                <p:cTn id="94" presetID="16" presetClass="entr" presetSubtype="21" fill="hold" grpId="0" nodeType="afterEffect">
                                  <p:stCondLst>
                                    <p:cond delay="0"/>
                                  </p:stCondLst>
                                  <p:childTnLst>
                                    <p:set>
                                      <p:cBhvr>
                                        <p:cTn id="95" dur="1" fill="hold">
                                          <p:stCondLst>
                                            <p:cond delay="0"/>
                                          </p:stCondLst>
                                        </p:cTn>
                                        <p:tgtEl>
                                          <p:spTgt spid="18"/>
                                        </p:tgtEl>
                                        <p:attrNameLst>
                                          <p:attrName>style.visibility</p:attrName>
                                        </p:attrNameLst>
                                      </p:cBhvr>
                                      <p:to>
                                        <p:strVal val="visible"/>
                                      </p:to>
                                    </p:set>
                                    <p:animEffect transition="in" filter="barn(inVertical)">
                                      <p:cBhvr>
                                        <p:cTn id="9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animBg="1"/>
      <p:bldP spid="15" grpId="0" animBg="1"/>
      <p:bldP spid="11" grpId="0" animBg="1"/>
      <p:bldP spid="13" grpId="0" animBg="1"/>
      <p:bldP spid="14" grpId="0" animBg="1"/>
      <p:bldP spid="16" grpId="0" animBg="1"/>
      <p:bldP spid="17" grpId="0" animBg="1"/>
      <p:bldP spid="18" grpId="0" animBg="1"/>
      <p:bldP spid="20" grpId="0" animBg="1"/>
      <p:bldP spid="19" grpId="0" animBg="1"/>
      <p:bldP spid="21" grpId="0" animBg="1"/>
      <p:bldP spid="22" grpId="0" animBg="1"/>
      <p:bldP spid="23" grpId="0" animBg="1"/>
      <p:bldP spid="24" grpId="0" animBg="1"/>
      <p:bldP spid="1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28626" y="689539"/>
            <a:ext cx="11353799" cy="3326365"/>
          </a:xfrm>
          <a:prstGeom prst="roundRect">
            <a:avLst>
              <a:gd name="adj" fmla="val 50000"/>
            </a:avLst>
          </a:prstGeom>
          <a:solidFill>
            <a:srgbClr val="FFFF00"/>
          </a:solidFill>
          <a:ln w="28575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ln w="28575">
                  <a:solidFill>
                    <a:srgbClr val="3E3EF0"/>
                  </a:solidFill>
                </a:ln>
                <a:solidFill>
                  <a:srgbClr val="D73DCC"/>
                </a:solidFill>
                <a:latin typeface="Cooper Black" panose="0208090404030B020404" pitchFamily="18" charset="0"/>
              </a:rPr>
              <a:t>Remember</a:t>
            </a:r>
            <a:r>
              <a:rPr lang="en-US" sz="4400" b="1" dirty="0">
                <a:ln>
                  <a:solidFill>
                    <a:srgbClr val="3E3EF0"/>
                  </a:solidFill>
                </a:ln>
                <a:solidFill>
                  <a:srgbClr val="D73DCC"/>
                </a:solidFill>
              </a:rPr>
              <a:t> </a:t>
            </a:r>
            <a:r>
              <a:rPr lang="en-US" sz="4400" b="1" dirty="0">
                <a:solidFill>
                  <a:schemeClr val="bg1"/>
                </a:solidFill>
              </a:rPr>
              <a:t>the </a:t>
            </a:r>
            <a:r>
              <a:rPr lang="en-US" sz="4400" b="1" dirty="0">
                <a:solidFill>
                  <a:schemeClr val="bg1"/>
                </a:solidFill>
                <a:effectLst>
                  <a:glow rad="127000">
                    <a:srgbClr val="00FF99"/>
                  </a:glow>
                </a:effectLst>
              </a:rPr>
              <a:t>Torah</a:t>
            </a:r>
            <a:r>
              <a:rPr lang="en-US" sz="4400" b="1" dirty="0">
                <a:solidFill>
                  <a:schemeClr val="bg1"/>
                </a:solidFill>
              </a:rPr>
              <a:t> of Mosheh, </a:t>
            </a:r>
            <a:br>
              <a:rPr lang="en-US" sz="4400" b="1" dirty="0">
                <a:solidFill>
                  <a:schemeClr val="bg1"/>
                </a:solidFill>
              </a:rPr>
            </a:br>
            <a:r>
              <a:rPr lang="en-US" sz="4400" b="1" dirty="0">
                <a:solidFill>
                  <a:schemeClr val="bg1"/>
                </a:solidFill>
              </a:rPr>
              <a:t>My servant which I commanded him </a:t>
            </a:r>
            <a:br>
              <a:rPr lang="en-US" sz="4400" b="1" dirty="0">
                <a:solidFill>
                  <a:schemeClr val="bg1"/>
                </a:solidFill>
              </a:rPr>
            </a:br>
            <a:r>
              <a:rPr lang="en-US" sz="4400" b="1" dirty="0">
                <a:solidFill>
                  <a:schemeClr val="bg1"/>
                </a:solidFill>
              </a:rPr>
              <a:t>in </a:t>
            </a:r>
            <a:r>
              <a:rPr lang="en-US" sz="4400" b="1" dirty="0" err="1">
                <a:solidFill>
                  <a:schemeClr val="bg1"/>
                </a:solidFill>
              </a:rPr>
              <a:t>Horeb</a:t>
            </a:r>
            <a:r>
              <a:rPr lang="en-US" sz="4400" b="1" dirty="0">
                <a:solidFill>
                  <a:schemeClr val="bg1"/>
                </a:solidFill>
              </a:rPr>
              <a:t> for all </a:t>
            </a:r>
            <a:r>
              <a:rPr lang="en-US" sz="4400" b="1" dirty="0" err="1">
                <a:solidFill>
                  <a:schemeClr val="bg1"/>
                </a:solidFill>
              </a:rPr>
              <a:t>Yisra’el</a:t>
            </a:r>
            <a:r>
              <a:rPr lang="en-US" sz="4400" b="1" dirty="0">
                <a:solidFill>
                  <a:schemeClr val="bg1"/>
                </a:solidFill>
              </a:rPr>
              <a:t> – </a:t>
            </a:r>
            <a:br>
              <a:rPr lang="en-US" sz="4400" b="1" dirty="0">
                <a:solidFill>
                  <a:schemeClr val="bg1"/>
                </a:solidFill>
              </a:rPr>
            </a:br>
            <a:r>
              <a:rPr lang="en-US" sz="4400" b="1" dirty="0">
                <a:solidFill>
                  <a:schemeClr val="bg1"/>
                </a:solidFill>
              </a:rPr>
              <a:t>Laws and Right- Rulings.</a:t>
            </a: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6</a:t>
            </a:fld>
            <a:endParaRPr lang="en-US" sz="1400" dirty="0">
              <a:solidFill>
                <a:schemeClr val="bg1"/>
              </a:solidFill>
            </a:endParaRPr>
          </a:p>
        </p:txBody>
      </p:sp>
      <p:sp>
        <p:nvSpPr>
          <p:cNvPr id="9" name="Rounded Rectangle 8"/>
          <p:cNvSpPr/>
          <p:nvPr/>
        </p:nvSpPr>
        <p:spPr>
          <a:xfrm>
            <a:off x="301090" y="4570769"/>
            <a:ext cx="11608869" cy="1922106"/>
          </a:xfrm>
          <a:prstGeom prst="roundRect">
            <a:avLst>
              <a:gd name="adj" fmla="val 40878"/>
            </a:avLst>
          </a:prstGeom>
          <a:solidFill>
            <a:schemeClr val="accent3">
              <a:lumMod val="60000"/>
              <a:lumOff val="40000"/>
            </a:schemeClr>
          </a:solidFill>
          <a:ln w="38100">
            <a:solidFill>
              <a:srgbClr val="0C2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u="sng" dirty="0">
                <a:solidFill>
                  <a:srgbClr val="002060"/>
                </a:solidFill>
              </a:rPr>
              <a:t>Could it be</a:t>
            </a:r>
            <a:r>
              <a:rPr lang="en-CA" sz="4000" dirty="0">
                <a:solidFill>
                  <a:srgbClr val="002060"/>
                </a:solidFill>
              </a:rPr>
              <a:t>:  </a:t>
            </a:r>
            <a:r>
              <a:rPr lang="en-CA" sz="3200" dirty="0">
                <a:solidFill>
                  <a:srgbClr val="002060"/>
                </a:solidFill>
              </a:rPr>
              <a:t>When Yahusha was “LOST” and </a:t>
            </a:r>
            <a:r>
              <a:rPr lang="en-CA" sz="3200" u="sng" dirty="0">
                <a:solidFill>
                  <a:srgbClr val="002060"/>
                </a:solidFill>
              </a:rPr>
              <a:t>IN THE TABERNACLE</a:t>
            </a:r>
            <a:r>
              <a:rPr lang="en-CA" sz="3200" dirty="0">
                <a:solidFill>
                  <a:srgbClr val="002060"/>
                </a:solidFill>
              </a:rPr>
              <a:t> 3 CYCLES </a:t>
            </a:r>
            <a:r>
              <a:rPr lang="en-CA" sz="3200" b="1" i="1" dirty="0">
                <a:ln>
                  <a:solidFill>
                    <a:srgbClr val="FF0000"/>
                  </a:solidFill>
                </a:ln>
                <a:solidFill>
                  <a:srgbClr val="D73DCC"/>
                </a:solidFill>
              </a:rPr>
              <a:t>AFTER THE FEAST OF THE JEWS</a:t>
            </a:r>
            <a:r>
              <a:rPr lang="en-CA" sz="3200" dirty="0">
                <a:solidFill>
                  <a:srgbClr val="D73DCC"/>
                </a:solidFill>
              </a:rPr>
              <a:t>,</a:t>
            </a:r>
            <a:r>
              <a:rPr lang="en-CA" sz="3200" dirty="0">
                <a:solidFill>
                  <a:srgbClr val="002060"/>
                </a:solidFill>
              </a:rPr>
              <a:t> was Yahusha actually </a:t>
            </a:r>
            <a:r>
              <a:rPr lang="en-CA" sz="4000" b="1" dirty="0">
                <a:ln w="28575">
                  <a:solidFill>
                    <a:srgbClr val="3E3EF0"/>
                  </a:solidFill>
                </a:ln>
                <a:solidFill>
                  <a:schemeClr val="accent5">
                    <a:lumMod val="75000"/>
                  </a:schemeClr>
                </a:solidFill>
                <a:latin typeface="Cooper Black" panose="0208090404030B020404" pitchFamily="18" charset="0"/>
              </a:rPr>
              <a:t>“REMEMBERING”</a:t>
            </a:r>
            <a:r>
              <a:rPr lang="en-CA" sz="4000" dirty="0">
                <a:solidFill>
                  <a:srgbClr val="002060"/>
                </a:solidFill>
              </a:rPr>
              <a:t> </a:t>
            </a:r>
            <a:r>
              <a:rPr lang="en-CA" sz="3200" dirty="0">
                <a:solidFill>
                  <a:srgbClr val="002060"/>
                </a:solidFill>
              </a:rPr>
              <a:t>the Torah statutes?</a:t>
            </a:r>
          </a:p>
        </p:txBody>
      </p:sp>
      <p:sp>
        <p:nvSpPr>
          <p:cNvPr id="10" name="Rounded Rectangle 9"/>
          <p:cNvSpPr/>
          <p:nvPr/>
        </p:nvSpPr>
        <p:spPr>
          <a:xfrm>
            <a:off x="9843796" y="3265714"/>
            <a:ext cx="979714" cy="382555"/>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3E3EF0"/>
                </a:solidFill>
              </a:rPr>
              <a:t>Mal 4:4</a:t>
            </a:r>
          </a:p>
        </p:txBody>
      </p:sp>
      <p:sp>
        <p:nvSpPr>
          <p:cNvPr id="11" name="Rounded Rectangular Callout 10"/>
          <p:cNvSpPr/>
          <p:nvPr/>
        </p:nvSpPr>
        <p:spPr>
          <a:xfrm>
            <a:off x="10823511" y="4823927"/>
            <a:ext cx="1227470" cy="359490"/>
          </a:xfrm>
          <a:prstGeom prst="wedgeRoundRectCallout">
            <a:avLst>
              <a:gd name="adj1" fmla="val -68537"/>
              <a:gd name="adj2" fmla="val 117735"/>
              <a:gd name="adj3" fmla="val 16667"/>
            </a:avLst>
          </a:prstGeom>
          <a:solidFill>
            <a:schemeClr val="tx1">
              <a:lumMod val="65000"/>
            </a:schemeClr>
          </a:solidFill>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3E3EF0"/>
                </a:solidFill>
              </a:rPr>
              <a:t>Luke 2:46</a:t>
            </a:r>
          </a:p>
        </p:txBody>
      </p:sp>
    </p:spTree>
    <p:extLst>
      <p:ext uri="{BB962C8B-B14F-4D97-AF65-F5344CB8AC3E}">
        <p14:creationId xmlns:p14="http://schemas.microsoft.com/office/powerpoint/2010/main" val="2344256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1500"/>
                                        <p:tgtEl>
                                          <p:spTgt spid="9"/>
                                        </p:tgtEl>
                                      </p:cBhvr>
                                    </p:animEffect>
                                  </p:childTnLst>
                                </p:cTn>
                              </p:par>
                            </p:childTnLst>
                          </p:cTn>
                        </p:par>
                        <p:par>
                          <p:cTn id="15" fill="hold">
                            <p:stCondLst>
                              <p:cond delay="1500"/>
                            </p:stCondLst>
                            <p:childTnLst>
                              <p:par>
                                <p:cTn id="16" presetID="3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 calcmode="lin" valueType="num">
                                      <p:cBhvr>
                                        <p:cTn id="18" dur="1000" fill="hold"/>
                                        <p:tgtEl>
                                          <p:spTgt spid="11"/>
                                        </p:tgtEl>
                                        <p:attrNameLst>
                                          <p:attrName>ppt_w</p:attrName>
                                        </p:attrNameLst>
                                      </p:cBhvr>
                                      <p:tavLst>
                                        <p:tav tm="0">
                                          <p:val>
                                            <p:fltVal val="0"/>
                                          </p:val>
                                        </p:tav>
                                        <p:tav tm="100000">
                                          <p:val>
                                            <p:strVal val="#ppt_w"/>
                                          </p:val>
                                        </p:tav>
                                      </p:tavLst>
                                    </p:anim>
                                    <p:anim calcmode="lin" valueType="num">
                                      <p:cBhvr>
                                        <p:cTn id="19" dur="1000" fill="hold"/>
                                        <p:tgtEl>
                                          <p:spTgt spid="11"/>
                                        </p:tgtEl>
                                        <p:attrNameLst>
                                          <p:attrName>ppt_h</p:attrName>
                                        </p:attrNameLst>
                                      </p:cBhvr>
                                      <p:tavLst>
                                        <p:tav tm="0">
                                          <p:val>
                                            <p:fltVal val="0"/>
                                          </p:val>
                                        </p:tav>
                                        <p:tav tm="100000">
                                          <p:val>
                                            <p:strVal val="#ppt_h"/>
                                          </p:val>
                                        </p:tav>
                                      </p:tavLst>
                                    </p:anim>
                                    <p:anim calcmode="lin" valueType="num">
                                      <p:cBhvr>
                                        <p:cTn id="20" dur="1000" fill="hold"/>
                                        <p:tgtEl>
                                          <p:spTgt spid="11"/>
                                        </p:tgtEl>
                                        <p:attrNameLst>
                                          <p:attrName>style.rotation</p:attrName>
                                        </p:attrNameLst>
                                      </p:cBhvr>
                                      <p:tavLst>
                                        <p:tav tm="0">
                                          <p:val>
                                            <p:fltVal val="90"/>
                                          </p:val>
                                        </p:tav>
                                        <p:tav tm="100000">
                                          <p:val>
                                            <p:fltVal val="0"/>
                                          </p:val>
                                        </p:tav>
                                      </p:tavLst>
                                    </p:anim>
                                    <p:animEffect transition="in" filter="fade">
                                      <p:cBhvr>
                                        <p:cTn id="21"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p:bldP spid="11" grpId="0" animBg="1"/>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388508" y="4206275"/>
            <a:ext cx="2740383" cy="2597999"/>
          </a:xfrm>
          <a:prstGeom prst="rect">
            <a:avLst/>
          </a:prstGeom>
          <a:solidFill>
            <a:schemeClr val="accent5">
              <a:lumMod val="40000"/>
              <a:lumOff val="60000"/>
            </a:schemeClr>
          </a:solidFill>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1</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a:t>
            </a:r>
          </a:p>
          <a:p>
            <a:pPr lvl="0"/>
            <a:r>
              <a:rPr lang="en-CA" sz="1100" b="1" dirty="0">
                <a:solidFill>
                  <a:srgbClr val="660033"/>
                </a:solidFill>
                <a:effectLst>
                  <a:glow rad="304800">
                    <a:srgbClr val="00FF99"/>
                  </a:glow>
                </a:effectLst>
              </a:rPr>
              <a:t>1</a:t>
            </a:r>
            <a:r>
              <a:rPr lang="en-CA" sz="1100" b="1" baseline="30000" dirty="0">
                <a:solidFill>
                  <a:srgbClr val="660033"/>
                </a:solidFill>
                <a:effectLst>
                  <a:glow rad="304800">
                    <a:srgbClr val="00FF99"/>
                  </a:glow>
                </a:effectLst>
              </a:rPr>
              <a:t>st</a:t>
            </a:r>
            <a:r>
              <a:rPr lang="en-CA" sz="1100" dirty="0">
                <a:solidFill>
                  <a:srgbClr val="0000FF"/>
                </a:solidFill>
                <a:effectLst>
                  <a:glow rad="304800">
                    <a:srgbClr val="00FF99"/>
                  </a:glow>
                </a:effectLst>
              </a:rPr>
              <a:t> </a:t>
            </a:r>
            <a:r>
              <a:rPr lang="en-CA" sz="1100" dirty="0">
                <a:solidFill>
                  <a:prstClr val="black"/>
                </a:solidFill>
              </a:rPr>
              <a:t>					</a:t>
            </a:r>
            <a:r>
              <a:rPr lang="en-CA" sz="1100" b="1" dirty="0">
                <a:solidFill>
                  <a:prstClr val="black"/>
                </a:solidFill>
                <a:effectLst>
                  <a:glow rad="266700">
                    <a:srgbClr val="00FF99"/>
                  </a:glow>
                </a:effectLst>
              </a:rPr>
              <a:t>3</a:t>
            </a:r>
          </a:p>
          <a:p>
            <a:pPr lvl="0"/>
            <a:r>
              <a:rPr lang="en-CA" sz="1100" b="1" dirty="0">
                <a:solidFill>
                  <a:srgbClr val="660033"/>
                </a:solidFill>
                <a:effectLst/>
              </a:rPr>
              <a:t>2</a:t>
            </a:r>
            <a:r>
              <a:rPr lang="en-CA" sz="1100" b="1" baseline="30000" dirty="0">
                <a:solidFill>
                  <a:srgbClr val="660033"/>
                </a:solidFill>
                <a:effectLst/>
              </a:rPr>
              <a:t>nd</a:t>
            </a:r>
            <a:r>
              <a:rPr lang="en-CA" sz="1100" b="1" dirty="0">
                <a:solidFill>
                  <a:srgbClr val="660033"/>
                </a:solidFill>
                <a:effectLst/>
              </a:rPr>
              <a:t> </a:t>
            </a:r>
            <a:r>
              <a:rPr lang="en-CA" sz="1100" b="1" dirty="0">
                <a:solidFill>
                  <a:srgbClr val="660033"/>
                </a:solidFill>
              </a:rPr>
              <a:t>					</a:t>
            </a:r>
            <a:r>
              <a:rPr lang="en-CA" sz="1100" b="1" dirty="0">
                <a:solidFill>
                  <a:prstClr val="black"/>
                </a:solidFill>
                <a:effectLst/>
              </a:rPr>
              <a:t>4</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5</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6</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7</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8</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9</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10</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11</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12</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13</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14</a:t>
            </a:r>
          </a:p>
          <a:p>
            <a:r>
              <a:rPr lang="en-CA" sz="1100" b="1" dirty="0">
                <a:solidFill>
                  <a:srgbClr val="660033"/>
                </a:solidFill>
              </a:rPr>
              <a:t>6</a:t>
            </a:r>
            <a:r>
              <a:rPr lang="en-CA" sz="1100" b="1" baseline="30000" dirty="0">
                <a:solidFill>
                  <a:srgbClr val="660033"/>
                </a:solidFill>
              </a:rPr>
              <a:t>th</a:t>
            </a:r>
            <a:r>
              <a:rPr lang="en-CA" sz="1100" dirty="0">
                <a:solidFill>
                  <a:prstClr val="black"/>
                </a:solidFill>
              </a:rPr>
              <a:t> 					15</a:t>
            </a:r>
          </a:p>
        </p:txBody>
      </p:sp>
      <p:sp>
        <p:nvSpPr>
          <p:cNvPr id="5" name="Rounded Rectangle 4"/>
          <p:cNvSpPr/>
          <p:nvPr/>
        </p:nvSpPr>
        <p:spPr>
          <a:xfrm>
            <a:off x="8868747" y="5032966"/>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CC       </a:t>
            </a:r>
            <a:r>
              <a:rPr lang="en-CA" sz="2800" dirty="0">
                <a:solidFill>
                  <a:schemeClr val="bg1"/>
                </a:solidFill>
              </a:rPr>
              <a:t>Month</a:t>
            </a:r>
          </a:p>
        </p:txBody>
      </p:sp>
      <p:sp>
        <p:nvSpPr>
          <p:cNvPr id="6" name="Rectangle 5"/>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7" name="Rectangle 6"/>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8" name="Rectangle 7"/>
          <p:cNvSpPr/>
          <p:nvPr/>
        </p:nvSpPr>
        <p:spPr>
          <a:xfrm>
            <a:off x="570211" y="555360"/>
            <a:ext cx="2753064" cy="5238538"/>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b="1" dirty="0">
                <a:solidFill>
                  <a:schemeClr val="bg1"/>
                </a:solidFill>
                <a:effectLst>
                  <a:glow rad="127000">
                    <a:srgbClr val="FFFF00"/>
                  </a:glow>
                </a:effectLst>
              </a:rPr>
              <a:t>1</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a:t>
            </a:r>
          </a:p>
          <a:p>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schemeClr val="bg1"/>
                </a:solidFill>
              </a:rPr>
              <a:t>3</a:t>
            </a:r>
          </a:p>
          <a:p>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schemeClr val="bg1"/>
                </a:solidFill>
              </a:rPr>
              <a:t>4</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schemeClr val="bg1"/>
                </a:solidFill>
              </a:rPr>
              <a:t>5</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6</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7</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8</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9</a:t>
            </a:r>
          </a:p>
          <a:p>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10</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11</a:t>
            </a:r>
          </a:p>
          <a:p>
            <a:pPr lvl="0"/>
            <a:r>
              <a:rPr lang="en-CA" sz="1100" b="1" dirty="0">
                <a:solidFill>
                  <a:srgbClr val="660033"/>
                </a:solidFill>
              </a:rPr>
              <a:t>3</a:t>
            </a:r>
            <a:r>
              <a:rPr lang="en-CA" sz="1100" b="1" baseline="30000" dirty="0">
                <a:solidFill>
                  <a:srgbClr val="660033"/>
                </a:solidFill>
              </a:rPr>
              <a:t>rd					</a:t>
            </a:r>
            <a:r>
              <a:rPr lang="en-CA" sz="1100" dirty="0">
                <a:solidFill>
                  <a:prstClr val="black"/>
                </a:solidFill>
              </a:rPr>
              <a:t>12</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13</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CCFF"/>
                  </a:glow>
                </a:effectLst>
              </a:rPr>
              <a:t>14</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15</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127000">
                    <a:srgbClr val="FFFF00"/>
                  </a:glow>
                </a:effectLst>
              </a:rPr>
              <a:t>16</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b="1" dirty="0">
                <a:solidFill>
                  <a:prstClr val="black"/>
                </a:solidFill>
                <a:effectLst>
                  <a:glow rad="127000">
                    <a:srgbClr val="FFFF00"/>
                  </a:glow>
                </a:effectLst>
              </a:rPr>
              <a:t>17</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127000">
                    <a:srgbClr val="FFFF00"/>
                  </a:glow>
                </a:effectLst>
              </a:rPr>
              <a:t>18</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127000">
                    <a:srgbClr val="FFFF00"/>
                  </a:glow>
                </a:effectLst>
              </a:rPr>
              <a:t>19</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20</a:t>
            </a:r>
          </a:p>
          <a:p>
            <a:pPr lvl="0"/>
            <a:r>
              <a:rPr lang="en-CA" sz="1100" b="1" dirty="0">
                <a:solidFill>
                  <a:sysClr val="windowText" lastClr="000000"/>
                </a:solidFill>
                <a:effectLst>
                  <a:glow rad="127000">
                    <a:srgbClr val="00FF99"/>
                  </a:glow>
                </a:effectLst>
              </a:rPr>
              <a:t>5</a:t>
            </a:r>
            <a:r>
              <a:rPr lang="en-CA" sz="1100" b="1" baseline="30000" dirty="0">
                <a:solidFill>
                  <a:sysClr val="windowText" lastClr="000000"/>
                </a:solidFill>
                <a:effectLst>
                  <a:glow rad="127000">
                    <a:srgbClr val="00FF99"/>
                  </a:glow>
                </a:effectLst>
              </a:rPr>
              <a:t>th</a:t>
            </a:r>
            <a:r>
              <a:rPr lang="en-CA" sz="1100" b="1" dirty="0">
                <a:solidFill>
                  <a:srgbClr val="660033"/>
                </a:solidFill>
              </a:rPr>
              <a:t>   (Thu) 				</a:t>
            </a:r>
            <a:r>
              <a:rPr lang="en-CA" sz="1100" b="1" dirty="0">
                <a:solidFill>
                  <a:prstClr val="black"/>
                </a:solidFill>
                <a:effectLst>
                  <a:glow rad="127000">
                    <a:srgbClr val="FFFF00"/>
                  </a:glow>
                </a:effectLst>
              </a:rPr>
              <a:t>21</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dirty="0">
                <a:solidFill>
                  <a:prstClr val="black"/>
                </a:solidFill>
                <a:effectLst/>
              </a:rPr>
              <a:t>22</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23</a:t>
            </a:r>
          </a:p>
          <a:p>
            <a:pPr lvl="0"/>
            <a:r>
              <a:rPr lang="en-CA" sz="1100" b="1" dirty="0">
                <a:solidFill>
                  <a:srgbClr val="660033"/>
                </a:solidFill>
                <a:effectLst>
                  <a:glow rad="190500">
                    <a:srgbClr val="00FF99"/>
                  </a:glow>
                </a:effectLst>
              </a:rPr>
              <a:t>1</a:t>
            </a:r>
            <a:r>
              <a:rPr lang="en-CA" sz="1100" b="1" baseline="30000" dirty="0">
                <a:solidFill>
                  <a:srgbClr val="660033"/>
                </a:solidFill>
                <a:effectLst>
                  <a:glow rad="190500">
                    <a:srgbClr val="00FF99"/>
                  </a:glow>
                </a:effectLst>
              </a:rPr>
              <a:t>s</a:t>
            </a:r>
            <a:r>
              <a:rPr lang="en-CA" sz="1100" b="1" baseline="30000" dirty="0">
                <a:solidFill>
                  <a:srgbClr val="660033"/>
                </a:solidFill>
              </a:rPr>
              <a:t>t</a:t>
            </a:r>
            <a:r>
              <a:rPr lang="en-CA" sz="1100" dirty="0">
                <a:solidFill>
                  <a:srgbClr val="0000FF"/>
                </a:solidFill>
              </a:rPr>
              <a:t> </a:t>
            </a:r>
            <a:r>
              <a:rPr lang="en-CA" sz="1100" dirty="0">
                <a:solidFill>
                  <a:prstClr val="black"/>
                </a:solidFill>
              </a:rPr>
              <a:t>					</a:t>
            </a:r>
            <a:r>
              <a:rPr lang="en-CA" sz="1100" b="1" dirty="0">
                <a:solidFill>
                  <a:prstClr val="black"/>
                </a:solidFill>
                <a:effectLst>
                  <a:glow rad="266700">
                    <a:srgbClr val="00FF99"/>
                  </a:glow>
                </a:effectLst>
              </a:rPr>
              <a:t>24</a:t>
            </a:r>
          </a:p>
          <a:p>
            <a:pPr lvl="0"/>
            <a:r>
              <a:rPr lang="en-CA" sz="1100" b="1" dirty="0">
                <a:solidFill>
                  <a:srgbClr val="660033"/>
                </a:solidFill>
                <a:effectLst/>
              </a:rPr>
              <a:t>2</a:t>
            </a:r>
            <a:r>
              <a:rPr lang="en-CA" sz="1100" b="1" baseline="30000" dirty="0">
                <a:solidFill>
                  <a:srgbClr val="660033"/>
                </a:solidFill>
                <a:effectLst/>
              </a:rPr>
              <a:t>nd</a:t>
            </a:r>
            <a:r>
              <a:rPr lang="en-CA" sz="1100" b="1" dirty="0">
                <a:solidFill>
                  <a:srgbClr val="660033"/>
                </a:solidFill>
                <a:effectLst>
                  <a:glow rad="127000">
                    <a:srgbClr val="00FF99"/>
                  </a:glow>
                </a:effectLst>
              </a:rPr>
              <a:t> </a:t>
            </a:r>
            <a:r>
              <a:rPr lang="en-CA" sz="1100" b="1" dirty="0">
                <a:solidFill>
                  <a:srgbClr val="660033"/>
                </a:solidFill>
              </a:rPr>
              <a:t>					</a:t>
            </a:r>
            <a:r>
              <a:rPr lang="en-CA" sz="1100" dirty="0">
                <a:solidFill>
                  <a:prstClr val="black"/>
                </a:solidFill>
                <a:effectLst/>
              </a:rPr>
              <a:t>25</a:t>
            </a:r>
          </a:p>
          <a:p>
            <a:pPr lvl="0"/>
            <a:r>
              <a:rPr lang="en-CA" sz="1100" b="1" dirty="0">
                <a:solidFill>
                  <a:srgbClr val="660033"/>
                </a:solidFill>
              </a:rPr>
              <a:t>3</a:t>
            </a:r>
            <a:r>
              <a:rPr lang="en-CA" sz="1100" b="1" baseline="30000" dirty="0">
                <a:solidFill>
                  <a:srgbClr val="660033"/>
                </a:solidFill>
              </a:rPr>
              <a:t>rd					</a:t>
            </a:r>
            <a:r>
              <a:rPr lang="en-CA" sz="1100" dirty="0">
                <a:solidFill>
                  <a:prstClr val="black"/>
                </a:solidFill>
              </a:rPr>
              <a:t>26</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27</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28</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rPr>
              <a:t>29</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30</a:t>
            </a:r>
          </a:p>
        </p:txBody>
      </p:sp>
      <p:sp>
        <p:nvSpPr>
          <p:cNvPr id="9" name="Rounded Rectangle 8"/>
          <p:cNvSpPr/>
          <p:nvPr/>
        </p:nvSpPr>
        <p:spPr>
          <a:xfrm>
            <a:off x="1072128" y="1523230"/>
            <a:ext cx="1675582" cy="381064"/>
          </a:xfrm>
          <a:prstGeom prst="roundRect">
            <a:avLst>
              <a:gd name="adj" fmla="val 50000"/>
            </a:avLst>
          </a:prstGeom>
          <a:solidFill>
            <a:srgbClr val="FF66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1</a:t>
            </a:r>
            <a:r>
              <a:rPr lang="en-CA" sz="2400" baseline="30000" dirty="0">
                <a:solidFill>
                  <a:srgbClr val="002060"/>
                </a:solidFill>
              </a:rPr>
              <a:t>st</a:t>
            </a:r>
            <a:r>
              <a:rPr lang="en-CA" sz="2400" dirty="0">
                <a:solidFill>
                  <a:srgbClr val="002060"/>
                </a:solidFill>
              </a:rPr>
              <a:t> Month</a:t>
            </a:r>
          </a:p>
        </p:txBody>
      </p:sp>
      <p:sp>
        <p:nvSpPr>
          <p:cNvPr id="10" name="Rounded Rectangular Callout 9"/>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11" name="Rectangle 10"/>
          <p:cNvSpPr/>
          <p:nvPr/>
        </p:nvSpPr>
        <p:spPr>
          <a:xfrm>
            <a:off x="7729056" y="3517608"/>
            <a:ext cx="3505001"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5</a:t>
            </a:r>
            <a:r>
              <a:rPr kumimoji="0" lang="en-CA" sz="2800" b="1" i="0" u="none" strike="noStrike" kern="0" cap="none" spc="0" normalizeH="0" baseline="3000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th</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H="1">
            <a:off x="3096515" y="3795894"/>
            <a:ext cx="4632541" cy="337333"/>
          </a:xfrm>
          <a:prstGeom prst="straightConnector1">
            <a:avLst/>
          </a:prstGeom>
          <a:ln w="76200">
            <a:solidFill>
              <a:srgbClr val="FF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65605" y="4182980"/>
            <a:ext cx="10230643" cy="45631"/>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3258253" y="3172323"/>
            <a:ext cx="3077752" cy="599341"/>
          </a:xfrm>
          <a:prstGeom prst="wedgeRoundRectCallout">
            <a:avLst>
              <a:gd name="adj1" fmla="val -49694"/>
              <a:gd name="adj2" fmla="val 88708"/>
              <a:gd name="adj3" fmla="val 16667"/>
            </a:avLst>
          </a:prstGeom>
          <a:solidFill>
            <a:schemeClr val="tx1">
              <a:lumMod val="65000"/>
            </a:schemeClr>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March 23 </a:t>
            </a:r>
            <a:r>
              <a:rPr lang="en-CA" sz="2400" dirty="0"/>
              <a:t>  Gregorian</a:t>
            </a:r>
          </a:p>
        </p:txBody>
      </p:sp>
      <p:cxnSp>
        <p:nvCxnSpPr>
          <p:cNvPr id="20" name="Straight Connector 19"/>
          <p:cNvCxnSpPr/>
          <p:nvPr/>
        </p:nvCxnSpPr>
        <p:spPr>
          <a:xfrm>
            <a:off x="628263" y="4691664"/>
            <a:ext cx="10244352" cy="70823"/>
          </a:xfrm>
          <a:prstGeom prst="line">
            <a:avLst/>
          </a:prstGeom>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179109" y="5225766"/>
            <a:ext cx="8106465" cy="1503153"/>
          </a:xfrm>
          <a:prstGeom prst="wedgeRoundRectCallout">
            <a:avLst>
              <a:gd name="adj1" fmla="val -31042"/>
              <a:gd name="adj2" fmla="val -85747"/>
              <a:gd name="adj3" fmla="val 16667"/>
            </a:avLst>
          </a:prstGeom>
          <a:solidFill>
            <a:schemeClr val="accent2"/>
          </a:solidFill>
          <a:ln w="76200">
            <a:solidFill>
              <a:srgbClr val="FF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6600"/>
                </a:solidFill>
              </a:rPr>
              <a:t>Here is the 3</a:t>
            </a:r>
            <a:r>
              <a:rPr lang="en-CA" sz="3200" baseline="30000" dirty="0">
                <a:solidFill>
                  <a:srgbClr val="FF6600"/>
                </a:solidFill>
              </a:rPr>
              <a:t>rd</a:t>
            </a:r>
            <a:r>
              <a:rPr lang="en-CA" sz="3200" dirty="0">
                <a:solidFill>
                  <a:srgbClr val="FF6600"/>
                </a:solidFill>
              </a:rPr>
              <a:t> day – </a:t>
            </a:r>
            <a:r>
              <a:rPr lang="en-CA" sz="3200" dirty="0">
                <a:solidFill>
                  <a:schemeClr val="bg1"/>
                </a:solidFill>
              </a:rPr>
              <a:t>(1</a:t>
            </a:r>
            <a:r>
              <a:rPr lang="en-CA" sz="3200" baseline="30000" dirty="0">
                <a:solidFill>
                  <a:schemeClr val="bg1"/>
                </a:solidFill>
              </a:rPr>
              <a:t>st</a:t>
            </a:r>
            <a:r>
              <a:rPr lang="en-CA" sz="3200" dirty="0">
                <a:solidFill>
                  <a:schemeClr val="bg1"/>
                </a:solidFill>
              </a:rPr>
              <a:t> cycle of the week) </a:t>
            </a:r>
            <a:r>
              <a:rPr lang="en-CA" sz="3200" dirty="0">
                <a:solidFill>
                  <a:srgbClr val="FF0000"/>
                </a:solidFill>
              </a:rPr>
              <a:t>after the feast of the Yahudim.  </a:t>
            </a:r>
            <a:r>
              <a:rPr lang="en-CA" sz="3200" dirty="0">
                <a:solidFill>
                  <a:srgbClr val="002060"/>
                </a:solidFill>
              </a:rPr>
              <a:t>Luke 2:42 - 46</a:t>
            </a:r>
          </a:p>
        </p:txBody>
      </p:sp>
      <p:sp>
        <p:nvSpPr>
          <p:cNvPr id="15" name="Rounded Rectangle 14"/>
          <p:cNvSpPr/>
          <p:nvPr/>
        </p:nvSpPr>
        <p:spPr>
          <a:xfrm>
            <a:off x="3847726" y="245923"/>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a:t>
            </a:r>
            <a:r>
              <a:rPr lang="en-CA" sz="2800" u="sng" dirty="0">
                <a:solidFill>
                  <a:schemeClr val="bg1"/>
                </a:solidFill>
                <a:effectLst>
                  <a:glow rad="177800">
                    <a:srgbClr val="FFFF00"/>
                  </a:glow>
                </a:effectLst>
                <a:latin typeface="Arial Rounded MT Bold" panose="020F0704030504030204" pitchFamily="34" charset="0"/>
              </a:rPr>
              <a:t>13</a:t>
            </a:r>
            <a:r>
              <a:rPr lang="en-CA" sz="2800" dirty="0">
                <a:solidFill>
                  <a:schemeClr val="bg1"/>
                </a:solidFill>
                <a:effectLst>
                  <a:glow rad="177800">
                    <a:srgbClr val="FFFF00"/>
                  </a:glow>
                </a:effectLst>
                <a:latin typeface="Arial Rounded MT Bold" panose="020F0704030504030204" pitchFamily="34" charset="0"/>
              </a:rPr>
              <a:t> TRANSITION</a:t>
            </a:r>
            <a:endParaRPr lang="en-CA" sz="2800" dirty="0">
              <a:solidFill>
                <a:schemeClr val="bg1"/>
              </a:solidFill>
              <a:latin typeface="Arial Rounded MT Bold" panose="020F0704030504030204" pitchFamily="34" charset="0"/>
            </a:endParaRPr>
          </a:p>
        </p:txBody>
      </p:sp>
      <p:sp>
        <p:nvSpPr>
          <p:cNvPr id="2" name="Rounded Rectangular Callout 1"/>
          <p:cNvSpPr/>
          <p:nvPr/>
        </p:nvSpPr>
        <p:spPr>
          <a:xfrm>
            <a:off x="3495675" y="994876"/>
            <a:ext cx="8520159" cy="2052099"/>
          </a:xfrm>
          <a:prstGeom prst="wedgeRoundRectCallout">
            <a:avLst>
              <a:gd name="adj1" fmla="val 36258"/>
              <a:gd name="adj2" fmla="val 59872"/>
              <a:gd name="adj3" fmla="val 16667"/>
            </a:avLst>
          </a:prstGeom>
          <a:solidFill>
            <a:schemeClr val="accent3">
              <a:lumMod val="60000"/>
              <a:lumOff val="40000"/>
            </a:schemeClr>
          </a:solidFill>
          <a:ln w="104775">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CA" sz="3200" dirty="0">
                <a:solidFill>
                  <a:srgbClr val="FF6600"/>
                </a:solidFill>
              </a:rPr>
              <a:t>Did the </a:t>
            </a:r>
            <a:r>
              <a:rPr lang="en-CA" sz="3200" b="1" dirty="0">
                <a:solidFill>
                  <a:srgbClr val="3E3EF0"/>
                </a:solidFill>
              </a:rPr>
              <a:t>Torah’s statutes </a:t>
            </a:r>
            <a:r>
              <a:rPr lang="en-CA" sz="3200" dirty="0">
                <a:solidFill>
                  <a:srgbClr val="FF6600"/>
                </a:solidFill>
              </a:rPr>
              <a:t>require </a:t>
            </a:r>
            <a:r>
              <a:rPr lang="en-CA" sz="3200" dirty="0">
                <a:solidFill>
                  <a:srgbClr val="3E3EF0"/>
                </a:solidFill>
              </a:rPr>
              <a:t>Yahusha,</a:t>
            </a:r>
            <a:r>
              <a:rPr lang="en-CA" sz="3200" dirty="0">
                <a:solidFill>
                  <a:srgbClr val="FF6600"/>
                </a:solidFill>
              </a:rPr>
              <a:t> on the </a:t>
            </a:r>
            <a:r>
              <a:rPr lang="en-CA" sz="3200" b="1" dirty="0">
                <a:solidFill>
                  <a:srgbClr val="0C27AC"/>
                </a:solidFill>
                <a:effectLst>
                  <a:glow rad="127000">
                    <a:srgbClr val="FFCCFF"/>
                  </a:glow>
                </a:effectLst>
              </a:rPr>
              <a:t>3</a:t>
            </a:r>
            <a:r>
              <a:rPr lang="en-CA" sz="3200" b="1" baseline="30000" dirty="0">
                <a:solidFill>
                  <a:srgbClr val="0C27AC"/>
                </a:solidFill>
                <a:effectLst>
                  <a:glow rad="127000">
                    <a:srgbClr val="FFCCFF"/>
                  </a:glow>
                </a:effectLst>
              </a:rPr>
              <a:t>rd</a:t>
            </a:r>
            <a:r>
              <a:rPr lang="en-CA" sz="3200" dirty="0">
                <a:solidFill>
                  <a:srgbClr val="FF6600"/>
                </a:solidFill>
              </a:rPr>
              <a:t> </a:t>
            </a:r>
            <a:r>
              <a:rPr lang="en-CA" sz="3200" dirty="0">
                <a:solidFill>
                  <a:srgbClr val="002060"/>
                </a:solidFill>
              </a:rPr>
              <a:t>“</a:t>
            </a:r>
            <a:r>
              <a:rPr lang="en-CA" sz="3200" i="1" dirty="0">
                <a:solidFill>
                  <a:srgbClr val="002060"/>
                </a:solidFill>
              </a:rPr>
              <a:t>day</a:t>
            </a:r>
            <a:r>
              <a:rPr lang="en-CA" sz="3200" dirty="0">
                <a:solidFill>
                  <a:srgbClr val="002060"/>
                </a:solidFill>
              </a:rPr>
              <a:t>”</a:t>
            </a:r>
            <a:r>
              <a:rPr lang="en-CA" sz="3200" dirty="0">
                <a:solidFill>
                  <a:srgbClr val="FF6600"/>
                </a:solidFill>
              </a:rPr>
              <a:t> </a:t>
            </a:r>
            <a:r>
              <a:rPr lang="en-CA" sz="3200" u="sng" dirty="0">
                <a:solidFill>
                  <a:srgbClr val="FF6600"/>
                </a:solidFill>
              </a:rPr>
              <a:t>of the 1</a:t>
            </a:r>
            <a:r>
              <a:rPr lang="en-CA" sz="3200" u="sng" baseline="30000" dirty="0">
                <a:solidFill>
                  <a:srgbClr val="FF6600"/>
                </a:solidFill>
              </a:rPr>
              <a:t>st</a:t>
            </a:r>
            <a:r>
              <a:rPr lang="en-CA" sz="3200" u="sng" dirty="0">
                <a:solidFill>
                  <a:srgbClr val="FF6600"/>
                </a:solidFill>
              </a:rPr>
              <a:t> month</a:t>
            </a:r>
            <a:r>
              <a:rPr lang="en-CA" sz="3200" dirty="0">
                <a:solidFill>
                  <a:srgbClr val="FF6600"/>
                </a:solidFill>
              </a:rPr>
              <a:t>, to be </a:t>
            </a:r>
            <a:r>
              <a:rPr lang="en-CA" sz="3200" b="1" u="sng" dirty="0">
                <a:ln>
                  <a:solidFill>
                    <a:srgbClr val="3E3EF0"/>
                  </a:solidFill>
                </a:ln>
                <a:solidFill>
                  <a:srgbClr val="FFCCFF"/>
                </a:solidFill>
              </a:rPr>
              <a:t>IN THE HOUSE OF YAHUAH</a:t>
            </a:r>
            <a:r>
              <a:rPr lang="en-CA" sz="3200" dirty="0">
                <a:ln>
                  <a:solidFill>
                    <a:srgbClr val="3E3EF0"/>
                  </a:solidFill>
                </a:ln>
                <a:solidFill>
                  <a:srgbClr val="FFCCFF"/>
                </a:solidFill>
              </a:rPr>
              <a:t>,</a:t>
            </a:r>
            <a:r>
              <a:rPr lang="en-CA" sz="3200" dirty="0">
                <a:solidFill>
                  <a:srgbClr val="FF6600"/>
                </a:solidFill>
              </a:rPr>
              <a:t> - “</a:t>
            </a:r>
            <a:r>
              <a:rPr lang="en-CA" sz="3200" dirty="0">
                <a:solidFill>
                  <a:srgbClr val="0C27AC"/>
                </a:solidFill>
              </a:rPr>
              <a:t>about My Father’s business</a:t>
            </a:r>
            <a:r>
              <a:rPr lang="en-CA" sz="3200" dirty="0">
                <a:solidFill>
                  <a:srgbClr val="FF6600"/>
                </a:solidFill>
              </a:rPr>
              <a:t>”? </a:t>
            </a:r>
          </a:p>
        </p:txBody>
      </p:sp>
      <p:grpSp>
        <p:nvGrpSpPr>
          <p:cNvPr id="17" name="Group 16"/>
          <p:cNvGrpSpPr/>
          <p:nvPr/>
        </p:nvGrpSpPr>
        <p:grpSpPr>
          <a:xfrm>
            <a:off x="1368178" y="3677444"/>
            <a:ext cx="1553805" cy="1016001"/>
            <a:chOff x="1316395" y="4887865"/>
            <a:chExt cx="1553805" cy="1016001"/>
          </a:xfrm>
        </p:grpSpPr>
        <p:cxnSp>
          <p:nvCxnSpPr>
            <p:cNvPr id="18" name="Straight Arrow Connector 17"/>
            <p:cNvCxnSpPr/>
            <p:nvPr/>
          </p:nvCxnSpPr>
          <p:spPr>
            <a:xfrm>
              <a:off x="1822989" y="5075931"/>
              <a:ext cx="1047211" cy="3863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1316395" y="4887865"/>
              <a:ext cx="1551014" cy="1016001"/>
              <a:chOff x="1316395" y="4869759"/>
              <a:chExt cx="1551014" cy="1016001"/>
            </a:xfrm>
          </p:grpSpPr>
          <p:sp>
            <p:nvSpPr>
              <p:cNvPr id="23" name="Oval 22"/>
              <p:cNvSpPr/>
              <p:nvPr/>
            </p:nvSpPr>
            <p:spPr>
              <a:xfrm>
                <a:off x="1320800" y="4869759"/>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sp>
            <p:nvSpPr>
              <p:cNvPr id="24" name="Oval 23"/>
              <p:cNvSpPr/>
              <p:nvPr/>
            </p:nvSpPr>
            <p:spPr>
              <a:xfrm>
                <a:off x="1319051" y="5208426"/>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sp>
            <p:nvSpPr>
              <p:cNvPr id="25" name="Oval 24"/>
              <p:cNvSpPr/>
              <p:nvPr/>
            </p:nvSpPr>
            <p:spPr>
              <a:xfrm>
                <a:off x="1316395" y="5547093"/>
                <a:ext cx="499533" cy="338667"/>
              </a:xfrm>
              <a:prstGeom prst="ellipse">
                <a:avLst/>
              </a:prstGeom>
              <a:solidFill>
                <a:srgbClr val="FF66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3</a:t>
                </a:r>
              </a:p>
            </p:txBody>
          </p:sp>
          <p:cxnSp>
            <p:nvCxnSpPr>
              <p:cNvPr id="26" name="Straight Arrow Connector 25"/>
              <p:cNvCxnSpPr/>
              <p:nvPr/>
            </p:nvCxnSpPr>
            <p:spPr>
              <a:xfrm>
                <a:off x="1818584" y="5398355"/>
                <a:ext cx="1048825" cy="2334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p:cNvCxnSpPr/>
              <p:nvPr/>
            </p:nvCxnSpPr>
            <p:spPr>
              <a:xfrm>
                <a:off x="1815928" y="5732903"/>
                <a:ext cx="1051481" cy="680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8" name="Group 27"/>
          <p:cNvGrpSpPr/>
          <p:nvPr/>
        </p:nvGrpSpPr>
        <p:grpSpPr>
          <a:xfrm>
            <a:off x="888763" y="2532471"/>
            <a:ext cx="1977341" cy="1575324"/>
            <a:chOff x="888763" y="960039"/>
            <a:chExt cx="1977341" cy="1575324"/>
          </a:xfrm>
        </p:grpSpPr>
        <p:sp>
          <p:nvSpPr>
            <p:cNvPr id="29" name="Right Brace 28"/>
            <p:cNvSpPr/>
            <p:nvPr/>
          </p:nvSpPr>
          <p:spPr>
            <a:xfrm rot="10800000">
              <a:off x="2641085" y="1531090"/>
              <a:ext cx="225019" cy="1004273"/>
            </a:xfrm>
            <a:prstGeom prst="rightBrace">
              <a:avLst>
                <a:gd name="adj1" fmla="val 50348"/>
                <a:gd name="adj2" fmla="val 7768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30" name="Rounded Rectangle 29"/>
            <p:cNvSpPr/>
            <p:nvPr/>
          </p:nvSpPr>
          <p:spPr>
            <a:xfrm>
              <a:off x="888763" y="960039"/>
              <a:ext cx="1603178" cy="1066479"/>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0000"/>
                  </a:solidFill>
                </a:rPr>
                <a:t>Lunar</a:t>
              </a:r>
              <a:r>
                <a:rPr lang="en-CA" sz="2000" dirty="0">
                  <a:solidFill>
                    <a:srgbClr val="002060"/>
                  </a:solidFill>
                </a:rPr>
                <a:t> Unleavened Bread (?)</a:t>
              </a:r>
            </a:p>
          </p:txBody>
        </p:sp>
      </p:grpSp>
      <p:sp>
        <p:nvSpPr>
          <p:cNvPr id="12" name="Curved Left Arrow 11"/>
          <p:cNvSpPr/>
          <p:nvPr/>
        </p:nvSpPr>
        <p:spPr>
          <a:xfrm>
            <a:off x="10896248" y="3234270"/>
            <a:ext cx="1171867" cy="1724229"/>
          </a:xfrm>
          <a:prstGeom prst="curvedLeftArrow">
            <a:avLst>
              <a:gd name="adj1" fmla="val 12900"/>
              <a:gd name="adj2" fmla="val 50000"/>
              <a:gd name="adj3" fmla="val 31698"/>
            </a:avLst>
          </a:prstGeom>
          <a:solidFill>
            <a:srgbClr val="FFFF00"/>
          </a:solidFill>
          <a:ln w="3810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14" name="Slide Number Placeholder 13"/>
          <p:cNvSpPr>
            <a:spLocks noGrp="1"/>
          </p:cNvSpPr>
          <p:nvPr>
            <p:ph type="sldNum" sz="quarter" idx="12"/>
          </p:nvPr>
        </p:nvSpPr>
        <p:spPr>
          <a:xfrm>
            <a:off x="11716426" y="6492636"/>
            <a:ext cx="475574" cy="349250"/>
          </a:xfrm>
        </p:spPr>
        <p:txBody>
          <a:bodyPr/>
          <a:lstStyle/>
          <a:p>
            <a:fld id="{6D22F896-40B5-4ADD-8801-0D06FADFA095}" type="slidenum">
              <a:rPr lang="en-US" sz="1400" smtClean="0"/>
              <a:t>60</a:t>
            </a:fld>
            <a:endParaRPr lang="en-US" sz="1400" dirty="0"/>
          </a:p>
        </p:txBody>
      </p:sp>
      <p:sp>
        <p:nvSpPr>
          <p:cNvPr id="31" name="Rounded Rectangle 30"/>
          <p:cNvSpPr/>
          <p:nvPr/>
        </p:nvSpPr>
        <p:spPr>
          <a:xfrm>
            <a:off x="1029920" y="583465"/>
            <a:ext cx="1675582" cy="373665"/>
          </a:xfrm>
          <a:prstGeom prst="roundRect">
            <a:avLst>
              <a:gd name="adj" fmla="val 50000"/>
            </a:avLst>
          </a:prstGeom>
          <a:solidFill>
            <a:srgbClr val="00FF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solidFill>
                  <a:srgbClr val="002060"/>
                </a:solidFill>
              </a:rPr>
              <a:t>New</a:t>
            </a:r>
            <a:r>
              <a:rPr lang="en-CA" sz="2400" dirty="0">
                <a:solidFill>
                  <a:srgbClr val="002060"/>
                </a:solidFill>
              </a:rPr>
              <a:t> </a:t>
            </a:r>
            <a:r>
              <a:rPr lang="en-CA" sz="1400" dirty="0" err="1">
                <a:solidFill>
                  <a:srgbClr val="002060"/>
                </a:solidFill>
              </a:rPr>
              <a:t>Moonth</a:t>
            </a:r>
            <a:r>
              <a:rPr lang="en-CA" sz="2400" dirty="0">
                <a:solidFill>
                  <a:srgbClr val="002060"/>
                </a:solidFill>
              </a:rPr>
              <a:t> </a:t>
            </a:r>
            <a:r>
              <a:rPr lang="en-CA" sz="1400" dirty="0">
                <a:solidFill>
                  <a:srgbClr val="002060"/>
                </a:solidFill>
              </a:rPr>
              <a:t>Day</a:t>
            </a:r>
          </a:p>
        </p:txBody>
      </p:sp>
    </p:spTree>
    <p:extLst>
      <p:ext uri="{BB962C8B-B14F-4D97-AF65-F5344CB8AC3E}">
        <p14:creationId xmlns:p14="http://schemas.microsoft.com/office/powerpoint/2010/main" val="2321776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afterEffect">
                                  <p:stCondLst>
                                    <p:cond delay="750"/>
                                  </p:stCondLst>
                                  <p:childTnLst>
                                    <p:set>
                                      <p:cBhvr>
                                        <p:cTn id="6" dur="1" fill="hold">
                                          <p:stCondLst>
                                            <p:cond delay="0"/>
                                          </p:stCondLst>
                                        </p:cTn>
                                        <p:tgtEl>
                                          <p:spTgt spid="15"/>
                                        </p:tgtEl>
                                        <p:attrNameLst>
                                          <p:attrName>style.visibility</p:attrName>
                                        </p:attrNameLst>
                                      </p:cBhvr>
                                      <p:to>
                                        <p:strVal val="visible"/>
                                      </p:to>
                                    </p:set>
                                    <p:animEffect transition="in" filter="randombar(horizontal)">
                                      <p:cBhvr>
                                        <p:cTn id="7" dur="10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7" presetClass="entr" presetSubtype="0"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fade">
                                      <p:cBhvr>
                                        <p:cTn id="19" dur="1000"/>
                                        <p:tgtEl>
                                          <p:spTgt spid="17"/>
                                        </p:tgtEl>
                                      </p:cBhvr>
                                    </p:animEffect>
                                    <p:anim calcmode="lin" valueType="num">
                                      <p:cBhvr>
                                        <p:cTn id="20" dur="1000" fill="hold"/>
                                        <p:tgtEl>
                                          <p:spTgt spid="17"/>
                                        </p:tgtEl>
                                        <p:attrNameLst>
                                          <p:attrName>ppt_x</p:attrName>
                                        </p:attrNameLst>
                                      </p:cBhvr>
                                      <p:tavLst>
                                        <p:tav tm="0">
                                          <p:val>
                                            <p:strVal val="#ppt_x"/>
                                          </p:val>
                                        </p:tav>
                                        <p:tav tm="100000">
                                          <p:val>
                                            <p:strVal val="#ppt_x"/>
                                          </p:val>
                                        </p:tav>
                                      </p:tavLst>
                                    </p:anim>
                                    <p:anim calcmode="lin" valueType="num">
                                      <p:cBhvr>
                                        <p:cTn id="21" dur="1000" fill="hold"/>
                                        <p:tgtEl>
                                          <p:spTgt spid="17"/>
                                        </p:tgtEl>
                                        <p:attrNameLst>
                                          <p:attrName>ppt_y</p:attrName>
                                        </p:attrNameLst>
                                      </p:cBhvr>
                                      <p:tavLst>
                                        <p:tav tm="0">
                                          <p:val>
                                            <p:strVal val="#ppt_y+.1"/>
                                          </p:val>
                                        </p:tav>
                                        <p:tav tm="100000">
                                          <p:val>
                                            <p:strVal val="#ppt_y"/>
                                          </p:val>
                                        </p:tav>
                                      </p:tavLst>
                                    </p:anim>
                                  </p:childTnLst>
                                </p:cTn>
                              </p:par>
                            </p:childTnLst>
                          </p:cTn>
                        </p:par>
                        <p:par>
                          <p:cTn id="22" fill="hold">
                            <p:stCondLst>
                              <p:cond delay="1000"/>
                            </p:stCondLst>
                            <p:childTnLst>
                              <p:par>
                                <p:cTn id="23" presetID="16" presetClass="entr" presetSubtype="21" fill="hold" grpId="0" nodeType="after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barn(inVertical)">
                                      <p:cBhvr>
                                        <p:cTn id="25" dur="500"/>
                                        <p:tgtEl>
                                          <p:spTgt spid="21"/>
                                        </p:tgtEl>
                                      </p:cBhvr>
                                    </p:animEffect>
                                  </p:childTnLst>
                                </p:cTn>
                              </p:par>
                            </p:childTnLst>
                          </p:cTn>
                        </p:par>
                      </p:childTnLst>
                    </p:cTn>
                  </p:par>
                  <p:par>
                    <p:cTn id="26" fill="hold">
                      <p:stCondLst>
                        <p:cond delay="indefinite"/>
                      </p:stCondLst>
                      <p:childTnLst>
                        <p:par>
                          <p:cTn id="27" fill="hold">
                            <p:stCondLst>
                              <p:cond delay="0"/>
                            </p:stCondLst>
                            <p:childTnLst>
                              <p:par>
                                <p:cTn id="28" presetID="16" presetClass="entr" presetSubtype="21"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Effect transition="in" filter="barn(inVertical)">
                                      <p:cBhvr>
                                        <p:cTn id="30" dur="500"/>
                                        <p:tgtEl>
                                          <p:spTgt spid="11"/>
                                        </p:tgtEl>
                                      </p:cBhvr>
                                    </p:animEffect>
                                  </p:childTnLst>
                                </p:cTn>
                              </p:par>
                            </p:childTnLst>
                          </p:cTn>
                        </p:par>
                        <p:par>
                          <p:cTn id="31" fill="hold">
                            <p:stCondLst>
                              <p:cond delay="500"/>
                            </p:stCondLst>
                            <p:childTnLst>
                              <p:par>
                                <p:cTn id="32" presetID="22" presetClass="entr" presetSubtype="2" fill="hold" nodeType="after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wipe(right)">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9" presetClass="entr" presetSubtype="0"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dissolve">
                                      <p:cBhvr>
                                        <p:cTn id="39" dur="500"/>
                                        <p:tgtEl>
                                          <p:spTgt spid="4"/>
                                        </p:tgtEl>
                                      </p:cBhvr>
                                    </p:animEffect>
                                  </p:childTnLst>
                                </p:cTn>
                              </p:par>
                            </p:childTnLst>
                          </p:cTn>
                        </p:par>
                        <p:par>
                          <p:cTn id="40" fill="hold">
                            <p:stCondLst>
                              <p:cond delay="500"/>
                            </p:stCondLst>
                            <p:childTnLst>
                              <p:par>
                                <p:cTn id="41" presetID="9" presetClass="entr" presetSubtype="0" fill="hold" grpId="0" nodeType="after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dissolve">
                                      <p:cBhvr>
                                        <p:cTn id="43" dur="500"/>
                                        <p:tgtEl>
                                          <p:spTgt spid="5"/>
                                        </p:tgtEl>
                                      </p:cBhvr>
                                    </p:animEffect>
                                  </p:childTnLst>
                                </p:cTn>
                              </p:par>
                            </p:childTnLst>
                          </p:cTn>
                        </p:par>
                      </p:childTnLst>
                    </p:cTn>
                  </p:par>
                  <p:par>
                    <p:cTn id="44" fill="hold">
                      <p:stCondLst>
                        <p:cond delay="indefinite"/>
                      </p:stCondLst>
                      <p:childTnLst>
                        <p:par>
                          <p:cTn id="45" fill="hold">
                            <p:stCondLst>
                              <p:cond delay="0"/>
                            </p:stCondLst>
                            <p:childTnLst>
                              <p:par>
                                <p:cTn id="46" presetID="13" presetClass="entr" presetSubtype="16" fill="hold" grpId="1" nodeType="clickEffect">
                                  <p:stCondLst>
                                    <p:cond delay="0"/>
                                  </p:stCondLst>
                                  <p:childTnLst>
                                    <p:set>
                                      <p:cBhvr>
                                        <p:cTn id="47" dur="1" fill="hold">
                                          <p:stCondLst>
                                            <p:cond delay="0"/>
                                          </p:stCondLst>
                                        </p:cTn>
                                        <p:tgtEl>
                                          <p:spTgt spid="2"/>
                                        </p:tgtEl>
                                        <p:attrNameLst>
                                          <p:attrName>style.visibility</p:attrName>
                                        </p:attrNameLst>
                                      </p:cBhvr>
                                      <p:to>
                                        <p:strVal val="visible"/>
                                      </p:to>
                                    </p:set>
                                    <p:animEffect transition="in" filter="plus(in)">
                                      <p:cBhvr>
                                        <p:cTn id="48" dur="1500"/>
                                        <p:tgtEl>
                                          <p:spTgt spid="2"/>
                                        </p:tgtEl>
                                      </p:cBhvr>
                                    </p:animEffect>
                                  </p:childTnLst>
                                </p:cTn>
                              </p:par>
                            </p:childTnLst>
                          </p:cTn>
                        </p:par>
                        <p:par>
                          <p:cTn id="49" fill="hold">
                            <p:stCondLst>
                              <p:cond delay="1500"/>
                            </p:stCondLst>
                            <p:childTnLst>
                              <p:par>
                                <p:cTn id="50" presetID="22" presetClass="entr" presetSubtype="1"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wipe(up)">
                                      <p:cBhvr>
                                        <p:cTn id="52" dur="125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11" grpId="0" animBg="1"/>
      <p:bldP spid="21" grpId="0" animBg="1"/>
      <p:bldP spid="15" grpId="0" animBg="1"/>
      <p:bldP spid="2" grpId="1" animBg="1"/>
      <p:bldP spid="1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353034" y="2419198"/>
            <a:ext cx="11487150" cy="2019603"/>
          </a:xfrm>
          <a:prstGeom prst="ellipse">
            <a:avLst/>
          </a:prstGeom>
          <a:solidFill>
            <a:schemeClr val="accent6">
              <a:lumMod val="40000"/>
              <a:lumOff val="60000"/>
            </a:schemeClr>
          </a:solidFill>
          <a:ln w="76200">
            <a:solidFill>
              <a:srgbClr val="9933FF"/>
            </a:solidFill>
          </a:ln>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9933FF"/>
                </a:solidFill>
              </a:rPr>
              <a:t>OK!</a:t>
            </a:r>
            <a:r>
              <a:rPr lang="en-CA" sz="3200" dirty="0">
                <a:solidFill>
                  <a:srgbClr val="9933FF"/>
                </a:solidFill>
              </a:rPr>
              <a:t>  </a:t>
            </a:r>
            <a:r>
              <a:rPr lang="en-CA" sz="3200" dirty="0">
                <a:solidFill>
                  <a:srgbClr val="9933FF"/>
                </a:solidFill>
                <a:sym typeface="Wingdings" panose="05000000000000000000" pitchFamily="2" charset="2"/>
              </a:rPr>
              <a:t></a:t>
            </a:r>
            <a:r>
              <a:rPr lang="en-CA" sz="3200" dirty="0">
                <a:solidFill>
                  <a:srgbClr val="9933FF"/>
                </a:solidFill>
              </a:rPr>
              <a:t> </a:t>
            </a:r>
            <a:br>
              <a:rPr lang="en-CA" sz="3200" dirty="0">
                <a:solidFill>
                  <a:srgbClr val="9933FF"/>
                </a:solidFill>
              </a:rPr>
            </a:br>
            <a:r>
              <a:rPr lang="en-CA" sz="3200" dirty="0">
                <a:solidFill>
                  <a:srgbClr val="9933FF"/>
                </a:solidFill>
              </a:rPr>
              <a:t>Moving onto the </a:t>
            </a:r>
            <a:r>
              <a:rPr lang="en-CA" sz="3200" dirty="0">
                <a:solidFill>
                  <a:srgbClr val="C00000"/>
                </a:solidFill>
              </a:rPr>
              <a:t>next step </a:t>
            </a:r>
            <a:br>
              <a:rPr lang="en-CA" sz="3200" dirty="0">
                <a:solidFill>
                  <a:srgbClr val="9933FF"/>
                </a:solidFill>
              </a:rPr>
            </a:br>
            <a:r>
              <a:rPr lang="en-CA" sz="3200" dirty="0">
                <a:solidFill>
                  <a:srgbClr val="9933FF"/>
                </a:solidFill>
              </a:rPr>
              <a:t>of this journey.</a:t>
            </a:r>
          </a:p>
        </p:txBody>
      </p:sp>
      <p:sp>
        <p:nvSpPr>
          <p:cNvPr id="2" name="Slide Number Placeholder 1"/>
          <p:cNvSpPr>
            <a:spLocks noGrp="1"/>
          </p:cNvSpPr>
          <p:nvPr>
            <p:ph type="sldNum" sz="quarter" idx="12"/>
          </p:nvPr>
        </p:nvSpPr>
        <p:spPr>
          <a:xfrm>
            <a:off x="11811000" y="6492875"/>
            <a:ext cx="381000" cy="365125"/>
          </a:xfrm>
        </p:spPr>
        <p:txBody>
          <a:bodyPr/>
          <a:lstStyle/>
          <a:p>
            <a:fld id="{6D22F896-40B5-4ADD-8801-0D06FADFA095}" type="slidenum">
              <a:rPr lang="en-US" sz="1400" smtClean="0"/>
              <a:t>61</a:t>
            </a:fld>
            <a:endParaRPr lang="en-US" sz="1400" dirty="0"/>
          </a:p>
        </p:txBody>
      </p:sp>
    </p:spTree>
    <p:extLst>
      <p:ext uri="{BB962C8B-B14F-4D97-AF65-F5344CB8AC3E}">
        <p14:creationId xmlns:p14="http://schemas.microsoft.com/office/powerpoint/2010/main" val="143096242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cstate="email">
            <a:extLst>
              <a:ext uri="{28A0092B-C50C-407E-A947-70E740481C1C}">
                <a14:useLocalDpi xmlns:a14="http://schemas.microsoft.com/office/drawing/2010/main"/>
              </a:ext>
            </a:extLst>
          </a:blip>
          <a:srcRect l="-1"/>
          <a:stretch/>
        </p:blipFill>
        <p:spPr>
          <a:xfrm>
            <a:off x="462196" y="150725"/>
            <a:ext cx="11293486" cy="6585483"/>
          </a:xfrm>
          <a:prstGeom prst="rect">
            <a:avLst/>
          </a:prstGeom>
        </p:spPr>
      </p:pic>
      <p:cxnSp>
        <p:nvCxnSpPr>
          <p:cNvPr id="5" name="Straight Connector 4"/>
          <p:cNvCxnSpPr/>
          <p:nvPr/>
        </p:nvCxnSpPr>
        <p:spPr>
          <a:xfrm flipV="1">
            <a:off x="1114425" y="644678"/>
            <a:ext cx="10513847" cy="1"/>
          </a:xfrm>
          <a:prstGeom prst="line">
            <a:avLst/>
          </a:prstGeom>
          <a:ln w="57150">
            <a:solidFill>
              <a:srgbClr val="9933FF"/>
            </a:solidFill>
          </a:ln>
        </p:spPr>
        <p:style>
          <a:lnRef idx="1">
            <a:schemeClr val="accent1"/>
          </a:lnRef>
          <a:fillRef idx="0">
            <a:schemeClr val="accent1"/>
          </a:fillRef>
          <a:effectRef idx="0">
            <a:schemeClr val="accent1"/>
          </a:effectRef>
          <a:fontRef idx="minor">
            <a:schemeClr val="tx1"/>
          </a:fontRef>
        </p:style>
      </p:cxnSp>
      <p:sp>
        <p:nvSpPr>
          <p:cNvPr id="7" name="Oval 6"/>
          <p:cNvSpPr/>
          <p:nvPr/>
        </p:nvSpPr>
        <p:spPr>
          <a:xfrm>
            <a:off x="1004807" y="110533"/>
            <a:ext cx="552688" cy="542611"/>
          </a:xfrm>
          <a:prstGeom prst="ellipse">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8" name="Rounded Rectangular Callout 7"/>
          <p:cNvSpPr/>
          <p:nvPr/>
        </p:nvSpPr>
        <p:spPr>
          <a:xfrm>
            <a:off x="2282813" y="1147096"/>
            <a:ext cx="8175871" cy="3789888"/>
          </a:xfrm>
          <a:prstGeom prst="wedgeRoundRectCallout">
            <a:avLst>
              <a:gd name="adj1" fmla="val -54542"/>
              <a:gd name="adj2" fmla="val -65520"/>
              <a:gd name="adj3" fmla="val 16667"/>
            </a:avLst>
          </a:prstGeom>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b="1" dirty="0">
                <a:solidFill>
                  <a:srgbClr val="0C27AC"/>
                </a:solidFill>
              </a:rPr>
              <a:t>At the end of the Gregorian year, Yahusha would turn the next year’s number.</a:t>
            </a:r>
            <a:br>
              <a:rPr lang="en-CA" sz="3600" dirty="0"/>
            </a:br>
            <a:r>
              <a:rPr lang="en-CA" sz="3600" dirty="0"/>
              <a:t>Yahusha would complete His </a:t>
            </a:r>
            <a:r>
              <a:rPr lang="en-CA" sz="3600" b="1" dirty="0">
                <a:solidFill>
                  <a:srgbClr val="D73DCC"/>
                </a:solidFill>
              </a:rPr>
              <a:t>14</a:t>
            </a:r>
            <a:r>
              <a:rPr lang="en-CA" sz="3600" b="1" baseline="30000" dirty="0">
                <a:solidFill>
                  <a:srgbClr val="D73DCC"/>
                </a:solidFill>
              </a:rPr>
              <a:t>th</a:t>
            </a:r>
            <a:r>
              <a:rPr lang="en-CA" sz="3600" dirty="0"/>
              <a:t> year in the </a:t>
            </a:r>
            <a:r>
              <a:rPr lang="en-CA" sz="3600" dirty="0">
                <a:solidFill>
                  <a:srgbClr val="9933FF"/>
                </a:solidFill>
              </a:rPr>
              <a:t>9</a:t>
            </a:r>
            <a:r>
              <a:rPr lang="en-CA" sz="3600" baseline="30000" dirty="0">
                <a:solidFill>
                  <a:srgbClr val="9933FF"/>
                </a:solidFill>
              </a:rPr>
              <a:t>th</a:t>
            </a:r>
            <a:r>
              <a:rPr lang="en-CA" sz="3600" dirty="0">
                <a:solidFill>
                  <a:srgbClr val="9933FF"/>
                </a:solidFill>
              </a:rPr>
              <a:t> month of Covenant Calendar</a:t>
            </a:r>
            <a:r>
              <a:rPr lang="en-CA" sz="3600" dirty="0"/>
              <a:t>, </a:t>
            </a:r>
            <a:br>
              <a:rPr lang="en-CA" sz="3600" dirty="0"/>
            </a:br>
            <a:r>
              <a:rPr lang="en-CA" sz="3600" dirty="0"/>
              <a:t>(or Dec of CE </a:t>
            </a:r>
            <a:r>
              <a:rPr lang="en-CA" sz="3600" dirty="0">
                <a:solidFill>
                  <a:srgbClr val="C00000"/>
                </a:solidFill>
              </a:rPr>
              <a:t>13</a:t>
            </a:r>
            <a:r>
              <a:rPr lang="en-CA" sz="3600" dirty="0"/>
              <a:t>).</a:t>
            </a:r>
            <a:endParaRPr lang="en-CA" sz="3600" dirty="0">
              <a:solidFill>
                <a:srgbClr val="FF0000"/>
              </a:solidFill>
            </a:endParaRPr>
          </a:p>
        </p:txBody>
      </p:sp>
      <p:sp>
        <p:nvSpPr>
          <p:cNvPr id="9" name="Oval 8"/>
          <p:cNvSpPr/>
          <p:nvPr/>
        </p:nvSpPr>
        <p:spPr>
          <a:xfrm>
            <a:off x="11049365" y="225443"/>
            <a:ext cx="578907" cy="297146"/>
          </a:xfrm>
          <a:prstGeom prst="ellipse">
            <a:avLst/>
          </a:prstGeom>
          <a:solidFill>
            <a:srgbClr val="FF0000"/>
          </a:solidFill>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14</a:t>
            </a:r>
          </a:p>
        </p:txBody>
      </p:sp>
      <p:cxnSp>
        <p:nvCxnSpPr>
          <p:cNvPr id="11" name="Straight Arrow Connector 10"/>
          <p:cNvCxnSpPr/>
          <p:nvPr/>
        </p:nvCxnSpPr>
        <p:spPr>
          <a:xfrm flipV="1">
            <a:off x="9823269" y="644679"/>
            <a:ext cx="1412178" cy="1941767"/>
          </a:xfrm>
          <a:prstGeom prst="straightConnector1">
            <a:avLst/>
          </a:prstGeom>
          <a:ln w="76200">
            <a:solidFill>
              <a:srgbClr val="FF66FF"/>
            </a:solidFill>
            <a:headEnd type="none" w="med" len="med"/>
            <a:tailEnd type="arrow" w="med" len="med"/>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13" name="Rounded Rectangle 12"/>
          <p:cNvSpPr/>
          <p:nvPr/>
        </p:nvSpPr>
        <p:spPr>
          <a:xfrm>
            <a:off x="583660" y="5379396"/>
            <a:ext cx="11044612" cy="914400"/>
          </a:xfrm>
          <a:prstGeom prst="roundRect">
            <a:avLst>
              <a:gd name="adj" fmla="val 50000"/>
            </a:avLst>
          </a:prstGeom>
          <a:solidFill>
            <a:srgbClr val="FFC000"/>
          </a:solidFill>
          <a:ln w="76200">
            <a:solidFill>
              <a:srgbClr val="A5002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Does this time reckoning align with Yahusha’s Crucifixion?</a:t>
            </a:r>
          </a:p>
        </p:txBody>
      </p:sp>
      <p:cxnSp>
        <p:nvCxnSpPr>
          <p:cNvPr id="17" name="Straight Connector 16"/>
          <p:cNvCxnSpPr/>
          <p:nvPr/>
        </p:nvCxnSpPr>
        <p:spPr>
          <a:xfrm flipH="1">
            <a:off x="8821784" y="2586446"/>
            <a:ext cx="1001485" cy="478971"/>
          </a:xfrm>
          <a:prstGeom prst="line">
            <a:avLst/>
          </a:prstGeom>
          <a:ln w="76200">
            <a:solidFill>
              <a:srgbClr val="D73DCC"/>
            </a:solidFill>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sp>
        <p:nvSpPr>
          <p:cNvPr id="20" name="Slide Number Placeholder 19"/>
          <p:cNvSpPr>
            <a:spLocks noGrp="1"/>
          </p:cNvSpPr>
          <p:nvPr>
            <p:ph type="sldNum" sz="quarter" idx="12"/>
          </p:nvPr>
        </p:nvSpPr>
        <p:spPr>
          <a:xfrm>
            <a:off x="9379676" y="6464647"/>
            <a:ext cx="2743200" cy="365125"/>
          </a:xfrm>
        </p:spPr>
        <p:txBody>
          <a:bodyPr/>
          <a:lstStyle/>
          <a:p>
            <a:fld id="{6D22F896-40B5-4ADD-8801-0D06FADFA095}" type="slidenum">
              <a:rPr lang="en-US" sz="1400" smtClean="0">
                <a:solidFill>
                  <a:schemeClr val="tx1"/>
                </a:solidFill>
              </a:rPr>
              <a:t>62</a:t>
            </a:fld>
            <a:endParaRPr lang="en-US" sz="1400" dirty="0">
              <a:solidFill>
                <a:schemeClr val="tx1"/>
              </a:solidFill>
            </a:endParaRPr>
          </a:p>
        </p:txBody>
      </p:sp>
    </p:spTree>
    <p:extLst>
      <p:ext uri="{BB962C8B-B14F-4D97-AF65-F5344CB8AC3E}">
        <p14:creationId xmlns:p14="http://schemas.microsoft.com/office/powerpoint/2010/main" val="33459889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l="-1"/>
          <a:stretch/>
        </p:blipFill>
        <p:spPr>
          <a:xfrm>
            <a:off x="462196" y="150725"/>
            <a:ext cx="11293486" cy="6585483"/>
          </a:xfrm>
          <a:prstGeom prst="rect">
            <a:avLst/>
          </a:prstGeom>
        </p:spPr>
      </p:pic>
      <p:sp>
        <p:nvSpPr>
          <p:cNvPr id="7" name="Oval 6"/>
          <p:cNvSpPr/>
          <p:nvPr/>
        </p:nvSpPr>
        <p:spPr>
          <a:xfrm>
            <a:off x="1004807" y="110533"/>
            <a:ext cx="552688" cy="542611"/>
          </a:xfrm>
          <a:prstGeom prst="ellipse">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17" name="Straight Connector 16"/>
          <p:cNvCxnSpPr/>
          <p:nvPr/>
        </p:nvCxnSpPr>
        <p:spPr>
          <a:xfrm>
            <a:off x="1206230" y="981859"/>
            <a:ext cx="10549452" cy="14992"/>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a:off x="1206230" y="1838804"/>
            <a:ext cx="10549452" cy="2108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1206230" y="2675753"/>
            <a:ext cx="10549452" cy="37116"/>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a:off x="1186774" y="3531980"/>
            <a:ext cx="10568907" cy="969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a:off x="1186774" y="4370445"/>
            <a:ext cx="10568906" cy="2377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1206230" y="5182315"/>
            <a:ext cx="10549450" cy="3389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206230" y="6008261"/>
            <a:ext cx="10549450" cy="55535"/>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1186774" y="6765392"/>
            <a:ext cx="10549449" cy="12387"/>
          </a:xfrm>
          <a:prstGeom prst="line">
            <a:avLst/>
          </a:prstGeom>
          <a:ln w="57150">
            <a:solidFill>
              <a:srgbClr val="A5002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1281151" y="538027"/>
            <a:ext cx="10455072" cy="4765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1206230" y="1419403"/>
            <a:ext cx="10549449" cy="10698"/>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1206230" y="2235013"/>
            <a:ext cx="10549449" cy="4918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1206230" y="3061876"/>
            <a:ext cx="10548844" cy="162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1186774" y="3924365"/>
            <a:ext cx="10568300" cy="5152"/>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1186774" y="4764707"/>
            <a:ext cx="10568300" cy="713"/>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1206230" y="5589849"/>
            <a:ext cx="10548844" cy="14621"/>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1206230" y="6434996"/>
            <a:ext cx="10548844" cy="45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176167" y="245861"/>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14</a:t>
            </a:r>
          </a:p>
        </p:txBody>
      </p:sp>
      <p:sp>
        <p:nvSpPr>
          <p:cNvPr id="43" name="Oval 42"/>
          <p:cNvSpPr/>
          <p:nvPr/>
        </p:nvSpPr>
        <p:spPr>
          <a:xfrm>
            <a:off x="11176166" y="65204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15</a:t>
            </a:r>
          </a:p>
        </p:txBody>
      </p:sp>
      <p:sp>
        <p:nvSpPr>
          <p:cNvPr id="44" name="Oval 43"/>
          <p:cNvSpPr/>
          <p:nvPr/>
        </p:nvSpPr>
        <p:spPr>
          <a:xfrm>
            <a:off x="11176165" y="1060256"/>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16</a:t>
            </a:r>
          </a:p>
        </p:txBody>
      </p:sp>
      <p:sp>
        <p:nvSpPr>
          <p:cNvPr id="45" name="Oval 44"/>
          <p:cNvSpPr/>
          <p:nvPr/>
        </p:nvSpPr>
        <p:spPr>
          <a:xfrm>
            <a:off x="11176164" y="151898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17</a:t>
            </a:r>
          </a:p>
        </p:txBody>
      </p:sp>
      <p:sp>
        <p:nvSpPr>
          <p:cNvPr id="46" name="Oval 45"/>
          <p:cNvSpPr/>
          <p:nvPr/>
        </p:nvSpPr>
        <p:spPr>
          <a:xfrm>
            <a:off x="11176163" y="1982662"/>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18</a:t>
            </a:r>
          </a:p>
        </p:txBody>
      </p:sp>
      <p:sp>
        <p:nvSpPr>
          <p:cNvPr id="47" name="Oval 46"/>
          <p:cNvSpPr/>
          <p:nvPr/>
        </p:nvSpPr>
        <p:spPr>
          <a:xfrm>
            <a:off x="11176162" y="2383722"/>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19</a:t>
            </a:r>
          </a:p>
        </p:txBody>
      </p:sp>
      <p:sp>
        <p:nvSpPr>
          <p:cNvPr id="48" name="Oval 47"/>
          <p:cNvSpPr/>
          <p:nvPr/>
        </p:nvSpPr>
        <p:spPr>
          <a:xfrm>
            <a:off x="11095120" y="2737644"/>
            <a:ext cx="65994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20</a:t>
            </a:r>
          </a:p>
        </p:txBody>
      </p:sp>
      <p:sp>
        <p:nvSpPr>
          <p:cNvPr id="49" name="Oval 48"/>
          <p:cNvSpPr/>
          <p:nvPr/>
        </p:nvSpPr>
        <p:spPr>
          <a:xfrm>
            <a:off x="11095120" y="3189151"/>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21</a:t>
            </a:r>
          </a:p>
        </p:txBody>
      </p:sp>
      <p:sp>
        <p:nvSpPr>
          <p:cNvPr id="50" name="Oval 49"/>
          <p:cNvSpPr/>
          <p:nvPr/>
        </p:nvSpPr>
        <p:spPr>
          <a:xfrm>
            <a:off x="11095120" y="3592302"/>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22</a:t>
            </a:r>
          </a:p>
        </p:txBody>
      </p:sp>
      <p:sp>
        <p:nvSpPr>
          <p:cNvPr id="51" name="Oval 50"/>
          <p:cNvSpPr/>
          <p:nvPr/>
        </p:nvSpPr>
        <p:spPr>
          <a:xfrm>
            <a:off x="11090094" y="4034947"/>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23</a:t>
            </a:r>
          </a:p>
        </p:txBody>
      </p:sp>
      <p:sp>
        <p:nvSpPr>
          <p:cNvPr id="52" name="Oval 51"/>
          <p:cNvSpPr/>
          <p:nvPr/>
        </p:nvSpPr>
        <p:spPr>
          <a:xfrm>
            <a:off x="11095120" y="4447101"/>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24</a:t>
            </a:r>
          </a:p>
        </p:txBody>
      </p:sp>
      <p:sp>
        <p:nvSpPr>
          <p:cNvPr id="53" name="Oval 52"/>
          <p:cNvSpPr/>
          <p:nvPr/>
        </p:nvSpPr>
        <p:spPr>
          <a:xfrm>
            <a:off x="11085070" y="4871216"/>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25</a:t>
            </a:r>
          </a:p>
        </p:txBody>
      </p:sp>
      <p:sp>
        <p:nvSpPr>
          <p:cNvPr id="54" name="Oval 53"/>
          <p:cNvSpPr/>
          <p:nvPr/>
        </p:nvSpPr>
        <p:spPr>
          <a:xfrm>
            <a:off x="11095119" y="5255268"/>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26</a:t>
            </a:r>
          </a:p>
        </p:txBody>
      </p:sp>
      <p:sp>
        <p:nvSpPr>
          <p:cNvPr id="55" name="Oval 54"/>
          <p:cNvSpPr/>
          <p:nvPr/>
        </p:nvSpPr>
        <p:spPr>
          <a:xfrm>
            <a:off x="11095119" y="5699978"/>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27</a:t>
            </a:r>
          </a:p>
        </p:txBody>
      </p:sp>
      <p:sp>
        <p:nvSpPr>
          <p:cNvPr id="57" name="Oval 56"/>
          <p:cNvSpPr/>
          <p:nvPr/>
        </p:nvSpPr>
        <p:spPr>
          <a:xfrm>
            <a:off x="11085069" y="6104615"/>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28</a:t>
            </a:r>
          </a:p>
        </p:txBody>
      </p:sp>
      <p:sp>
        <p:nvSpPr>
          <p:cNvPr id="58" name="Oval 57"/>
          <p:cNvSpPr/>
          <p:nvPr/>
        </p:nvSpPr>
        <p:spPr>
          <a:xfrm>
            <a:off x="11095119" y="6478121"/>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29</a:t>
            </a:r>
          </a:p>
        </p:txBody>
      </p:sp>
      <p:sp>
        <p:nvSpPr>
          <p:cNvPr id="81" name="Slide Number Placeholder 80"/>
          <p:cNvSpPr>
            <a:spLocks noGrp="1"/>
          </p:cNvSpPr>
          <p:nvPr>
            <p:ph type="sldNum" sz="quarter" idx="12"/>
          </p:nvPr>
        </p:nvSpPr>
        <p:spPr>
          <a:xfrm>
            <a:off x="9429750" y="6496089"/>
            <a:ext cx="2743200" cy="365125"/>
          </a:xfrm>
        </p:spPr>
        <p:txBody>
          <a:bodyPr/>
          <a:lstStyle/>
          <a:p>
            <a:fld id="{6D22F896-40B5-4ADD-8801-0D06FADFA095}" type="slidenum">
              <a:rPr lang="en-US" sz="1400" smtClean="0"/>
              <a:t>63</a:t>
            </a:fld>
            <a:endParaRPr lang="en-US" sz="1400" dirty="0"/>
          </a:p>
        </p:txBody>
      </p:sp>
    </p:spTree>
    <p:extLst>
      <p:ext uri="{BB962C8B-B14F-4D97-AF65-F5344CB8AC3E}">
        <p14:creationId xmlns:p14="http://schemas.microsoft.com/office/powerpoint/2010/main" val="2410727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1250" fill="hold"/>
                                        <p:tgtEl>
                                          <p:spTgt spid="42"/>
                                        </p:tgtEl>
                                        <p:attrNameLst>
                                          <p:attrName>ppt_x</p:attrName>
                                        </p:attrNameLst>
                                      </p:cBhvr>
                                      <p:tavLst>
                                        <p:tav tm="0">
                                          <p:val>
                                            <p:strVal val="#ppt_x"/>
                                          </p:val>
                                        </p:tav>
                                        <p:tav tm="100000">
                                          <p:val>
                                            <p:strVal val="#ppt_x"/>
                                          </p:val>
                                        </p:tav>
                                      </p:tavLst>
                                    </p:anim>
                                    <p:anim calcmode="lin" valueType="num">
                                      <p:cBhvr additive="base">
                                        <p:cTn id="8" dur="1250" fill="hold"/>
                                        <p:tgtEl>
                                          <p:spTgt spid="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additive="base">
                                        <p:cTn id="11" dur="1250" fill="hold"/>
                                        <p:tgtEl>
                                          <p:spTgt spid="43"/>
                                        </p:tgtEl>
                                        <p:attrNameLst>
                                          <p:attrName>ppt_x</p:attrName>
                                        </p:attrNameLst>
                                      </p:cBhvr>
                                      <p:tavLst>
                                        <p:tav tm="0">
                                          <p:val>
                                            <p:strVal val="#ppt_x"/>
                                          </p:val>
                                        </p:tav>
                                        <p:tav tm="100000">
                                          <p:val>
                                            <p:strVal val="#ppt_x"/>
                                          </p:val>
                                        </p:tav>
                                      </p:tavLst>
                                    </p:anim>
                                    <p:anim calcmode="lin" valueType="num">
                                      <p:cBhvr additive="base">
                                        <p:cTn id="12" dur="1250" fill="hold"/>
                                        <p:tgtEl>
                                          <p:spTgt spid="4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4"/>
                                        </p:tgtEl>
                                        <p:attrNameLst>
                                          <p:attrName>style.visibility</p:attrName>
                                        </p:attrNameLst>
                                      </p:cBhvr>
                                      <p:to>
                                        <p:strVal val="visible"/>
                                      </p:to>
                                    </p:set>
                                    <p:anim calcmode="lin" valueType="num">
                                      <p:cBhvr additive="base">
                                        <p:cTn id="15" dur="1250" fill="hold"/>
                                        <p:tgtEl>
                                          <p:spTgt spid="44"/>
                                        </p:tgtEl>
                                        <p:attrNameLst>
                                          <p:attrName>ppt_x</p:attrName>
                                        </p:attrNameLst>
                                      </p:cBhvr>
                                      <p:tavLst>
                                        <p:tav tm="0">
                                          <p:val>
                                            <p:strVal val="#ppt_x"/>
                                          </p:val>
                                        </p:tav>
                                        <p:tav tm="100000">
                                          <p:val>
                                            <p:strVal val="#ppt_x"/>
                                          </p:val>
                                        </p:tav>
                                      </p:tavLst>
                                    </p:anim>
                                    <p:anim calcmode="lin" valueType="num">
                                      <p:cBhvr additive="base">
                                        <p:cTn id="16" dur="1250" fill="hold"/>
                                        <p:tgtEl>
                                          <p:spTgt spid="4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45"/>
                                        </p:tgtEl>
                                        <p:attrNameLst>
                                          <p:attrName>style.visibility</p:attrName>
                                        </p:attrNameLst>
                                      </p:cBhvr>
                                      <p:to>
                                        <p:strVal val="visible"/>
                                      </p:to>
                                    </p:set>
                                    <p:anim calcmode="lin" valueType="num">
                                      <p:cBhvr additive="base">
                                        <p:cTn id="19" dur="1250" fill="hold"/>
                                        <p:tgtEl>
                                          <p:spTgt spid="45"/>
                                        </p:tgtEl>
                                        <p:attrNameLst>
                                          <p:attrName>ppt_x</p:attrName>
                                        </p:attrNameLst>
                                      </p:cBhvr>
                                      <p:tavLst>
                                        <p:tav tm="0">
                                          <p:val>
                                            <p:strVal val="#ppt_x"/>
                                          </p:val>
                                        </p:tav>
                                        <p:tav tm="100000">
                                          <p:val>
                                            <p:strVal val="#ppt_x"/>
                                          </p:val>
                                        </p:tav>
                                      </p:tavLst>
                                    </p:anim>
                                    <p:anim calcmode="lin" valueType="num">
                                      <p:cBhvr additive="base">
                                        <p:cTn id="20" dur="1250" fill="hold"/>
                                        <p:tgtEl>
                                          <p:spTgt spid="4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additive="base">
                                        <p:cTn id="23" dur="1250" fill="hold"/>
                                        <p:tgtEl>
                                          <p:spTgt spid="46"/>
                                        </p:tgtEl>
                                        <p:attrNameLst>
                                          <p:attrName>ppt_x</p:attrName>
                                        </p:attrNameLst>
                                      </p:cBhvr>
                                      <p:tavLst>
                                        <p:tav tm="0">
                                          <p:val>
                                            <p:strVal val="#ppt_x"/>
                                          </p:val>
                                        </p:tav>
                                        <p:tav tm="100000">
                                          <p:val>
                                            <p:strVal val="#ppt_x"/>
                                          </p:val>
                                        </p:tav>
                                      </p:tavLst>
                                    </p:anim>
                                    <p:anim calcmode="lin" valueType="num">
                                      <p:cBhvr additive="base">
                                        <p:cTn id="24" dur="1250" fill="hold"/>
                                        <p:tgtEl>
                                          <p:spTgt spid="4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additive="base">
                                        <p:cTn id="27" dur="1250" fill="hold"/>
                                        <p:tgtEl>
                                          <p:spTgt spid="47"/>
                                        </p:tgtEl>
                                        <p:attrNameLst>
                                          <p:attrName>ppt_x</p:attrName>
                                        </p:attrNameLst>
                                      </p:cBhvr>
                                      <p:tavLst>
                                        <p:tav tm="0">
                                          <p:val>
                                            <p:strVal val="#ppt_x"/>
                                          </p:val>
                                        </p:tav>
                                        <p:tav tm="100000">
                                          <p:val>
                                            <p:strVal val="#ppt_x"/>
                                          </p:val>
                                        </p:tav>
                                      </p:tavLst>
                                    </p:anim>
                                    <p:anim calcmode="lin" valueType="num">
                                      <p:cBhvr additive="base">
                                        <p:cTn id="28" dur="1250" fill="hold"/>
                                        <p:tgtEl>
                                          <p:spTgt spid="4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48"/>
                                        </p:tgtEl>
                                        <p:attrNameLst>
                                          <p:attrName>style.visibility</p:attrName>
                                        </p:attrNameLst>
                                      </p:cBhvr>
                                      <p:to>
                                        <p:strVal val="visible"/>
                                      </p:to>
                                    </p:set>
                                    <p:anim calcmode="lin" valueType="num">
                                      <p:cBhvr additive="base">
                                        <p:cTn id="31" dur="1250" fill="hold"/>
                                        <p:tgtEl>
                                          <p:spTgt spid="48"/>
                                        </p:tgtEl>
                                        <p:attrNameLst>
                                          <p:attrName>ppt_x</p:attrName>
                                        </p:attrNameLst>
                                      </p:cBhvr>
                                      <p:tavLst>
                                        <p:tav tm="0">
                                          <p:val>
                                            <p:strVal val="#ppt_x"/>
                                          </p:val>
                                        </p:tav>
                                        <p:tav tm="100000">
                                          <p:val>
                                            <p:strVal val="#ppt_x"/>
                                          </p:val>
                                        </p:tav>
                                      </p:tavLst>
                                    </p:anim>
                                    <p:anim calcmode="lin" valueType="num">
                                      <p:cBhvr additive="base">
                                        <p:cTn id="32" dur="1250" fill="hold"/>
                                        <p:tgtEl>
                                          <p:spTgt spid="4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49"/>
                                        </p:tgtEl>
                                        <p:attrNameLst>
                                          <p:attrName>style.visibility</p:attrName>
                                        </p:attrNameLst>
                                      </p:cBhvr>
                                      <p:to>
                                        <p:strVal val="visible"/>
                                      </p:to>
                                    </p:set>
                                    <p:anim calcmode="lin" valueType="num">
                                      <p:cBhvr additive="base">
                                        <p:cTn id="35" dur="1250" fill="hold"/>
                                        <p:tgtEl>
                                          <p:spTgt spid="49"/>
                                        </p:tgtEl>
                                        <p:attrNameLst>
                                          <p:attrName>ppt_x</p:attrName>
                                        </p:attrNameLst>
                                      </p:cBhvr>
                                      <p:tavLst>
                                        <p:tav tm="0">
                                          <p:val>
                                            <p:strVal val="#ppt_x"/>
                                          </p:val>
                                        </p:tav>
                                        <p:tav tm="100000">
                                          <p:val>
                                            <p:strVal val="#ppt_x"/>
                                          </p:val>
                                        </p:tav>
                                      </p:tavLst>
                                    </p:anim>
                                    <p:anim calcmode="lin" valueType="num">
                                      <p:cBhvr additive="base">
                                        <p:cTn id="36" dur="1250" fill="hold"/>
                                        <p:tgtEl>
                                          <p:spTgt spid="4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50"/>
                                        </p:tgtEl>
                                        <p:attrNameLst>
                                          <p:attrName>style.visibility</p:attrName>
                                        </p:attrNameLst>
                                      </p:cBhvr>
                                      <p:to>
                                        <p:strVal val="visible"/>
                                      </p:to>
                                    </p:set>
                                    <p:anim calcmode="lin" valueType="num">
                                      <p:cBhvr additive="base">
                                        <p:cTn id="39" dur="1250" fill="hold"/>
                                        <p:tgtEl>
                                          <p:spTgt spid="50"/>
                                        </p:tgtEl>
                                        <p:attrNameLst>
                                          <p:attrName>ppt_x</p:attrName>
                                        </p:attrNameLst>
                                      </p:cBhvr>
                                      <p:tavLst>
                                        <p:tav tm="0">
                                          <p:val>
                                            <p:strVal val="#ppt_x"/>
                                          </p:val>
                                        </p:tav>
                                        <p:tav tm="100000">
                                          <p:val>
                                            <p:strVal val="#ppt_x"/>
                                          </p:val>
                                        </p:tav>
                                      </p:tavLst>
                                    </p:anim>
                                    <p:anim calcmode="lin" valueType="num">
                                      <p:cBhvr additive="base">
                                        <p:cTn id="40" dur="1250" fill="hold"/>
                                        <p:tgtEl>
                                          <p:spTgt spid="5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51"/>
                                        </p:tgtEl>
                                        <p:attrNameLst>
                                          <p:attrName>style.visibility</p:attrName>
                                        </p:attrNameLst>
                                      </p:cBhvr>
                                      <p:to>
                                        <p:strVal val="visible"/>
                                      </p:to>
                                    </p:set>
                                    <p:anim calcmode="lin" valueType="num">
                                      <p:cBhvr additive="base">
                                        <p:cTn id="43" dur="1250" fill="hold"/>
                                        <p:tgtEl>
                                          <p:spTgt spid="51"/>
                                        </p:tgtEl>
                                        <p:attrNameLst>
                                          <p:attrName>ppt_x</p:attrName>
                                        </p:attrNameLst>
                                      </p:cBhvr>
                                      <p:tavLst>
                                        <p:tav tm="0">
                                          <p:val>
                                            <p:strVal val="#ppt_x"/>
                                          </p:val>
                                        </p:tav>
                                        <p:tav tm="100000">
                                          <p:val>
                                            <p:strVal val="#ppt_x"/>
                                          </p:val>
                                        </p:tav>
                                      </p:tavLst>
                                    </p:anim>
                                    <p:anim calcmode="lin" valueType="num">
                                      <p:cBhvr additive="base">
                                        <p:cTn id="44" dur="1250" fill="hold"/>
                                        <p:tgtEl>
                                          <p:spTgt spid="5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additive="base">
                                        <p:cTn id="47" dur="1250" fill="hold"/>
                                        <p:tgtEl>
                                          <p:spTgt spid="52"/>
                                        </p:tgtEl>
                                        <p:attrNameLst>
                                          <p:attrName>ppt_x</p:attrName>
                                        </p:attrNameLst>
                                      </p:cBhvr>
                                      <p:tavLst>
                                        <p:tav tm="0">
                                          <p:val>
                                            <p:strVal val="#ppt_x"/>
                                          </p:val>
                                        </p:tav>
                                        <p:tav tm="100000">
                                          <p:val>
                                            <p:strVal val="#ppt_x"/>
                                          </p:val>
                                        </p:tav>
                                      </p:tavLst>
                                    </p:anim>
                                    <p:anim calcmode="lin" valueType="num">
                                      <p:cBhvr additive="base">
                                        <p:cTn id="48" dur="1250" fill="hold"/>
                                        <p:tgtEl>
                                          <p:spTgt spid="5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53"/>
                                        </p:tgtEl>
                                        <p:attrNameLst>
                                          <p:attrName>style.visibility</p:attrName>
                                        </p:attrNameLst>
                                      </p:cBhvr>
                                      <p:to>
                                        <p:strVal val="visible"/>
                                      </p:to>
                                    </p:set>
                                    <p:anim calcmode="lin" valueType="num">
                                      <p:cBhvr additive="base">
                                        <p:cTn id="51" dur="1250" fill="hold"/>
                                        <p:tgtEl>
                                          <p:spTgt spid="53"/>
                                        </p:tgtEl>
                                        <p:attrNameLst>
                                          <p:attrName>ppt_x</p:attrName>
                                        </p:attrNameLst>
                                      </p:cBhvr>
                                      <p:tavLst>
                                        <p:tav tm="0">
                                          <p:val>
                                            <p:strVal val="#ppt_x"/>
                                          </p:val>
                                        </p:tav>
                                        <p:tav tm="100000">
                                          <p:val>
                                            <p:strVal val="#ppt_x"/>
                                          </p:val>
                                        </p:tav>
                                      </p:tavLst>
                                    </p:anim>
                                    <p:anim calcmode="lin" valueType="num">
                                      <p:cBhvr additive="base">
                                        <p:cTn id="52" dur="1250" fill="hold"/>
                                        <p:tgtEl>
                                          <p:spTgt spid="53"/>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54"/>
                                        </p:tgtEl>
                                        <p:attrNameLst>
                                          <p:attrName>style.visibility</p:attrName>
                                        </p:attrNameLst>
                                      </p:cBhvr>
                                      <p:to>
                                        <p:strVal val="visible"/>
                                      </p:to>
                                    </p:set>
                                    <p:anim calcmode="lin" valueType="num">
                                      <p:cBhvr additive="base">
                                        <p:cTn id="55" dur="1250" fill="hold"/>
                                        <p:tgtEl>
                                          <p:spTgt spid="54"/>
                                        </p:tgtEl>
                                        <p:attrNameLst>
                                          <p:attrName>ppt_x</p:attrName>
                                        </p:attrNameLst>
                                      </p:cBhvr>
                                      <p:tavLst>
                                        <p:tav tm="0">
                                          <p:val>
                                            <p:strVal val="#ppt_x"/>
                                          </p:val>
                                        </p:tav>
                                        <p:tav tm="100000">
                                          <p:val>
                                            <p:strVal val="#ppt_x"/>
                                          </p:val>
                                        </p:tav>
                                      </p:tavLst>
                                    </p:anim>
                                    <p:anim calcmode="lin" valueType="num">
                                      <p:cBhvr additive="base">
                                        <p:cTn id="56" dur="1250" fill="hold"/>
                                        <p:tgtEl>
                                          <p:spTgt spid="54"/>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55"/>
                                        </p:tgtEl>
                                        <p:attrNameLst>
                                          <p:attrName>style.visibility</p:attrName>
                                        </p:attrNameLst>
                                      </p:cBhvr>
                                      <p:to>
                                        <p:strVal val="visible"/>
                                      </p:to>
                                    </p:set>
                                    <p:anim calcmode="lin" valueType="num">
                                      <p:cBhvr additive="base">
                                        <p:cTn id="59" dur="1250" fill="hold"/>
                                        <p:tgtEl>
                                          <p:spTgt spid="55"/>
                                        </p:tgtEl>
                                        <p:attrNameLst>
                                          <p:attrName>ppt_x</p:attrName>
                                        </p:attrNameLst>
                                      </p:cBhvr>
                                      <p:tavLst>
                                        <p:tav tm="0">
                                          <p:val>
                                            <p:strVal val="#ppt_x"/>
                                          </p:val>
                                        </p:tav>
                                        <p:tav tm="100000">
                                          <p:val>
                                            <p:strVal val="#ppt_x"/>
                                          </p:val>
                                        </p:tav>
                                      </p:tavLst>
                                    </p:anim>
                                    <p:anim calcmode="lin" valueType="num">
                                      <p:cBhvr additive="base">
                                        <p:cTn id="60" dur="1250" fill="hold"/>
                                        <p:tgtEl>
                                          <p:spTgt spid="55"/>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 calcmode="lin" valueType="num">
                                      <p:cBhvr additive="base">
                                        <p:cTn id="63" dur="1250" fill="hold"/>
                                        <p:tgtEl>
                                          <p:spTgt spid="57"/>
                                        </p:tgtEl>
                                        <p:attrNameLst>
                                          <p:attrName>ppt_x</p:attrName>
                                        </p:attrNameLst>
                                      </p:cBhvr>
                                      <p:tavLst>
                                        <p:tav tm="0">
                                          <p:val>
                                            <p:strVal val="#ppt_x"/>
                                          </p:val>
                                        </p:tav>
                                        <p:tav tm="100000">
                                          <p:val>
                                            <p:strVal val="#ppt_x"/>
                                          </p:val>
                                        </p:tav>
                                      </p:tavLst>
                                    </p:anim>
                                    <p:anim calcmode="lin" valueType="num">
                                      <p:cBhvr additive="base">
                                        <p:cTn id="64" dur="1250" fill="hold"/>
                                        <p:tgtEl>
                                          <p:spTgt spid="5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58"/>
                                        </p:tgtEl>
                                        <p:attrNameLst>
                                          <p:attrName>style.visibility</p:attrName>
                                        </p:attrNameLst>
                                      </p:cBhvr>
                                      <p:to>
                                        <p:strVal val="visible"/>
                                      </p:to>
                                    </p:set>
                                    <p:anim calcmode="lin" valueType="num">
                                      <p:cBhvr additive="base">
                                        <p:cTn id="67" dur="1250" fill="hold"/>
                                        <p:tgtEl>
                                          <p:spTgt spid="58"/>
                                        </p:tgtEl>
                                        <p:attrNameLst>
                                          <p:attrName>ppt_x</p:attrName>
                                        </p:attrNameLst>
                                      </p:cBhvr>
                                      <p:tavLst>
                                        <p:tav tm="0">
                                          <p:val>
                                            <p:strVal val="#ppt_x"/>
                                          </p:val>
                                        </p:tav>
                                        <p:tav tm="100000">
                                          <p:val>
                                            <p:strVal val="#ppt_x"/>
                                          </p:val>
                                        </p:tav>
                                      </p:tavLst>
                                    </p:anim>
                                    <p:anim calcmode="lin" valueType="num">
                                      <p:cBhvr additive="base">
                                        <p:cTn id="68" dur="1250" fill="hold"/>
                                        <p:tgtEl>
                                          <p:spTgt spid="5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7" grpId="0" animBg="1"/>
      <p:bldP spid="58"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06448" y="362664"/>
            <a:ext cx="11579104" cy="6213056"/>
          </a:xfrm>
          <a:prstGeom prst="rect">
            <a:avLst/>
          </a:prstGeom>
        </p:spPr>
      </p:pic>
      <p:sp>
        <p:nvSpPr>
          <p:cNvPr id="5" name="Oval 4"/>
          <p:cNvSpPr/>
          <p:nvPr/>
        </p:nvSpPr>
        <p:spPr>
          <a:xfrm>
            <a:off x="11215553" y="416634"/>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30</a:t>
            </a:r>
          </a:p>
        </p:txBody>
      </p:sp>
      <p:cxnSp>
        <p:nvCxnSpPr>
          <p:cNvPr id="10" name="Straight Connector 9"/>
          <p:cNvCxnSpPr/>
          <p:nvPr/>
        </p:nvCxnSpPr>
        <p:spPr>
          <a:xfrm>
            <a:off x="485775" y="1238250"/>
            <a:ext cx="11399777" cy="2043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1215552" y="864497"/>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31</a:t>
            </a:r>
          </a:p>
        </p:txBody>
      </p:sp>
      <p:sp>
        <p:nvSpPr>
          <p:cNvPr id="23" name="Rounded Rectangular Callout 22"/>
          <p:cNvSpPr/>
          <p:nvPr/>
        </p:nvSpPr>
        <p:spPr>
          <a:xfrm>
            <a:off x="306447" y="2344893"/>
            <a:ext cx="7046075" cy="2674580"/>
          </a:xfrm>
          <a:prstGeom prst="wedgeRoundRectCallout">
            <a:avLst>
              <a:gd name="adj1" fmla="val -13930"/>
              <a:gd name="adj2" fmla="val -63782"/>
              <a:gd name="adj3" fmla="val 16667"/>
            </a:avLst>
          </a:prstGeom>
          <a:solidFill>
            <a:schemeClr val="accent3">
              <a:lumMod val="60000"/>
              <a:lumOff val="40000"/>
            </a:schemeClr>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b="1" dirty="0">
                <a:ln>
                  <a:solidFill>
                    <a:sysClr val="windowText" lastClr="000000"/>
                  </a:solidFill>
                </a:ln>
                <a:solidFill>
                  <a:srgbClr val="FF0000"/>
                </a:solidFill>
                <a:effectLst>
                  <a:glow rad="127000">
                    <a:srgbClr val="FFCCFF"/>
                  </a:glow>
                </a:effectLst>
              </a:rPr>
              <a:t>			Passover  CE 31! </a:t>
            </a:r>
            <a:br>
              <a:rPr lang="en-CA" sz="3600" b="1" dirty="0">
                <a:ln>
                  <a:solidFill>
                    <a:sysClr val="windowText" lastClr="000000"/>
                  </a:solidFill>
                </a:ln>
                <a:solidFill>
                  <a:srgbClr val="FF0000"/>
                </a:solidFill>
                <a:effectLst>
                  <a:glow rad="127000">
                    <a:srgbClr val="FFCCFF"/>
                  </a:glow>
                </a:effectLst>
              </a:rPr>
            </a:br>
            <a:r>
              <a:rPr lang="en-CA" sz="3200" b="1" dirty="0">
                <a:solidFill>
                  <a:srgbClr val="0C27AC"/>
                </a:solidFill>
              </a:rPr>
              <a:t>Yahusha died at 31 years of age.</a:t>
            </a:r>
          </a:p>
          <a:p>
            <a:pPr algn="ctr"/>
            <a:r>
              <a:rPr lang="en-CA" sz="3200" b="1" dirty="0">
                <a:solidFill>
                  <a:srgbClr val="0C27AC"/>
                </a:solidFill>
              </a:rPr>
              <a:t>He was </a:t>
            </a:r>
            <a:r>
              <a:rPr lang="en-CA" sz="3200" b="1" u="sng" dirty="0">
                <a:solidFill>
                  <a:srgbClr val="0C27AC"/>
                </a:solidFill>
              </a:rPr>
              <a:t>still</a:t>
            </a:r>
            <a:r>
              <a:rPr lang="en-CA" sz="3200" b="1" dirty="0">
                <a:solidFill>
                  <a:srgbClr val="0C27AC"/>
                </a:solidFill>
              </a:rPr>
              <a:t> a  “</a:t>
            </a:r>
            <a:r>
              <a:rPr lang="en-CA" sz="3200" b="1" dirty="0">
                <a:solidFill>
                  <a:srgbClr val="0C27AC"/>
                </a:solidFill>
                <a:effectLst>
                  <a:glow rad="127000">
                    <a:srgbClr val="FFFF00"/>
                  </a:glow>
                </a:effectLst>
              </a:rPr>
              <a:t>lamb of the first year</a:t>
            </a:r>
            <a:r>
              <a:rPr lang="en-CA" sz="3200" b="1" dirty="0">
                <a:solidFill>
                  <a:srgbClr val="0C27AC"/>
                </a:solidFill>
              </a:rPr>
              <a:t>”!</a:t>
            </a:r>
            <a:br>
              <a:rPr lang="en-CA" sz="3200" b="1" dirty="0">
                <a:solidFill>
                  <a:srgbClr val="0C27AC"/>
                </a:solidFill>
              </a:rPr>
            </a:br>
            <a:r>
              <a:rPr lang="en-CA" sz="3200" b="1" dirty="0">
                <a:ln>
                  <a:solidFill>
                    <a:schemeClr val="bg1"/>
                  </a:solidFill>
                </a:ln>
                <a:solidFill>
                  <a:srgbClr val="FF0000"/>
                </a:solidFill>
              </a:rPr>
              <a:t>He had </a:t>
            </a:r>
            <a:r>
              <a:rPr lang="en-CA" sz="3200" b="1" u="sng" dirty="0">
                <a:ln>
                  <a:solidFill>
                    <a:schemeClr val="bg1"/>
                  </a:solidFill>
                </a:ln>
                <a:solidFill>
                  <a:srgbClr val="FF0000"/>
                </a:solidFill>
              </a:rPr>
              <a:t>not yet accomplished</a:t>
            </a:r>
            <a:r>
              <a:rPr lang="en-CA" sz="3200" b="1" dirty="0">
                <a:ln>
                  <a:solidFill>
                    <a:schemeClr val="bg1"/>
                  </a:solidFill>
                </a:ln>
                <a:solidFill>
                  <a:srgbClr val="FF0000"/>
                </a:solidFill>
              </a:rPr>
              <a:t> His 2</a:t>
            </a:r>
            <a:r>
              <a:rPr lang="en-CA" sz="3200" b="1" baseline="30000" dirty="0">
                <a:ln>
                  <a:solidFill>
                    <a:schemeClr val="bg1"/>
                  </a:solidFill>
                </a:ln>
                <a:solidFill>
                  <a:srgbClr val="FF0000"/>
                </a:solidFill>
              </a:rPr>
              <a:t>nd</a:t>
            </a:r>
            <a:r>
              <a:rPr lang="en-CA" sz="3200" b="1" dirty="0">
                <a:ln>
                  <a:solidFill>
                    <a:schemeClr val="bg1"/>
                  </a:solidFill>
                </a:ln>
                <a:solidFill>
                  <a:srgbClr val="FF0000"/>
                </a:solidFill>
              </a:rPr>
              <a:t> year of ministry! </a:t>
            </a:r>
            <a:endParaRPr lang="en-CA" sz="3200" dirty="0">
              <a:ln>
                <a:solidFill>
                  <a:schemeClr val="bg1"/>
                </a:solidFill>
              </a:ln>
              <a:solidFill>
                <a:srgbClr val="FF0000"/>
              </a:solidFill>
            </a:endParaRPr>
          </a:p>
        </p:txBody>
      </p:sp>
      <p:sp>
        <p:nvSpPr>
          <p:cNvPr id="13" name="Oval 12"/>
          <p:cNvSpPr/>
          <p:nvPr/>
        </p:nvSpPr>
        <p:spPr>
          <a:xfrm>
            <a:off x="10945104" y="1340028"/>
            <a:ext cx="940447" cy="364158"/>
          </a:xfrm>
          <a:prstGeom prst="ellipse">
            <a:avLst/>
          </a:prstGeom>
          <a:solidFill>
            <a:srgbClr val="FFFF00"/>
          </a:soli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32</a:t>
            </a:r>
          </a:p>
        </p:txBody>
      </p:sp>
      <p:sp>
        <p:nvSpPr>
          <p:cNvPr id="2" name="Rounded Rectangular Callout 1"/>
          <p:cNvSpPr/>
          <p:nvPr/>
        </p:nvSpPr>
        <p:spPr>
          <a:xfrm>
            <a:off x="7529803" y="2360496"/>
            <a:ext cx="4355748" cy="2572790"/>
          </a:xfrm>
          <a:prstGeom prst="wedgeRoundRectCallout">
            <a:avLst>
              <a:gd name="adj1" fmla="val 32574"/>
              <a:gd name="adj2" fmla="val -73968"/>
              <a:gd name="adj3" fmla="val 16667"/>
            </a:avLst>
          </a:prstGeom>
          <a:solidFill>
            <a:srgbClr val="FFFF00"/>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i="1" u="sng" dirty="0">
                <a:solidFill>
                  <a:schemeClr val="bg1"/>
                </a:solidFill>
              </a:rPr>
              <a:t>Remember</a:t>
            </a:r>
            <a:r>
              <a:rPr lang="en-CA" sz="2800" dirty="0">
                <a:solidFill>
                  <a:schemeClr val="bg1"/>
                </a:solidFill>
              </a:rPr>
              <a:t> -Yahusha did not stay on earth until the 9</a:t>
            </a:r>
            <a:r>
              <a:rPr lang="en-CA" sz="2800" baseline="30000" dirty="0">
                <a:solidFill>
                  <a:schemeClr val="bg1"/>
                </a:solidFill>
              </a:rPr>
              <a:t>th</a:t>
            </a:r>
            <a:r>
              <a:rPr lang="en-CA" sz="2800" dirty="0">
                <a:solidFill>
                  <a:schemeClr val="bg1"/>
                </a:solidFill>
              </a:rPr>
              <a:t> month CC (Dec/Jan), where He would have then turned 32 earthly years!</a:t>
            </a:r>
          </a:p>
        </p:txBody>
      </p:sp>
      <p:cxnSp>
        <p:nvCxnSpPr>
          <p:cNvPr id="9" name="Straight Connector 8"/>
          <p:cNvCxnSpPr/>
          <p:nvPr/>
        </p:nvCxnSpPr>
        <p:spPr>
          <a:xfrm>
            <a:off x="739302" y="1699885"/>
            <a:ext cx="1013298" cy="4301"/>
          </a:xfrm>
          <a:prstGeom prst="line">
            <a:avLst/>
          </a:prstGeom>
          <a:ln w="5715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279594" y="1551312"/>
            <a:ext cx="3570380" cy="297146"/>
          </a:xfrm>
          <a:prstGeom prst="ellipse">
            <a:avLst/>
          </a:prstGeom>
          <a:solidFill>
            <a:srgbClr val="FF0000"/>
          </a:solidFill>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 31 years young!</a:t>
            </a:r>
          </a:p>
        </p:txBody>
      </p:sp>
      <p:sp>
        <p:nvSpPr>
          <p:cNvPr id="22" name="Slide Number Placeholder 21"/>
          <p:cNvSpPr>
            <a:spLocks noGrp="1"/>
          </p:cNvSpPr>
          <p:nvPr>
            <p:ph type="sldNum" sz="quarter" idx="12"/>
          </p:nvPr>
        </p:nvSpPr>
        <p:spPr>
          <a:xfrm>
            <a:off x="11811000" y="6474505"/>
            <a:ext cx="381000" cy="365125"/>
          </a:xfrm>
        </p:spPr>
        <p:txBody>
          <a:bodyPr/>
          <a:lstStyle/>
          <a:p>
            <a:fld id="{6D22F896-40B5-4ADD-8801-0D06FADFA095}" type="slidenum">
              <a:rPr lang="en-US" sz="1400" smtClean="0"/>
              <a:t>64</a:t>
            </a:fld>
            <a:endParaRPr lang="en-US" sz="1400" dirty="0"/>
          </a:p>
        </p:txBody>
      </p:sp>
      <p:sp>
        <p:nvSpPr>
          <p:cNvPr id="3" name="Rectangle 2"/>
          <p:cNvSpPr/>
          <p:nvPr/>
        </p:nvSpPr>
        <p:spPr>
          <a:xfrm>
            <a:off x="335821" y="1324747"/>
            <a:ext cx="403481" cy="37916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stCxn id="19" idx="2"/>
          </p:cNvCxnSpPr>
          <p:nvPr/>
        </p:nvCxnSpPr>
        <p:spPr>
          <a:xfrm flipH="1">
            <a:off x="739302" y="1013070"/>
            <a:ext cx="10476250" cy="40716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1374012" y="5332001"/>
            <a:ext cx="9369425" cy="1347895"/>
          </a:xfrm>
          <a:prstGeom prst="roundRect">
            <a:avLst>
              <a:gd name="adj" fmla="val 50000"/>
            </a:avLst>
          </a:prstGeom>
          <a:solidFill>
            <a:schemeClr val="tx1">
              <a:lumMod val="75000"/>
            </a:schemeClr>
          </a:solidFill>
          <a:ln w="762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3E3EF0"/>
                </a:solidFill>
                <a:latin typeface="arial" panose="020B0604020202020204" pitchFamily="34" charset="0"/>
              </a:rPr>
              <a:t>Ex 12:5   </a:t>
            </a:r>
            <a:r>
              <a:rPr lang="en-US" sz="2800" dirty="0">
                <a:solidFill>
                  <a:srgbClr val="01103A"/>
                </a:solidFill>
                <a:latin typeface="arial" panose="020B0604020202020204" pitchFamily="34" charset="0"/>
              </a:rPr>
              <a:t>-   Your lamb shall be without blemish, a </a:t>
            </a:r>
            <a:r>
              <a:rPr lang="en-US" sz="2800" b="1" u="sng" dirty="0">
                <a:solidFill>
                  <a:srgbClr val="3E3EF0"/>
                </a:solidFill>
                <a:effectLst>
                  <a:glow rad="127000">
                    <a:srgbClr val="FFFF00"/>
                  </a:glow>
                </a:effectLst>
                <a:latin typeface="arial" panose="020B0604020202020204" pitchFamily="34" charset="0"/>
              </a:rPr>
              <a:t>MALE OF</a:t>
            </a:r>
            <a:r>
              <a:rPr lang="en-US" sz="2800" u="sng" dirty="0">
                <a:solidFill>
                  <a:srgbClr val="3E3EF0"/>
                </a:solidFill>
                <a:effectLst>
                  <a:glow rad="127000">
                    <a:srgbClr val="FFFF00"/>
                  </a:glow>
                </a:effectLst>
                <a:latin typeface="arial" panose="020B0604020202020204" pitchFamily="34" charset="0"/>
              </a:rPr>
              <a:t> </a:t>
            </a:r>
            <a:r>
              <a:rPr lang="en-US" sz="2800" b="1" u="sng" dirty="0">
                <a:solidFill>
                  <a:srgbClr val="3E3EF0"/>
                </a:solidFill>
                <a:effectLst>
                  <a:glow rad="127000">
                    <a:srgbClr val="FFFF00"/>
                  </a:glow>
                </a:effectLst>
                <a:latin typeface="arial" panose="020B0604020202020204" pitchFamily="34" charset="0"/>
              </a:rPr>
              <a:t>THE</a:t>
            </a:r>
            <a:r>
              <a:rPr lang="en-US" sz="2800" u="sng" dirty="0">
                <a:solidFill>
                  <a:srgbClr val="3E3EF0"/>
                </a:solidFill>
                <a:effectLst>
                  <a:glow rad="127000">
                    <a:srgbClr val="FFFF00"/>
                  </a:glow>
                </a:effectLst>
                <a:latin typeface="arial" panose="020B0604020202020204" pitchFamily="34" charset="0"/>
              </a:rPr>
              <a:t> </a:t>
            </a:r>
            <a:r>
              <a:rPr lang="en-US" sz="2800" b="1" u="sng" dirty="0">
                <a:solidFill>
                  <a:srgbClr val="3E3EF0"/>
                </a:solidFill>
                <a:effectLst>
                  <a:glow rad="127000">
                    <a:srgbClr val="FFFF00"/>
                  </a:glow>
                </a:effectLst>
                <a:latin typeface="arial" panose="020B0604020202020204" pitchFamily="34" charset="0"/>
              </a:rPr>
              <a:t>FIRST</a:t>
            </a:r>
            <a:r>
              <a:rPr lang="en-US" sz="2800" u="sng" dirty="0">
                <a:solidFill>
                  <a:srgbClr val="3E3EF0"/>
                </a:solidFill>
                <a:effectLst>
                  <a:glow rad="127000">
                    <a:srgbClr val="FFFF00"/>
                  </a:glow>
                </a:effectLst>
                <a:latin typeface="arial" panose="020B0604020202020204" pitchFamily="34" charset="0"/>
              </a:rPr>
              <a:t> </a:t>
            </a:r>
            <a:r>
              <a:rPr lang="en-US" sz="2800" b="1" u="sng" dirty="0">
                <a:solidFill>
                  <a:srgbClr val="3E3EF0"/>
                </a:solidFill>
                <a:effectLst>
                  <a:glow rad="127000">
                    <a:srgbClr val="FFFF00"/>
                  </a:glow>
                </a:effectLst>
                <a:latin typeface="arial" panose="020B0604020202020204" pitchFamily="34" charset="0"/>
              </a:rPr>
              <a:t>YEAR</a:t>
            </a:r>
            <a:r>
              <a:rPr lang="en-US" sz="2800" dirty="0">
                <a:solidFill>
                  <a:srgbClr val="01103A"/>
                </a:solidFill>
                <a:latin typeface="arial" panose="020B0604020202020204" pitchFamily="34" charset="0"/>
              </a:rPr>
              <a:t>: </a:t>
            </a:r>
            <a:br>
              <a:rPr lang="en-US" sz="2800" dirty="0">
                <a:solidFill>
                  <a:srgbClr val="01103A"/>
                </a:solidFill>
                <a:latin typeface="arial" panose="020B0604020202020204" pitchFamily="34" charset="0"/>
              </a:rPr>
            </a:br>
            <a:r>
              <a:rPr lang="en-US" sz="2800" dirty="0">
                <a:solidFill>
                  <a:srgbClr val="01103A"/>
                </a:solidFill>
                <a:latin typeface="arial" panose="020B0604020202020204" pitchFamily="34" charset="0"/>
              </a:rPr>
              <a:t>ye shall take </a:t>
            </a:r>
            <a:r>
              <a:rPr lang="en-US" sz="2800" i="1" dirty="0">
                <a:solidFill>
                  <a:srgbClr val="01103A"/>
                </a:solidFill>
                <a:latin typeface="arial" panose="020B0604020202020204" pitchFamily="34" charset="0"/>
              </a:rPr>
              <a:t>it</a:t>
            </a:r>
            <a:r>
              <a:rPr lang="en-US" sz="2800" dirty="0">
                <a:solidFill>
                  <a:srgbClr val="01103A"/>
                </a:solidFill>
                <a:latin typeface="arial" panose="020B0604020202020204" pitchFamily="34" charset="0"/>
              </a:rPr>
              <a:t> out from </a:t>
            </a:r>
            <a:r>
              <a:rPr lang="en-US" sz="2800" dirty="0">
                <a:solidFill>
                  <a:schemeClr val="bg1"/>
                </a:solidFill>
                <a:latin typeface="arial" panose="020B0604020202020204" pitchFamily="34" charset="0"/>
              </a:rPr>
              <a:t>the</a:t>
            </a:r>
            <a:r>
              <a:rPr lang="en-US" sz="2800" dirty="0">
                <a:solidFill>
                  <a:srgbClr val="01103A"/>
                </a:solidFill>
                <a:latin typeface="arial" panose="020B0604020202020204" pitchFamily="34" charset="0"/>
              </a:rPr>
              <a:t> sheep, or from </a:t>
            </a:r>
            <a:r>
              <a:rPr lang="en-US" sz="2800" dirty="0">
                <a:solidFill>
                  <a:schemeClr val="bg1"/>
                </a:solidFill>
                <a:latin typeface="arial" panose="020B0604020202020204" pitchFamily="34" charset="0"/>
              </a:rPr>
              <a:t>the</a:t>
            </a:r>
            <a:r>
              <a:rPr lang="en-US" sz="2800" dirty="0">
                <a:solidFill>
                  <a:srgbClr val="01103A"/>
                </a:solidFill>
                <a:latin typeface="arial" panose="020B0604020202020204" pitchFamily="34" charset="0"/>
              </a:rPr>
              <a:t> goats:</a:t>
            </a:r>
            <a:endParaRPr lang="en-CA" sz="2800" i="1" dirty="0">
              <a:solidFill>
                <a:srgbClr val="0C27AC"/>
              </a:solidFill>
              <a:latin typeface="Comic Sans MS" panose="030F0702030302020204" pitchFamily="66" charset="0"/>
            </a:endParaRPr>
          </a:p>
        </p:txBody>
      </p:sp>
      <p:sp>
        <p:nvSpPr>
          <p:cNvPr id="6" name="Rounded Rectangle 5"/>
          <p:cNvSpPr/>
          <p:nvPr/>
        </p:nvSpPr>
        <p:spPr>
          <a:xfrm>
            <a:off x="306447" y="147939"/>
            <a:ext cx="10638657" cy="731071"/>
          </a:xfrm>
          <a:prstGeom prst="roundRect">
            <a:avLst>
              <a:gd name="adj" fmla="val 50000"/>
            </a:avLst>
          </a:prstGeom>
          <a:solidFill>
            <a:schemeClr val="tx1">
              <a:lumMod val="75000"/>
            </a:schemeClr>
          </a:solidFill>
          <a:ln w="38100">
            <a:solidFill>
              <a:srgbClr val="FF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chemeClr val="bg1"/>
                </a:solidFill>
              </a:rPr>
              <a:t>At the end of CE </a:t>
            </a:r>
            <a:r>
              <a:rPr lang="en-CA" sz="3600" dirty="0">
                <a:solidFill>
                  <a:schemeClr val="bg1"/>
                </a:solidFill>
                <a:latin typeface="Arial Rounded MT Bold" panose="020F0704030504030204" pitchFamily="34" charset="0"/>
              </a:rPr>
              <a:t>30</a:t>
            </a:r>
            <a:r>
              <a:rPr lang="en-CA" sz="3600" dirty="0">
                <a:solidFill>
                  <a:schemeClr val="bg1"/>
                </a:solidFill>
              </a:rPr>
              <a:t>, Yahusha completed His 31</a:t>
            </a:r>
            <a:r>
              <a:rPr lang="en-CA" sz="3600" baseline="30000" dirty="0">
                <a:solidFill>
                  <a:schemeClr val="bg1"/>
                </a:solidFill>
              </a:rPr>
              <a:t>st</a:t>
            </a:r>
            <a:r>
              <a:rPr lang="en-CA" sz="3600" dirty="0">
                <a:solidFill>
                  <a:schemeClr val="bg1"/>
                </a:solidFill>
              </a:rPr>
              <a:t> year.</a:t>
            </a:r>
          </a:p>
        </p:txBody>
      </p:sp>
      <p:cxnSp>
        <p:nvCxnSpPr>
          <p:cNvPr id="14" name="Straight Arrow Connector 13"/>
          <p:cNvCxnSpPr>
            <a:endCxn id="19" idx="1"/>
          </p:cNvCxnSpPr>
          <p:nvPr/>
        </p:nvCxnSpPr>
        <p:spPr>
          <a:xfrm>
            <a:off x="10655559" y="713780"/>
            <a:ext cx="658112" cy="194233"/>
          </a:xfrm>
          <a:prstGeom prst="straightConnector1">
            <a:avLst/>
          </a:prstGeom>
          <a:ln w="76200">
            <a:solidFill>
              <a:srgbClr val="3E3EF0"/>
            </a:solidFill>
            <a:tailEnd type="triangle"/>
          </a:ln>
          <a:scene3d>
            <a:camera prst="orthographicFront"/>
            <a:lightRig rig="threePt" dir="t"/>
          </a:scene3d>
          <a:sp3d>
            <a:bevelT w="152400" h="50800" prst="softRound"/>
          </a:sp3d>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222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50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par>
                                <p:cTn id="16" presetID="42" presetClass="entr" presetSubtype="0" fill="hold" grpId="0" nodeType="with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right)">
                                      <p:cBhvr>
                                        <p:cTn id="24" dur="1000"/>
                                        <p:tgtEl>
                                          <p:spTgt spid="7"/>
                                        </p:tgtEl>
                                      </p:cBhvr>
                                    </p:animEffect>
                                  </p:childTnLst>
                                </p:cTn>
                              </p:par>
                            </p:childTnLst>
                          </p:cTn>
                        </p:par>
                        <p:par>
                          <p:cTn id="25" fill="hold">
                            <p:stCondLst>
                              <p:cond delay="3500"/>
                            </p:stCondLst>
                            <p:childTnLst>
                              <p:par>
                                <p:cTn id="26" presetID="21" presetClass="entr" presetSubtype="1"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heel(1)">
                                      <p:cBhvr>
                                        <p:cTn id="28" dur="1250"/>
                                        <p:tgtEl>
                                          <p:spTgt spid="3"/>
                                        </p:tgtEl>
                                      </p:cBhvr>
                                    </p:animEffect>
                                  </p:childTnLst>
                                </p:cTn>
                              </p:par>
                            </p:childTnLst>
                          </p:cTn>
                        </p:par>
                        <p:par>
                          <p:cTn id="29" fill="hold">
                            <p:stCondLst>
                              <p:cond delay="4750"/>
                            </p:stCondLst>
                            <p:childTnLst>
                              <p:par>
                                <p:cTn id="30" presetID="22" presetClass="entr" presetSubtype="8" fill="hold" nodeType="after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wipe(left)">
                                      <p:cBhvr>
                                        <p:cTn id="32" dur="500"/>
                                        <p:tgtEl>
                                          <p:spTgt spid="9"/>
                                        </p:tgtEl>
                                      </p:cBhvr>
                                    </p:animEffect>
                                  </p:childTnLst>
                                </p:cTn>
                              </p:par>
                            </p:childTnLst>
                          </p:cTn>
                        </p:par>
                        <p:par>
                          <p:cTn id="33" fill="hold">
                            <p:stCondLst>
                              <p:cond delay="5250"/>
                            </p:stCondLst>
                            <p:childTnLst>
                              <p:par>
                                <p:cTn id="34" presetID="14" presetClass="entr" presetSubtype="10" fill="hold" grpId="0" nodeType="after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randombar(horizontal)">
                                      <p:cBhvr>
                                        <p:cTn id="36" dur="500"/>
                                        <p:tgtEl>
                                          <p:spTgt spid="21"/>
                                        </p:tgtEl>
                                      </p:cBhvr>
                                    </p:animEffect>
                                  </p:childTnLst>
                                </p:cTn>
                              </p:par>
                            </p:childTnLst>
                          </p:cTn>
                        </p:par>
                      </p:childTnLst>
                    </p:cTn>
                  </p:par>
                  <p:par>
                    <p:cTn id="37" fill="hold">
                      <p:stCondLst>
                        <p:cond delay="indefinite"/>
                      </p:stCondLst>
                      <p:childTnLst>
                        <p:par>
                          <p:cTn id="38" fill="hold">
                            <p:stCondLst>
                              <p:cond delay="0"/>
                            </p:stCondLst>
                            <p:childTnLst>
                              <p:par>
                                <p:cTn id="39" presetID="6" presetClass="entr" presetSubtype="16" fill="hold" grpId="0" nodeType="clickEffect">
                                  <p:stCondLst>
                                    <p:cond delay="0"/>
                                  </p:stCondLst>
                                  <p:childTnLst>
                                    <p:set>
                                      <p:cBhvr>
                                        <p:cTn id="40" dur="1" fill="hold">
                                          <p:stCondLst>
                                            <p:cond delay="0"/>
                                          </p:stCondLst>
                                        </p:cTn>
                                        <p:tgtEl>
                                          <p:spTgt spid="23"/>
                                        </p:tgtEl>
                                        <p:attrNameLst>
                                          <p:attrName>style.visibility</p:attrName>
                                        </p:attrNameLst>
                                      </p:cBhvr>
                                      <p:to>
                                        <p:strVal val="visible"/>
                                      </p:to>
                                    </p:set>
                                    <p:animEffect transition="in" filter="circle(in)">
                                      <p:cBhvr>
                                        <p:cTn id="41" dur="1250"/>
                                        <p:tgtEl>
                                          <p:spTgt spid="23"/>
                                        </p:tgtEl>
                                      </p:cBhvr>
                                    </p:animEffect>
                                  </p:childTnLst>
                                </p:cTn>
                              </p:par>
                            </p:childTnLst>
                          </p:cTn>
                        </p:par>
                      </p:childTnLst>
                    </p:cTn>
                  </p:par>
                  <p:par>
                    <p:cTn id="42" fill="hold">
                      <p:stCondLst>
                        <p:cond delay="indefinite"/>
                      </p:stCondLst>
                      <p:childTnLst>
                        <p:par>
                          <p:cTn id="43" fill="hold">
                            <p:stCondLst>
                              <p:cond delay="0"/>
                            </p:stCondLst>
                            <p:childTnLst>
                              <p:par>
                                <p:cTn id="44" presetID="18" presetClass="entr" presetSubtype="12" fill="hold" grpId="0" nodeType="click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strips(downLeft)">
                                      <p:cBhvr>
                                        <p:cTn id="46" dur="500"/>
                                        <p:tgtEl>
                                          <p:spTgt spid="13"/>
                                        </p:tgtEl>
                                      </p:cBhvr>
                                    </p:animEffect>
                                  </p:childTnLst>
                                </p:cTn>
                              </p:par>
                              <p:par>
                                <p:cTn id="47" presetID="18" presetClass="entr" presetSubtype="12" fill="hold" grpId="0" nodeType="with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strips(downLeft)">
                                      <p:cBhvr>
                                        <p:cTn id="49" dur="500"/>
                                        <p:tgtEl>
                                          <p:spTgt spid="2"/>
                                        </p:tgtEl>
                                      </p:cBhvr>
                                    </p:animEffect>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8"/>
                                        </p:tgtEl>
                                        <p:attrNameLst>
                                          <p:attrName>style.visibility</p:attrName>
                                        </p:attrNameLst>
                                      </p:cBhvr>
                                      <p:to>
                                        <p:strVal val="visible"/>
                                      </p:to>
                                    </p:set>
                                    <p:animEffect transition="in" filter="fade">
                                      <p:cBhvr>
                                        <p:cTn id="54" dur="1000"/>
                                        <p:tgtEl>
                                          <p:spTgt spid="8"/>
                                        </p:tgtEl>
                                      </p:cBhvr>
                                    </p:animEffect>
                                    <p:anim calcmode="lin" valueType="num">
                                      <p:cBhvr>
                                        <p:cTn id="55" dur="1000" fill="hold"/>
                                        <p:tgtEl>
                                          <p:spTgt spid="8"/>
                                        </p:tgtEl>
                                        <p:attrNameLst>
                                          <p:attrName>ppt_x</p:attrName>
                                        </p:attrNameLst>
                                      </p:cBhvr>
                                      <p:tavLst>
                                        <p:tav tm="0">
                                          <p:val>
                                            <p:strVal val="#ppt_x"/>
                                          </p:val>
                                        </p:tav>
                                        <p:tav tm="100000">
                                          <p:val>
                                            <p:strVal val="#ppt_x"/>
                                          </p:val>
                                        </p:tav>
                                      </p:tavLst>
                                    </p:anim>
                                    <p:anim calcmode="lin" valueType="num">
                                      <p:cBhvr>
                                        <p:cTn id="56"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3" grpId="0" animBg="1"/>
      <p:bldP spid="13" grpId="0" animBg="1"/>
      <p:bldP spid="2" grpId="0" animBg="1"/>
      <p:bldP spid="21" grpId="0" animBg="1"/>
      <p:bldP spid="3" grpId="0" animBg="1"/>
      <p:bldP spid="8"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11820525" y="6492875"/>
            <a:ext cx="371475" cy="365125"/>
          </a:xfrm>
        </p:spPr>
        <p:txBody>
          <a:bodyPr/>
          <a:lstStyle/>
          <a:p>
            <a:fld id="{6D22F896-40B5-4ADD-8801-0D06FADFA095}" type="slidenum">
              <a:rPr lang="en-US" sz="1400" smtClean="0"/>
              <a:t>65</a:t>
            </a:fld>
            <a:endParaRPr lang="en-US" sz="1400" dirty="0"/>
          </a:p>
        </p:txBody>
      </p:sp>
      <p:sp>
        <p:nvSpPr>
          <p:cNvPr id="6" name="Rounded Rectangle 5"/>
          <p:cNvSpPr/>
          <p:nvPr/>
        </p:nvSpPr>
        <p:spPr>
          <a:xfrm>
            <a:off x="774325" y="1410509"/>
            <a:ext cx="10676268" cy="1921480"/>
          </a:xfrm>
          <a:prstGeom prst="roundRect">
            <a:avLst>
              <a:gd name="adj" fmla="val 50000"/>
            </a:avLst>
          </a:prstGeom>
          <a:solidFill>
            <a:srgbClr val="FF6600"/>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A final review -</a:t>
            </a:r>
          </a:p>
          <a:p>
            <a:pPr algn="ctr"/>
            <a:r>
              <a:rPr lang="en-CA" sz="3200" b="1" dirty="0">
                <a:ln w="19050">
                  <a:solidFill>
                    <a:srgbClr val="9933FF"/>
                  </a:solidFill>
                </a:ln>
                <a:solidFill>
                  <a:srgbClr val="00FF99"/>
                </a:solidFill>
              </a:rPr>
              <a:t>Let’s have another look at CE </a:t>
            </a:r>
            <a:r>
              <a:rPr lang="en-CA" sz="3200" dirty="0">
                <a:solidFill>
                  <a:schemeClr val="bg1"/>
                </a:solidFill>
                <a:effectLst>
                  <a:glow rad="127000">
                    <a:srgbClr val="FFCCFF"/>
                  </a:glow>
                </a:effectLst>
                <a:latin typeface="Arial Rounded MT Bold" panose="020F0704030504030204" pitchFamily="34" charset="0"/>
              </a:rPr>
              <a:t>12</a:t>
            </a:r>
            <a:r>
              <a:rPr lang="en-CA" sz="3200" dirty="0">
                <a:ln>
                  <a:solidFill>
                    <a:srgbClr val="9933FF"/>
                  </a:solidFill>
                </a:ln>
                <a:solidFill>
                  <a:srgbClr val="00FF99"/>
                </a:solidFill>
              </a:rPr>
              <a:t>.</a:t>
            </a:r>
            <a:r>
              <a:rPr lang="en-CA" sz="3200" dirty="0">
                <a:solidFill>
                  <a:srgbClr val="00FF99"/>
                </a:solidFill>
              </a:rPr>
              <a:t> </a:t>
            </a:r>
            <a:br>
              <a:rPr lang="en-CA" sz="3200" dirty="0">
                <a:solidFill>
                  <a:srgbClr val="00FF99"/>
                </a:solidFill>
              </a:rPr>
            </a:br>
            <a:r>
              <a:rPr lang="en-CA" sz="3200" b="1" dirty="0">
                <a:ln w="19050">
                  <a:solidFill>
                    <a:srgbClr val="9933FF"/>
                  </a:solidFill>
                </a:ln>
                <a:solidFill>
                  <a:srgbClr val="00FF99"/>
                </a:solidFill>
              </a:rPr>
              <a:t>But this time we will view OPTION “</a:t>
            </a:r>
            <a:r>
              <a:rPr lang="en-CA" sz="3200" b="1" u="sng" dirty="0">
                <a:solidFill>
                  <a:schemeClr val="bg1"/>
                </a:solidFill>
              </a:rPr>
              <a:t>B</a:t>
            </a:r>
            <a:r>
              <a:rPr lang="en-CA" sz="3200" dirty="0">
                <a:ln w="19050">
                  <a:solidFill>
                    <a:srgbClr val="9933FF"/>
                  </a:solidFill>
                </a:ln>
                <a:solidFill>
                  <a:srgbClr val="00FF99"/>
                </a:solidFill>
              </a:rPr>
              <a:t>”!</a:t>
            </a:r>
            <a:r>
              <a:rPr lang="en-CA" sz="3200" dirty="0">
                <a:solidFill>
                  <a:srgbClr val="00FF99"/>
                </a:solidFill>
              </a:rPr>
              <a:t>  </a:t>
            </a:r>
            <a:endParaRPr lang="en-CA" sz="3200" dirty="0"/>
          </a:p>
        </p:txBody>
      </p:sp>
      <p:sp>
        <p:nvSpPr>
          <p:cNvPr id="2" name="Rounded Rectangle 1"/>
          <p:cNvSpPr/>
          <p:nvPr/>
        </p:nvSpPr>
        <p:spPr>
          <a:xfrm>
            <a:off x="5287658" y="4231532"/>
            <a:ext cx="1400783" cy="1040860"/>
          </a:xfrm>
          <a:prstGeom prst="roundRect">
            <a:avLst/>
          </a:prstGeom>
          <a:solidFill>
            <a:srgbClr val="FFCCF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4" name="Picture 5" descr="C:\Users\Rae\Desktop\yellow face writing clear.pn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691906" y="3634412"/>
            <a:ext cx="2592286" cy="2936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75753844"/>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val 3"/>
          <p:cNvSpPr/>
          <p:nvPr/>
        </p:nvSpPr>
        <p:spPr>
          <a:xfrm>
            <a:off x="625151" y="1838739"/>
            <a:ext cx="11010122" cy="4534069"/>
          </a:xfrm>
          <a:prstGeom prst="ellipse">
            <a:avLst/>
          </a:prstGeom>
          <a:solidFill>
            <a:srgbClr val="FFCCFF"/>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i="1" dirty="0">
                <a:ln w="28575">
                  <a:solidFill>
                    <a:srgbClr val="0C27AC"/>
                  </a:solidFill>
                </a:ln>
                <a:solidFill>
                  <a:srgbClr val="D73DCC"/>
                </a:solidFill>
                <a:latin typeface="Arial Black" panose="020B0A04020102020204" pitchFamily="34" charset="0"/>
              </a:rPr>
              <a:t>What if </a:t>
            </a:r>
            <a:r>
              <a:rPr lang="en-CA" sz="4000" dirty="0">
                <a:solidFill>
                  <a:srgbClr val="D73DCC"/>
                </a:solidFill>
              </a:rPr>
              <a:t>the </a:t>
            </a:r>
            <a:r>
              <a:rPr lang="en-CA" sz="4000" u="sng" dirty="0">
                <a:solidFill>
                  <a:schemeClr val="bg1"/>
                </a:solidFill>
                <a:latin typeface="Comic Sans MS" panose="030F0702030302020204" pitchFamily="66" charset="0"/>
              </a:rPr>
              <a:t>Drunken Sailor</a:t>
            </a:r>
            <a:r>
              <a:rPr lang="en-CA" sz="4000" dirty="0">
                <a:solidFill>
                  <a:schemeClr val="bg1"/>
                </a:solidFill>
              </a:rPr>
              <a:t>,</a:t>
            </a:r>
            <a:r>
              <a:rPr lang="en-CA" sz="4000" dirty="0">
                <a:solidFill>
                  <a:srgbClr val="D73DCC"/>
                </a:solidFill>
              </a:rPr>
              <a:t> waited to appear on the </a:t>
            </a:r>
            <a:r>
              <a:rPr lang="en-CA" sz="4000" b="1" u="sng" dirty="0">
                <a:ln>
                  <a:solidFill>
                    <a:srgbClr val="0C27AC"/>
                  </a:solidFill>
                </a:ln>
                <a:solidFill>
                  <a:srgbClr val="D73DCC"/>
                </a:solidFill>
              </a:rPr>
              <a:t>third</a:t>
            </a:r>
            <a:r>
              <a:rPr lang="en-CA" sz="4000" dirty="0">
                <a:solidFill>
                  <a:srgbClr val="D73DCC"/>
                </a:solidFill>
              </a:rPr>
              <a:t> evening after the conjunction?</a:t>
            </a:r>
          </a:p>
          <a:p>
            <a:pPr algn="ctr"/>
            <a:r>
              <a:rPr lang="en-CA" sz="4000" dirty="0">
                <a:solidFill>
                  <a:srgbClr val="0C27AC"/>
                </a:solidFill>
              </a:rPr>
              <a:t>Will this make a significant change in favor of the lunar calendar </a:t>
            </a:r>
            <a:br>
              <a:rPr lang="en-CA" sz="4000" dirty="0">
                <a:solidFill>
                  <a:srgbClr val="0C27AC"/>
                </a:solidFill>
              </a:rPr>
            </a:br>
            <a:r>
              <a:rPr lang="en-CA" sz="4000" dirty="0">
                <a:solidFill>
                  <a:srgbClr val="0C27AC"/>
                </a:solidFill>
              </a:rPr>
              <a:t>for CE </a:t>
            </a:r>
            <a:r>
              <a:rPr lang="en-CA" sz="4000" dirty="0">
                <a:solidFill>
                  <a:srgbClr val="0C27AC"/>
                </a:solidFill>
                <a:effectLst>
                  <a:glow rad="127000">
                    <a:schemeClr val="tx2">
                      <a:lumMod val="75000"/>
                    </a:schemeClr>
                  </a:glow>
                </a:effectLst>
                <a:latin typeface="Arial Rounded MT Bold" panose="020F0704030504030204" pitchFamily="34" charset="0"/>
              </a:rPr>
              <a:t>12</a:t>
            </a:r>
            <a:r>
              <a:rPr lang="en-CA" sz="4000" dirty="0">
                <a:solidFill>
                  <a:srgbClr val="0C27AC"/>
                </a:solidFill>
              </a:rPr>
              <a:t>?     </a:t>
            </a:r>
          </a:p>
        </p:txBody>
      </p:sp>
      <p:sp>
        <p:nvSpPr>
          <p:cNvPr id="2" name="Slide Number Placeholder 1"/>
          <p:cNvSpPr>
            <a:spLocks noGrp="1"/>
          </p:cNvSpPr>
          <p:nvPr>
            <p:ph type="sldNum" sz="quarter" idx="12"/>
          </p:nvPr>
        </p:nvSpPr>
        <p:spPr>
          <a:xfrm>
            <a:off x="11772900" y="6492875"/>
            <a:ext cx="419100" cy="365125"/>
          </a:xfrm>
        </p:spPr>
        <p:txBody>
          <a:bodyPr/>
          <a:lstStyle/>
          <a:p>
            <a:fld id="{6D22F896-40B5-4ADD-8801-0D06FADFA095}" type="slidenum">
              <a:rPr lang="en-US" sz="1400" smtClean="0"/>
              <a:t>66</a:t>
            </a:fld>
            <a:endParaRPr lang="en-US" sz="1400" dirty="0"/>
          </a:p>
        </p:txBody>
      </p:sp>
      <p:sp>
        <p:nvSpPr>
          <p:cNvPr id="3" name="Rounded Rectangle 2"/>
          <p:cNvSpPr/>
          <p:nvPr/>
        </p:nvSpPr>
        <p:spPr>
          <a:xfrm>
            <a:off x="516835" y="159026"/>
            <a:ext cx="11197950" cy="1242392"/>
          </a:xfrm>
          <a:prstGeom prst="roundRect">
            <a:avLst>
              <a:gd name="adj" fmla="val 50000"/>
            </a:avLst>
          </a:prstGeom>
          <a:solidFill>
            <a:srgbClr val="FF6600"/>
          </a:solidFill>
          <a:ln w="76200">
            <a:solidFill>
              <a:srgbClr val="9933FF"/>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solidFill>
                  <a:prstClr val="black"/>
                </a:solidFill>
              </a:rPr>
              <a:t>Note the </a:t>
            </a:r>
            <a:r>
              <a:rPr lang="en-CA" sz="4000" u="sng" dirty="0">
                <a:solidFill>
                  <a:prstClr val="black"/>
                </a:solidFill>
              </a:rPr>
              <a:t>mockin</a:t>
            </a:r>
            <a:r>
              <a:rPr lang="en-CA" sz="4000" dirty="0">
                <a:solidFill>
                  <a:prstClr val="black"/>
                </a:solidFill>
              </a:rPr>
              <a:t>g</a:t>
            </a:r>
            <a:r>
              <a:rPr lang="en-CA" sz="4000" u="sng" dirty="0">
                <a:solidFill>
                  <a:prstClr val="black"/>
                </a:solidFill>
              </a:rPr>
              <a:t> moniker</a:t>
            </a:r>
            <a:r>
              <a:rPr lang="en-CA" sz="4000" dirty="0">
                <a:solidFill>
                  <a:prstClr val="black"/>
                </a:solidFill>
              </a:rPr>
              <a:t> applied by sailors to </a:t>
            </a:r>
            <a:br>
              <a:rPr lang="en-CA" sz="4000" dirty="0">
                <a:solidFill>
                  <a:prstClr val="black"/>
                </a:solidFill>
              </a:rPr>
            </a:br>
            <a:r>
              <a:rPr lang="en-CA" sz="4000" dirty="0">
                <a:solidFill>
                  <a:prstClr val="black"/>
                </a:solidFill>
              </a:rPr>
              <a:t>the inconsistent characteristics of </a:t>
            </a:r>
            <a:r>
              <a:rPr lang="en-CA" sz="4000" u="sng" dirty="0">
                <a:solidFill>
                  <a:prstClr val="black"/>
                </a:solidFill>
              </a:rPr>
              <a:t>the moon</a:t>
            </a:r>
            <a:r>
              <a:rPr lang="en-CA" sz="4000" dirty="0">
                <a:solidFill>
                  <a:prstClr val="black"/>
                </a:solidFill>
              </a:rPr>
              <a:t>!</a:t>
            </a:r>
            <a:endParaRPr lang="en-CA" dirty="0"/>
          </a:p>
        </p:txBody>
      </p:sp>
    </p:spTree>
    <p:extLst>
      <p:ext uri="{BB962C8B-B14F-4D97-AF65-F5344CB8AC3E}">
        <p14:creationId xmlns:p14="http://schemas.microsoft.com/office/powerpoint/2010/main" val="30054661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strips(downRight)">
                                      <p:cBhvr>
                                        <p:cTn id="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649916" y="1126275"/>
            <a:ext cx="10676268" cy="4605449"/>
          </a:xfrm>
          <a:prstGeom prst="roundRect">
            <a:avLst>
              <a:gd name="adj" fmla="val 44093"/>
            </a:avLst>
          </a:prstGeom>
          <a:solidFill>
            <a:srgbClr val="A50021"/>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dirty="0">
                <a:ln w="28575">
                  <a:solidFill>
                    <a:srgbClr val="9933FF"/>
                  </a:solidFill>
                </a:ln>
                <a:solidFill>
                  <a:srgbClr val="00FF99"/>
                </a:solidFill>
                <a:latin typeface="Arial Black" panose="020B0A04020102020204" pitchFamily="34" charset="0"/>
              </a:rPr>
              <a:t>What would have changed?</a:t>
            </a:r>
          </a:p>
          <a:p>
            <a:pPr algn="ctr"/>
            <a:r>
              <a:rPr lang="en-CA" sz="3200" b="1" dirty="0">
                <a:ln>
                  <a:solidFill>
                    <a:srgbClr val="9933FF"/>
                  </a:solidFill>
                </a:ln>
              </a:rPr>
              <a:t>1. </a:t>
            </a:r>
            <a:r>
              <a:rPr lang="en-CA" sz="3200" b="1" u="sng" dirty="0">
                <a:ln>
                  <a:solidFill>
                    <a:srgbClr val="9933FF"/>
                  </a:solidFill>
                </a:ln>
              </a:rPr>
              <a:t>Only the cycle of the week</a:t>
            </a:r>
            <a:r>
              <a:rPr lang="en-CA" sz="3200" b="1" dirty="0">
                <a:ln>
                  <a:solidFill>
                    <a:srgbClr val="9933FF"/>
                  </a:solidFill>
                </a:ln>
              </a:rPr>
              <a:t> </a:t>
            </a:r>
            <a:br>
              <a:rPr lang="en-CA" sz="3200" b="1" dirty="0">
                <a:ln>
                  <a:solidFill>
                    <a:srgbClr val="9933FF"/>
                  </a:solidFill>
                </a:ln>
              </a:rPr>
            </a:br>
            <a:r>
              <a:rPr lang="en-CA" sz="3200" dirty="0"/>
              <a:t>upon which they started the lunar month; </a:t>
            </a:r>
            <a:br>
              <a:rPr lang="en-CA" sz="3200" dirty="0"/>
            </a:br>
            <a:r>
              <a:rPr lang="en-CA" sz="3200" b="1" dirty="0">
                <a:solidFill>
                  <a:srgbClr val="00FF00"/>
                </a:solidFill>
              </a:rPr>
              <a:t>2. </a:t>
            </a:r>
            <a:r>
              <a:rPr lang="en-CA" sz="3200" u="sng" dirty="0">
                <a:solidFill>
                  <a:schemeClr val="tx1"/>
                </a:solidFill>
              </a:rPr>
              <a:t>And consequently</a:t>
            </a:r>
            <a:r>
              <a:rPr lang="en-CA" sz="3200" dirty="0"/>
              <a:t>, </a:t>
            </a:r>
            <a:br>
              <a:rPr lang="en-CA" sz="3200" dirty="0"/>
            </a:br>
            <a:r>
              <a:rPr lang="en-CA" sz="3200" b="1" dirty="0">
                <a:solidFill>
                  <a:srgbClr val="FFFF00"/>
                </a:solidFill>
              </a:rPr>
              <a:t>the </a:t>
            </a:r>
            <a:r>
              <a:rPr lang="en-CA" sz="3200" b="1" u="sng" dirty="0">
                <a:solidFill>
                  <a:srgbClr val="FFFF00"/>
                </a:solidFill>
              </a:rPr>
              <a:t>cycle of the week</a:t>
            </a:r>
            <a:r>
              <a:rPr lang="en-CA" sz="3200" b="1" dirty="0">
                <a:solidFill>
                  <a:srgbClr val="FFFF00"/>
                </a:solidFill>
              </a:rPr>
              <a:t> that Yahusha appeared</a:t>
            </a:r>
            <a:r>
              <a:rPr lang="en-CA" sz="3200" dirty="0"/>
              <a:t> </a:t>
            </a:r>
            <a:br>
              <a:rPr lang="en-CA" sz="3200" dirty="0"/>
            </a:br>
            <a:r>
              <a:rPr lang="en-CA" sz="3200" dirty="0"/>
              <a:t>IN THE TABERNACLE, </a:t>
            </a:r>
            <a:br>
              <a:rPr lang="en-CA" sz="3200" dirty="0"/>
            </a:br>
            <a:r>
              <a:rPr lang="en-CA" sz="3200" dirty="0"/>
              <a:t>are changed. </a:t>
            </a:r>
          </a:p>
        </p:txBody>
      </p:sp>
      <p:sp>
        <p:nvSpPr>
          <p:cNvPr id="5" name="Slide Number Placeholder 4"/>
          <p:cNvSpPr>
            <a:spLocks noGrp="1"/>
          </p:cNvSpPr>
          <p:nvPr>
            <p:ph type="sldNum" sz="quarter" idx="12"/>
          </p:nvPr>
        </p:nvSpPr>
        <p:spPr>
          <a:xfrm>
            <a:off x="11820525" y="6492875"/>
            <a:ext cx="371475" cy="365125"/>
          </a:xfrm>
        </p:spPr>
        <p:txBody>
          <a:bodyPr/>
          <a:lstStyle/>
          <a:p>
            <a:fld id="{6D22F896-40B5-4ADD-8801-0D06FADFA095}" type="slidenum">
              <a:rPr lang="en-US" sz="1400" smtClean="0"/>
              <a:t>67</a:t>
            </a:fld>
            <a:endParaRPr lang="en-US" sz="1400" dirty="0"/>
          </a:p>
        </p:txBody>
      </p:sp>
    </p:spTree>
    <p:extLst>
      <p:ext uri="{BB962C8B-B14F-4D97-AF65-F5344CB8AC3E}">
        <p14:creationId xmlns:p14="http://schemas.microsoft.com/office/powerpoint/2010/main" val="283474628"/>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pic>
        <p:nvPicPr>
          <p:cNvPr id="5"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52338" y="1461327"/>
            <a:ext cx="11536956" cy="404143"/>
          </a:xfrm>
          <a:prstGeom prst="rect">
            <a:avLst/>
          </a:prstGeom>
        </p:spPr>
      </p:pic>
      <p:pic>
        <p:nvPicPr>
          <p:cNvPr id="6" name="Content Placeholder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360885" y="161925"/>
            <a:ext cx="11493502" cy="1200151"/>
          </a:xfrm>
          <a:prstGeom prst="rect">
            <a:avLst/>
          </a:prstGeom>
        </p:spPr>
      </p:pic>
      <p:sp>
        <p:nvSpPr>
          <p:cNvPr id="7" name="Rounded Rectangle 6"/>
          <p:cNvSpPr/>
          <p:nvPr/>
        </p:nvSpPr>
        <p:spPr>
          <a:xfrm>
            <a:off x="403614" y="1472362"/>
            <a:ext cx="450967" cy="364986"/>
          </a:xfrm>
          <a:prstGeom prst="roundRect">
            <a:avLst>
              <a:gd name="adj" fmla="val 29630"/>
            </a:avLst>
          </a:prstGeom>
          <a:noFill/>
          <a:ln w="76200">
            <a:solidFill>
              <a:srgbClr val="00FF99"/>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Picture 7"/>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bwMode="auto">
          <a:xfrm>
            <a:off x="6115050" y="3086099"/>
            <a:ext cx="3324225" cy="3400425"/>
          </a:xfrm>
          <a:prstGeom prst="rect">
            <a:avLst/>
          </a:prstGeom>
          <a:ln>
            <a:noFill/>
          </a:ln>
          <a:extLst>
            <a:ext uri="{53640926-AAD7-44D8-BBD7-CCE9431645EC}">
              <a14:shadowObscured xmlns:a14="http://schemas.microsoft.com/office/drawing/2010/main"/>
            </a:ext>
          </a:extLst>
        </p:spPr>
      </p:pic>
      <p:pic>
        <p:nvPicPr>
          <p:cNvPr id="9" name="Content Placeholder 3"/>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403614" y="1964721"/>
            <a:ext cx="2885824" cy="4818057"/>
          </a:xfrm>
          <a:prstGeom prst="rect">
            <a:avLst/>
          </a:prstGeom>
        </p:spPr>
      </p:pic>
      <p:sp>
        <p:nvSpPr>
          <p:cNvPr id="10" name="Rectangle 9"/>
          <p:cNvSpPr/>
          <p:nvPr/>
        </p:nvSpPr>
        <p:spPr>
          <a:xfrm>
            <a:off x="7119266" y="4925172"/>
            <a:ext cx="426758" cy="389466"/>
          </a:xfrm>
          <a:prstGeom prst="rect">
            <a:avLst/>
          </a:prstGeom>
          <a:noFill/>
          <a:ln w="57150">
            <a:solidFill>
              <a:srgbClr val="0C27AC"/>
            </a:solidFill>
          </a:ln>
          <a:effectLst>
            <a:glow rad="1270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1" name="Rounded Rectangular Callout 10"/>
          <p:cNvSpPr/>
          <p:nvPr/>
        </p:nvSpPr>
        <p:spPr>
          <a:xfrm>
            <a:off x="7708553" y="5500027"/>
            <a:ext cx="1919307" cy="421258"/>
          </a:xfrm>
          <a:prstGeom prst="wedgeRoundRectCallout">
            <a:avLst>
              <a:gd name="adj1" fmla="val -60041"/>
              <a:gd name="adj2" fmla="val -59080"/>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2" name="Rectangle 11"/>
          <p:cNvSpPr/>
          <p:nvPr/>
        </p:nvSpPr>
        <p:spPr>
          <a:xfrm>
            <a:off x="7597221" y="4925172"/>
            <a:ext cx="426758" cy="389466"/>
          </a:xfrm>
          <a:prstGeom prst="rect">
            <a:avLst/>
          </a:prstGeom>
          <a:noFill/>
          <a:ln w="57150">
            <a:solidFill>
              <a:srgbClr val="00FF99"/>
            </a:solidFill>
          </a:ln>
          <a:effectLst>
            <a:glow rad="127000">
              <a:srgbClr val="FFFF00"/>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3" name="Rounded Rectangular Callout 12"/>
          <p:cNvSpPr/>
          <p:nvPr/>
        </p:nvSpPr>
        <p:spPr>
          <a:xfrm>
            <a:off x="8554898" y="3058512"/>
            <a:ext cx="2096343" cy="463421"/>
          </a:xfrm>
          <a:prstGeom prst="wedgeRoundRectCallout">
            <a:avLst>
              <a:gd name="adj1" fmla="val -33073"/>
              <a:gd name="adj2" fmla="val 199480"/>
              <a:gd name="adj3" fmla="val 16667"/>
            </a:avLst>
          </a:prstGeom>
          <a:solidFill>
            <a:schemeClr val="accent3">
              <a:lumMod val="40000"/>
              <a:lumOff val="60000"/>
            </a:schemeClr>
          </a:solidFill>
          <a:ln w="3810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Conjunction</a:t>
            </a:r>
          </a:p>
        </p:txBody>
      </p:sp>
      <p:sp>
        <p:nvSpPr>
          <p:cNvPr id="14" name="Rectangle 13"/>
          <p:cNvSpPr/>
          <p:nvPr/>
        </p:nvSpPr>
        <p:spPr>
          <a:xfrm>
            <a:off x="8512563" y="4240077"/>
            <a:ext cx="426758"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5" name="Rounded Rectangular Callout 14"/>
          <p:cNvSpPr/>
          <p:nvPr/>
        </p:nvSpPr>
        <p:spPr>
          <a:xfrm>
            <a:off x="1698991" y="3015348"/>
            <a:ext cx="4378457" cy="1614195"/>
          </a:xfrm>
          <a:prstGeom prst="wedgeRoundRectCallout">
            <a:avLst>
              <a:gd name="adj1" fmla="val 61516"/>
              <a:gd name="adj2" fmla="val 43431"/>
              <a:gd name="adj3" fmla="val 16667"/>
            </a:avLst>
          </a:prstGeom>
          <a:solidFill>
            <a:schemeClr val="accent3">
              <a:lumMod val="40000"/>
              <a:lumOff val="60000"/>
            </a:schemeClr>
          </a:solidFill>
          <a:ln w="38100">
            <a:solidFill>
              <a:schemeClr val="bg1"/>
            </a:solidFill>
          </a:ln>
          <a:effectLst>
            <a:glow rad="3302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Sliver Moon - </a:t>
            </a:r>
            <a:r>
              <a:rPr lang="en-CA" sz="2800" b="1" u="sng" dirty="0">
                <a:solidFill>
                  <a:schemeClr val="bg1"/>
                </a:solidFill>
              </a:rPr>
              <a:t>now spotted </a:t>
            </a:r>
            <a:r>
              <a:rPr lang="en-CA" sz="2800" b="1" dirty="0">
                <a:solidFill>
                  <a:schemeClr val="bg1"/>
                </a:solidFill>
              </a:rPr>
              <a:t>on the </a:t>
            </a:r>
            <a:r>
              <a:rPr lang="en-CA" sz="2800" b="1" dirty="0">
                <a:solidFill>
                  <a:schemeClr val="bg1"/>
                </a:solidFill>
                <a:effectLst>
                  <a:glow rad="127000">
                    <a:srgbClr val="FFCCFF"/>
                  </a:glow>
                </a:effectLst>
              </a:rPr>
              <a:t>3</a:t>
            </a:r>
            <a:r>
              <a:rPr lang="en-CA" sz="2800" b="1" baseline="30000" dirty="0">
                <a:solidFill>
                  <a:schemeClr val="bg1"/>
                </a:solidFill>
                <a:effectLst>
                  <a:glow rad="127000">
                    <a:srgbClr val="FFCCFF"/>
                  </a:glow>
                </a:effectLst>
              </a:rPr>
              <a:t>rd</a:t>
            </a:r>
            <a:r>
              <a:rPr lang="en-CA" sz="2800" b="1" dirty="0">
                <a:solidFill>
                  <a:schemeClr val="bg1"/>
                </a:solidFill>
              </a:rPr>
              <a:t> evening after the conjunction!</a:t>
            </a:r>
          </a:p>
        </p:txBody>
      </p:sp>
      <p:sp>
        <p:nvSpPr>
          <p:cNvPr id="17" name="Rectangle 16"/>
          <p:cNvSpPr/>
          <p:nvPr/>
        </p:nvSpPr>
        <p:spPr>
          <a:xfrm>
            <a:off x="6648703" y="4570637"/>
            <a:ext cx="426758" cy="339768"/>
          </a:xfrm>
          <a:prstGeom prst="rect">
            <a:avLst/>
          </a:prstGeom>
          <a:noFill/>
          <a:ln w="57150">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8" name="Rectangle 17"/>
          <p:cNvSpPr/>
          <p:nvPr/>
        </p:nvSpPr>
        <p:spPr>
          <a:xfrm>
            <a:off x="7143097" y="4570637"/>
            <a:ext cx="402927" cy="354535"/>
          </a:xfrm>
          <a:prstGeom prst="rect">
            <a:avLst/>
          </a:prstGeom>
          <a:noFill/>
          <a:ln w="57150">
            <a:solidFill>
              <a:srgbClr val="FF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Rounded Rectangular Callout 18"/>
          <p:cNvSpPr/>
          <p:nvPr/>
        </p:nvSpPr>
        <p:spPr>
          <a:xfrm>
            <a:off x="8725942" y="4726666"/>
            <a:ext cx="3346341" cy="612648"/>
          </a:xfrm>
          <a:prstGeom prst="wedgeRoundRectCallout">
            <a:avLst>
              <a:gd name="adj1" fmla="val -65469"/>
              <a:gd name="adj2" fmla="val -8423"/>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Shaneh New Day</a:t>
            </a:r>
          </a:p>
        </p:txBody>
      </p:sp>
      <p:sp>
        <p:nvSpPr>
          <p:cNvPr id="20" name="Rectangle 19"/>
          <p:cNvSpPr/>
          <p:nvPr/>
        </p:nvSpPr>
        <p:spPr>
          <a:xfrm>
            <a:off x="1140737" y="986829"/>
            <a:ext cx="2363680" cy="897878"/>
          </a:xfrm>
          <a:prstGeom prst="rect">
            <a:avLst/>
          </a:prstGeom>
          <a:noFill/>
          <a:ln w="57150">
            <a:solidFill>
              <a:srgbClr val="D73DCC"/>
            </a:solidFill>
          </a:ln>
          <a:effectLst>
            <a:glow rad="228600">
              <a:schemeClr val="accent3">
                <a:satMod val="175000"/>
                <a:alpha val="40000"/>
              </a:schemeClr>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1" name="Rounded Rectangular Callout 20"/>
          <p:cNvSpPr/>
          <p:nvPr/>
        </p:nvSpPr>
        <p:spPr>
          <a:xfrm>
            <a:off x="1326346" y="488715"/>
            <a:ext cx="1919307" cy="489040"/>
          </a:xfrm>
          <a:prstGeom prst="wedgeRoundRectCallout">
            <a:avLst>
              <a:gd name="adj1" fmla="val -957"/>
              <a:gd name="adj2" fmla="val 44788"/>
              <a:gd name="adj3" fmla="val 16667"/>
            </a:avLst>
          </a:prstGeom>
          <a:solidFill>
            <a:schemeClr val="accent2">
              <a:lumMod val="75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127000">
                    <a:srgbClr val="FFFF00"/>
                  </a:glow>
                </a:effectLst>
              </a:rPr>
              <a:t>Tequfah</a:t>
            </a:r>
          </a:p>
        </p:txBody>
      </p:sp>
      <p:sp>
        <p:nvSpPr>
          <p:cNvPr id="16" name="Rounded Rectangular Callout 15"/>
          <p:cNvSpPr/>
          <p:nvPr/>
        </p:nvSpPr>
        <p:spPr>
          <a:xfrm>
            <a:off x="1597794" y="5188017"/>
            <a:ext cx="5112921" cy="1317149"/>
          </a:xfrm>
          <a:prstGeom prst="wedgeRoundRectCallout">
            <a:avLst>
              <a:gd name="adj1" fmla="val 57555"/>
              <a:gd name="adj2" fmla="val -67565"/>
              <a:gd name="adj3" fmla="val 16667"/>
            </a:avLst>
          </a:prstGeom>
          <a:solidFill>
            <a:schemeClr val="accent3">
              <a:lumMod val="40000"/>
              <a:lumOff val="60000"/>
            </a:schemeClr>
          </a:solidFill>
          <a:ln w="38100">
            <a:solidFill>
              <a:srgbClr val="FF0000"/>
            </a:solidFill>
          </a:ln>
          <a:effectLst>
            <a:glow rad="165100">
              <a:srgbClr val="00FF99"/>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chemeClr val="bg1"/>
                </a:solidFill>
              </a:rPr>
              <a:t>New </a:t>
            </a:r>
            <a:r>
              <a:rPr lang="en-CA" sz="2800" b="1" dirty="0" err="1">
                <a:solidFill>
                  <a:schemeClr val="bg1"/>
                </a:solidFill>
              </a:rPr>
              <a:t>Moonth</a:t>
            </a:r>
            <a:r>
              <a:rPr lang="en-CA" sz="2800" b="1" dirty="0">
                <a:solidFill>
                  <a:schemeClr val="bg1"/>
                </a:solidFill>
              </a:rPr>
              <a:t> Day is now on the 3</a:t>
            </a:r>
            <a:r>
              <a:rPr lang="en-CA" sz="2800" b="1" baseline="30000" dirty="0">
                <a:solidFill>
                  <a:schemeClr val="bg1"/>
                </a:solidFill>
              </a:rPr>
              <a:t>rd</a:t>
            </a:r>
            <a:r>
              <a:rPr lang="en-CA" sz="2800" b="1" dirty="0">
                <a:solidFill>
                  <a:schemeClr val="bg1"/>
                </a:solidFill>
              </a:rPr>
              <a:t> cycle of the week – the 15</a:t>
            </a:r>
            <a:r>
              <a:rPr lang="en-CA" sz="2800" b="1" baseline="30000" dirty="0">
                <a:solidFill>
                  <a:schemeClr val="bg1"/>
                </a:solidFill>
              </a:rPr>
              <a:t>th</a:t>
            </a:r>
            <a:r>
              <a:rPr lang="en-CA" sz="2800" b="1" dirty="0">
                <a:solidFill>
                  <a:schemeClr val="bg1"/>
                </a:solidFill>
              </a:rPr>
              <a:t> of March (Gregorian)! </a:t>
            </a:r>
          </a:p>
        </p:txBody>
      </p:sp>
      <p:sp>
        <p:nvSpPr>
          <p:cNvPr id="22" name="Rectangle 21"/>
          <p:cNvSpPr/>
          <p:nvPr/>
        </p:nvSpPr>
        <p:spPr>
          <a:xfrm>
            <a:off x="7003916" y="6022035"/>
            <a:ext cx="622489" cy="389466"/>
          </a:xfrm>
          <a:prstGeom prst="rect">
            <a:avLst/>
          </a:prstGeom>
          <a:noFill/>
          <a:ln w="57150">
            <a:solidFill>
              <a:srgbClr val="FF66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2" name="Slide Number Placeholder 1"/>
          <p:cNvSpPr>
            <a:spLocks noGrp="1"/>
          </p:cNvSpPr>
          <p:nvPr>
            <p:ph type="sldNum" sz="quarter" idx="12"/>
          </p:nvPr>
        </p:nvSpPr>
        <p:spPr>
          <a:xfrm>
            <a:off x="11820525" y="6469827"/>
            <a:ext cx="371475" cy="365125"/>
          </a:xfrm>
        </p:spPr>
        <p:txBody>
          <a:bodyPr/>
          <a:lstStyle/>
          <a:p>
            <a:fld id="{6D22F896-40B5-4ADD-8801-0D06FADFA095}" type="slidenum">
              <a:rPr lang="en-US" sz="1400" smtClean="0"/>
              <a:t>68</a:t>
            </a:fld>
            <a:endParaRPr lang="en-US" sz="1400" dirty="0"/>
          </a:p>
        </p:txBody>
      </p:sp>
      <p:sp>
        <p:nvSpPr>
          <p:cNvPr id="23" name="Rounded Rectangle 22"/>
          <p:cNvSpPr/>
          <p:nvPr/>
        </p:nvSpPr>
        <p:spPr>
          <a:xfrm>
            <a:off x="1140737" y="1419263"/>
            <a:ext cx="804795" cy="437541"/>
          </a:xfrm>
          <a:prstGeom prst="roundRect">
            <a:avLst>
              <a:gd name="adj" fmla="val 43346"/>
            </a:avLst>
          </a:prstGeom>
          <a:noFill/>
          <a:ln w="38100">
            <a:solidFill>
              <a:srgbClr val="00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24" name="Picture 2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bwMode="auto">
          <a:xfrm>
            <a:off x="5812119" y="2160786"/>
            <a:ext cx="3800475" cy="647701"/>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107056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repeatCount="5000"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heel(1)">
                                      <p:cBhvr>
                                        <p:cTn id="7" dur="1000"/>
                                        <p:tgtEl>
                                          <p:spTgt spid="23"/>
                                        </p:tgtEl>
                                      </p:cBhvr>
                                    </p:animEffect>
                                  </p:childTnLst>
                                </p:cTn>
                              </p:par>
                            </p:childTnLst>
                          </p:cTn>
                        </p:par>
                        <p:par>
                          <p:cTn id="8" fill="hold">
                            <p:stCondLst>
                              <p:cond delay="5000"/>
                            </p:stCondLst>
                            <p:childTnLst>
                              <p:par>
                                <p:cTn id="9" presetID="31"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1000" fill="hold"/>
                                        <p:tgtEl>
                                          <p:spTgt spid="15"/>
                                        </p:tgtEl>
                                        <p:attrNameLst>
                                          <p:attrName>ppt_w</p:attrName>
                                        </p:attrNameLst>
                                      </p:cBhvr>
                                      <p:tavLst>
                                        <p:tav tm="0">
                                          <p:val>
                                            <p:fltVal val="0"/>
                                          </p:val>
                                        </p:tav>
                                        <p:tav tm="100000">
                                          <p:val>
                                            <p:strVal val="#ppt_w"/>
                                          </p:val>
                                        </p:tav>
                                      </p:tavLst>
                                    </p:anim>
                                    <p:anim calcmode="lin" valueType="num">
                                      <p:cBhvr>
                                        <p:cTn id="12" dur="1000" fill="hold"/>
                                        <p:tgtEl>
                                          <p:spTgt spid="15"/>
                                        </p:tgtEl>
                                        <p:attrNameLst>
                                          <p:attrName>ppt_h</p:attrName>
                                        </p:attrNameLst>
                                      </p:cBhvr>
                                      <p:tavLst>
                                        <p:tav tm="0">
                                          <p:val>
                                            <p:fltVal val="0"/>
                                          </p:val>
                                        </p:tav>
                                        <p:tav tm="100000">
                                          <p:val>
                                            <p:strVal val="#ppt_h"/>
                                          </p:val>
                                        </p:tav>
                                      </p:tavLst>
                                    </p:anim>
                                    <p:anim calcmode="lin" valueType="num">
                                      <p:cBhvr>
                                        <p:cTn id="13" dur="1000" fill="hold"/>
                                        <p:tgtEl>
                                          <p:spTgt spid="15"/>
                                        </p:tgtEl>
                                        <p:attrNameLst>
                                          <p:attrName>style.rotation</p:attrName>
                                        </p:attrNameLst>
                                      </p:cBhvr>
                                      <p:tavLst>
                                        <p:tav tm="0">
                                          <p:val>
                                            <p:fltVal val="90"/>
                                          </p:val>
                                        </p:tav>
                                        <p:tav tm="100000">
                                          <p:val>
                                            <p:fltVal val="0"/>
                                          </p:val>
                                        </p:tav>
                                      </p:tavLst>
                                    </p:anim>
                                    <p:animEffect transition="in" filter="fade">
                                      <p:cBhvr>
                                        <p:cTn id="14" dur="1000"/>
                                        <p:tgtEl>
                                          <p:spTgt spid="15"/>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1000" fill="hold"/>
                                        <p:tgtEl>
                                          <p:spTgt spid="16"/>
                                        </p:tgtEl>
                                        <p:attrNameLst>
                                          <p:attrName>ppt_w</p:attrName>
                                        </p:attrNameLst>
                                      </p:cBhvr>
                                      <p:tavLst>
                                        <p:tav tm="0">
                                          <p:val>
                                            <p:fltVal val="0"/>
                                          </p:val>
                                        </p:tav>
                                        <p:tav tm="100000">
                                          <p:val>
                                            <p:strVal val="#ppt_w"/>
                                          </p:val>
                                        </p:tav>
                                      </p:tavLst>
                                    </p:anim>
                                    <p:anim calcmode="lin" valueType="num">
                                      <p:cBhvr>
                                        <p:cTn id="20" dur="1000" fill="hold"/>
                                        <p:tgtEl>
                                          <p:spTgt spid="16"/>
                                        </p:tgtEl>
                                        <p:attrNameLst>
                                          <p:attrName>ppt_h</p:attrName>
                                        </p:attrNameLst>
                                      </p:cBhvr>
                                      <p:tavLst>
                                        <p:tav tm="0">
                                          <p:val>
                                            <p:fltVal val="0"/>
                                          </p:val>
                                        </p:tav>
                                        <p:tav tm="100000">
                                          <p:val>
                                            <p:strVal val="#ppt_h"/>
                                          </p:val>
                                        </p:tav>
                                      </p:tavLst>
                                    </p:anim>
                                    <p:anim calcmode="lin" valueType="num">
                                      <p:cBhvr>
                                        <p:cTn id="21" dur="1000" fill="hold"/>
                                        <p:tgtEl>
                                          <p:spTgt spid="16"/>
                                        </p:tgtEl>
                                        <p:attrNameLst>
                                          <p:attrName>style.rotation</p:attrName>
                                        </p:attrNameLst>
                                      </p:cBhvr>
                                      <p:tavLst>
                                        <p:tav tm="0">
                                          <p:val>
                                            <p:fltVal val="90"/>
                                          </p:val>
                                        </p:tav>
                                        <p:tav tm="100000">
                                          <p:val>
                                            <p:fltVal val="0"/>
                                          </p:val>
                                        </p:tav>
                                      </p:tavLst>
                                    </p:anim>
                                    <p:animEffect transition="in" filter="fade">
                                      <p:cBhvr>
                                        <p:cTn id="22" dur="1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animBg="1"/>
      <p:bldP spid="23"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bg>
      <p:bgPr>
        <a:solidFill>
          <a:schemeClr val="accent4">
            <a:lumMod val="50000"/>
          </a:schemeClr>
        </a:solidFill>
        <a:effectLst/>
      </p:bgPr>
    </p:bg>
    <p:spTree>
      <p:nvGrpSpPr>
        <p:cNvPr id="1" name=""/>
        <p:cNvGrpSpPr/>
        <p:nvPr/>
      </p:nvGrpSpPr>
      <p:grpSpPr>
        <a:xfrm>
          <a:off x="0" y="0"/>
          <a:ext cx="0" cy="0"/>
          <a:chOff x="0" y="0"/>
          <a:chExt cx="0" cy="0"/>
        </a:xfrm>
      </p:grpSpPr>
      <p:sp>
        <p:nvSpPr>
          <p:cNvPr id="4" name="Rectangle 3"/>
          <p:cNvSpPr/>
          <p:nvPr/>
        </p:nvSpPr>
        <p:spPr>
          <a:xfrm>
            <a:off x="8530005" y="2212193"/>
            <a:ext cx="2740383" cy="4337693"/>
          </a:xfrm>
          <a:prstGeom prst="rect">
            <a:avLst/>
          </a:prstGeom>
          <a:solidFill>
            <a:schemeClr val="accent5">
              <a:lumMod val="40000"/>
              <a:lumOff val="60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1</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3</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4</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5</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6</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dirty="0">
                <a:solidFill>
                  <a:prstClr val="black"/>
                </a:solidFill>
              </a:rPr>
              <a:t>7</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8</a:t>
            </a:r>
          </a:p>
          <a:p>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9</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10</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11</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12</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13</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93700">
                    <a:srgbClr val="00FF99"/>
                  </a:glow>
                </a:effectLst>
              </a:rPr>
              <a:t>14</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317500">
                    <a:srgbClr val="00B0F0"/>
                  </a:glow>
                </a:effectLst>
              </a:rPr>
              <a:t>15</a:t>
            </a:r>
          </a:p>
          <a:p>
            <a:pPr lvl="0"/>
            <a:r>
              <a:rPr lang="en-CA" sz="1100" b="1" dirty="0">
                <a:solidFill>
                  <a:srgbClr val="660033"/>
                </a:solidFill>
                <a:effectLst>
                  <a:glow rad="317500">
                    <a:srgbClr val="FFCCFF"/>
                  </a:glow>
                </a:effectLst>
              </a:rPr>
              <a:t>5</a:t>
            </a:r>
            <a:r>
              <a:rPr lang="en-CA" sz="1100" b="1" baseline="30000" dirty="0">
                <a:solidFill>
                  <a:srgbClr val="660033"/>
                </a:solidFill>
                <a:effectLst>
                  <a:glow rad="317500">
                    <a:srgbClr val="FFCCFF"/>
                  </a:glow>
                </a:effectLst>
              </a:rPr>
              <a:t>th</a:t>
            </a:r>
            <a:r>
              <a:rPr lang="en-CA" sz="1100" b="1" dirty="0">
                <a:solidFill>
                  <a:srgbClr val="660033"/>
                </a:solidFill>
                <a:effectLst>
                  <a:glow rad="317500">
                    <a:srgbClr val="FFCCFF"/>
                  </a:glow>
                </a:effectLst>
              </a:rPr>
              <a:t> </a:t>
            </a:r>
            <a:r>
              <a:rPr lang="en-CA" sz="1100" b="1" dirty="0">
                <a:solidFill>
                  <a:srgbClr val="660033"/>
                </a:solidFill>
              </a:rPr>
              <a:t>				    	</a:t>
            </a:r>
            <a:r>
              <a:rPr lang="en-CA" sz="1100" b="1" dirty="0">
                <a:solidFill>
                  <a:prstClr val="black"/>
                </a:solidFill>
                <a:effectLst>
                  <a:glow rad="317500">
                    <a:srgbClr val="00B0F0"/>
                  </a:glow>
                </a:effectLst>
              </a:rPr>
              <a:t>16</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317500">
                    <a:srgbClr val="00B0F0"/>
                  </a:glow>
                </a:effectLst>
              </a:rPr>
              <a:t>17</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317500">
                    <a:srgbClr val="00B0F0"/>
                  </a:glow>
                </a:effectLst>
              </a:rPr>
              <a:t>18</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317500">
                    <a:srgbClr val="00B0F0"/>
                  </a:glow>
                </a:effectLst>
              </a:rPr>
              <a:t>19</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317500">
                    <a:srgbClr val="00B0F0"/>
                  </a:glow>
                </a:effectLst>
              </a:rPr>
              <a:t>20</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317500">
                    <a:srgbClr val="00B0F0"/>
                  </a:glow>
                </a:effectLst>
              </a:rPr>
              <a:t>21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22</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23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24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25</a:t>
            </a:r>
          </a:p>
        </p:txBody>
      </p:sp>
      <p:sp>
        <p:nvSpPr>
          <p:cNvPr id="5" name="Rounded Rectangle 4"/>
          <p:cNvSpPr/>
          <p:nvPr/>
        </p:nvSpPr>
        <p:spPr>
          <a:xfrm>
            <a:off x="8976445" y="2415269"/>
            <a:ext cx="1676971" cy="1000789"/>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rPr>
              <a:t>1</a:t>
            </a:r>
            <a:r>
              <a:rPr lang="en-CA" sz="2800" baseline="30000" dirty="0">
                <a:solidFill>
                  <a:schemeClr val="bg1"/>
                </a:solidFill>
                <a:effectLst>
                  <a:glow rad="177800">
                    <a:srgbClr val="FFFF00"/>
                  </a:glow>
                </a:effectLst>
              </a:rPr>
              <a:t>st</a:t>
            </a:r>
            <a:r>
              <a:rPr lang="en-CA" sz="2800" dirty="0">
                <a:solidFill>
                  <a:schemeClr val="bg1"/>
                </a:solidFill>
                <a:effectLst>
                  <a:glow rad="177800">
                    <a:srgbClr val="FFFF00"/>
                  </a:glow>
                </a:effectLst>
              </a:rPr>
              <a:t>        </a:t>
            </a:r>
            <a:r>
              <a:rPr lang="en-CA" sz="2800" dirty="0">
                <a:solidFill>
                  <a:schemeClr val="bg1"/>
                </a:solidFill>
              </a:rPr>
              <a:t>Month</a:t>
            </a:r>
          </a:p>
        </p:txBody>
      </p:sp>
      <p:sp>
        <p:nvSpPr>
          <p:cNvPr id="6" name="Rectangle 5"/>
          <p:cNvSpPr/>
          <p:nvPr/>
        </p:nvSpPr>
        <p:spPr>
          <a:xfrm>
            <a:off x="7800975" y="33179"/>
            <a:ext cx="3915451" cy="542754"/>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Date</a:t>
            </a:r>
          </a:p>
        </p:txBody>
      </p:sp>
      <p:sp>
        <p:nvSpPr>
          <p:cNvPr id="7" name="Rectangle 6"/>
          <p:cNvSpPr/>
          <p:nvPr/>
        </p:nvSpPr>
        <p:spPr>
          <a:xfrm>
            <a:off x="249497" y="43899"/>
            <a:ext cx="3476802" cy="511460"/>
          </a:xfrm>
          <a:prstGeom prst="rect">
            <a:avLst/>
          </a:prstGeom>
          <a:solidFill>
            <a:schemeClr val="accent5">
              <a:lumMod val="20000"/>
              <a:lumOff val="80000"/>
            </a:schemeClr>
          </a:solidFill>
          <a:ln>
            <a:solidFill>
              <a:schemeClr val="accent5">
                <a:lumMod val="75000"/>
              </a:schemeClr>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rPr>
              <a:t>Cycle </a:t>
            </a:r>
            <a:r>
              <a:rPr lang="en-CA" sz="3600" b="1" i="1" dirty="0">
                <a:solidFill>
                  <a:srgbClr val="C00000"/>
                </a:solidFill>
                <a:effectLst/>
                <a:latin typeface="Footlight MT Light" panose="0204060206030A020304" pitchFamily="18" charset="0"/>
              </a:rPr>
              <a:t>Lunar</a:t>
            </a:r>
            <a:r>
              <a:rPr lang="en-CA" sz="2800" dirty="0">
                <a:solidFill>
                  <a:srgbClr val="C00000"/>
                </a:solidFill>
                <a:effectLst/>
              </a:rPr>
              <a:t> </a:t>
            </a:r>
            <a:r>
              <a:rPr lang="en-CA" sz="2800" dirty="0">
                <a:solidFill>
                  <a:schemeClr val="bg1"/>
                </a:solidFill>
              </a:rPr>
              <a:t>	Date</a:t>
            </a:r>
          </a:p>
        </p:txBody>
      </p:sp>
      <p:sp>
        <p:nvSpPr>
          <p:cNvPr id="8" name="Rectangle 7"/>
          <p:cNvSpPr/>
          <p:nvPr/>
        </p:nvSpPr>
        <p:spPr>
          <a:xfrm>
            <a:off x="570211" y="697625"/>
            <a:ext cx="2753064" cy="4664678"/>
          </a:xfrm>
          <a:prstGeom prst="rect">
            <a:avLst/>
          </a:prstGeom>
          <a:solidFill>
            <a:schemeClr val="tx1">
              <a:lumMod val="6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sp3d extrusionH="57150">
              <a:bevelT w="82550" h="38100" prst="coolSlant"/>
            </a:sp3d>
          </a:bodyPr>
          <a:lstStyle/>
          <a:p>
            <a:pPr lvl="0"/>
            <a:r>
              <a:rPr lang="en-CA" sz="1100" dirty="0">
                <a:solidFill>
                  <a:srgbClr val="660033"/>
                </a:solidFill>
                <a:effectLst>
                  <a:glow rad="317500">
                    <a:srgbClr val="00FF99"/>
                  </a:glow>
                </a:effectLst>
              </a:rPr>
              <a:t>3</a:t>
            </a:r>
            <a:r>
              <a:rPr lang="en-CA" sz="1100" baseline="30000" dirty="0">
                <a:solidFill>
                  <a:srgbClr val="660033"/>
                </a:solidFill>
                <a:effectLst>
                  <a:glow rad="317500">
                    <a:srgbClr val="00FF99"/>
                  </a:glow>
                </a:effectLst>
              </a:rPr>
              <a:t>rd</a:t>
            </a:r>
            <a:r>
              <a:rPr lang="en-CA" sz="1100" dirty="0">
                <a:solidFill>
                  <a:srgbClr val="660033"/>
                </a:solidFill>
                <a:effectLst>
                  <a:glow rad="317500">
                    <a:srgbClr val="00FF99"/>
                  </a:glow>
                </a:effectLst>
              </a:rPr>
              <a:t> </a:t>
            </a:r>
            <a:r>
              <a:rPr lang="en-CA" sz="1100" b="1" dirty="0">
                <a:solidFill>
                  <a:srgbClr val="660033"/>
                </a:solidFill>
              </a:rPr>
              <a:t>					</a:t>
            </a:r>
            <a:r>
              <a:rPr lang="en-CA" sz="1100" dirty="0">
                <a:solidFill>
                  <a:schemeClr val="bg1"/>
                </a:solidFill>
              </a:rPr>
              <a:t>1</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dirty="0">
                <a:solidFill>
                  <a:prstClr val="black"/>
                </a:solidFill>
              </a:rPr>
              <a:t>2</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rPr>
              <a:t>3</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4</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5</a:t>
            </a:r>
          </a:p>
          <a:p>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6</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rPr>
              <a:t>7</a:t>
            </a:r>
          </a:p>
          <a:p>
            <a:pPr lvl="0"/>
            <a:r>
              <a:rPr lang="en-CA" sz="1100" b="1" dirty="0">
                <a:solidFill>
                  <a:srgbClr val="660033"/>
                </a:solidFill>
                <a:effectLst>
                  <a:glow rad="127000">
                    <a:srgbClr val="FFFF00"/>
                  </a:glow>
                </a:effectLst>
              </a:rPr>
              <a:t>3</a:t>
            </a:r>
            <a:r>
              <a:rPr lang="en-CA" sz="1100" b="1" baseline="30000" dirty="0">
                <a:solidFill>
                  <a:srgbClr val="660033"/>
                </a:solidFill>
                <a:effectLst>
                  <a:glow rad="127000">
                    <a:srgbClr val="FFFF00"/>
                  </a:glow>
                </a:effectLst>
              </a:rPr>
              <a:t>rd</a:t>
            </a:r>
            <a:r>
              <a:rPr lang="en-CA" sz="1100" b="1" baseline="30000" dirty="0">
                <a:solidFill>
                  <a:srgbClr val="660033"/>
                </a:solidFill>
              </a:rPr>
              <a:t>					</a:t>
            </a:r>
            <a:r>
              <a:rPr lang="en-CA" sz="1100" dirty="0">
                <a:solidFill>
                  <a:prstClr val="black"/>
                </a:solidFill>
              </a:rPr>
              <a:t>8</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9</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10</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11</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u="sng" dirty="0">
                <a:solidFill>
                  <a:srgbClr val="0000FF"/>
                </a:solidFill>
                <a:effectLst/>
              </a:rPr>
              <a:t>12</a:t>
            </a:r>
          </a:p>
          <a:p>
            <a:pPr lvl="0"/>
            <a:r>
              <a:rPr lang="en-CA" sz="1100" b="1" dirty="0">
                <a:solidFill>
                  <a:srgbClr val="660033"/>
                </a:solidFill>
              </a:rPr>
              <a:t>1</a:t>
            </a:r>
            <a:r>
              <a:rPr lang="en-CA" sz="1100" b="1" baseline="30000" dirty="0">
                <a:solidFill>
                  <a:srgbClr val="660033"/>
                </a:solidFill>
              </a:rPr>
              <a:t>st</a:t>
            </a:r>
            <a:r>
              <a:rPr lang="en-CA" sz="1100" b="1" dirty="0">
                <a:solidFill>
                  <a:srgbClr val="660033"/>
                </a:solidFill>
              </a:rPr>
              <a:t> 					</a:t>
            </a:r>
            <a:r>
              <a:rPr lang="en-CA" sz="1100" dirty="0">
                <a:solidFill>
                  <a:prstClr val="black"/>
                </a:solidFill>
                <a:effectLst/>
              </a:rPr>
              <a:t>13</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dirty="0">
                <a:solidFill>
                  <a:prstClr val="black"/>
                </a:solidFill>
                <a:effectLst/>
              </a:rPr>
              <a:t>14</a:t>
            </a:r>
          </a:p>
          <a:p>
            <a:pPr lvl="0"/>
            <a:r>
              <a:rPr lang="en-CA" sz="1100" b="1" dirty="0">
                <a:solidFill>
                  <a:srgbClr val="660033"/>
                </a:solidFill>
              </a:rPr>
              <a:t>3</a:t>
            </a:r>
            <a:r>
              <a:rPr lang="en-CA" sz="1100" b="1" baseline="30000" dirty="0">
                <a:solidFill>
                  <a:srgbClr val="660033"/>
                </a:solidFill>
              </a:rPr>
              <a:t>rd</a:t>
            </a:r>
            <a:r>
              <a:rPr lang="en-CA" sz="1100" b="1" dirty="0">
                <a:solidFill>
                  <a:srgbClr val="660033"/>
                </a:solidFill>
              </a:rPr>
              <a:t> 					</a:t>
            </a:r>
            <a:r>
              <a:rPr lang="en-CA" sz="1100" b="1" dirty="0">
                <a:solidFill>
                  <a:prstClr val="black"/>
                </a:solidFill>
                <a:effectLst>
                  <a:glow rad="127000">
                    <a:srgbClr val="FFFF00"/>
                  </a:glow>
                </a:effectLst>
              </a:rPr>
              <a:t>15</a:t>
            </a:r>
          </a:p>
          <a:p>
            <a:pPr lvl="0"/>
            <a:r>
              <a:rPr lang="en-CA" sz="1100" b="1" dirty="0">
                <a:solidFill>
                  <a:srgbClr val="660033"/>
                </a:solidFill>
              </a:rPr>
              <a:t>4</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16</a:t>
            </a: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b="1" dirty="0">
                <a:solidFill>
                  <a:prstClr val="black"/>
                </a:solidFill>
                <a:effectLst>
                  <a:glow rad="127000">
                    <a:srgbClr val="FFFF00"/>
                  </a:glow>
                </a:effectLst>
              </a:rPr>
              <a:t>17</a:t>
            </a:r>
          </a:p>
          <a:p>
            <a:pPr lvl="0"/>
            <a:r>
              <a:rPr lang="en-CA" sz="1100" b="1" dirty="0">
                <a:solidFill>
                  <a:srgbClr val="660033"/>
                </a:solidFill>
              </a:rPr>
              <a:t>6</a:t>
            </a:r>
            <a:r>
              <a:rPr lang="en-CA" sz="1100" b="1" baseline="30000" dirty="0">
                <a:solidFill>
                  <a:srgbClr val="660033"/>
                </a:solidFill>
              </a:rPr>
              <a:t>th</a:t>
            </a:r>
            <a:r>
              <a:rPr lang="en-CA" sz="1100" dirty="0">
                <a:solidFill>
                  <a:prstClr val="black"/>
                </a:solidFill>
              </a:rPr>
              <a:t> 					</a:t>
            </a:r>
            <a:r>
              <a:rPr lang="en-CA" sz="1100" b="1" dirty="0">
                <a:solidFill>
                  <a:prstClr val="black"/>
                </a:solidFill>
                <a:effectLst>
                  <a:glow rad="127000">
                    <a:srgbClr val="FFFF00"/>
                  </a:glow>
                </a:effectLst>
              </a:rPr>
              <a:t>18</a:t>
            </a:r>
          </a:p>
          <a:p>
            <a:pPr lvl="0"/>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a:t>
            </a:r>
            <a:r>
              <a:rPr lang="en-CA" sz="1100" b="1" u="sng" dirty="0">
                <a:solidFill>
                  <a:srgbClr val="0000FF"/>
                </a:solidFill>
                <a:effectLst>
                  <a:glow rad="127000">
                    <a:srgbClr val="FFFF00"/>
                  </a:glow>
                </a:effectLst>
              </a:rPr>
              <a:t>19</a:t>
            </a:r>
          </a:p>
          <a:p>
            <a:pPr lvl="0"/>
            <a:r>
              <a:rPr lang="en-CA" sz="1100" b="1" dirty="0">
                <a:solidFill>
                  <a:srgbClr val="660033"/>
                </a:solidFill>
              </a:rPr>
              <a:t>1</a:t>
            </a:r>
            <a:r>
              <a:rPr lang="en-CA" sz="1100" b="1" baseline="30000" dirty="0">
                <a:solidFill>
                  <a:srgbClr val="660033"/>
                </a:solidFill>
              </a:rPr>
              <a:t>st</a:t>
            </a:r>
            <a:r>
              <a:rPr lang="en-CA" sz="1100" dirty="0">
                <a:solidFill>
                  <a:srgbClr val="0000FF"/>
                </a:solidFill>
              </a:rPr>
              <a:t> </a:t>
            </a:r>
            <a:r>
              <a:rPr lang="en-CA" sz="1100" dirty="0">
                <a:solidFill>
                  <a:prstClr val="black"/>
                </a:solidFill>
              </a:rPr>
              <a:t>					</a:t>
            </a:r>
            <a:r>
              <a:rPr lang="en-CA" sz="1100" b="1" dirty="0">
                <a:solidFill>
                  <a:prstClr val="black"/>
                </a:solidFill>
                <a:effectLst>
                  <a:glow rad="127000">
                    <a:srgbClr val="FFFF00"/>
                  </a:glow>
                </a:effectLst>
              </a:rPr>
              <a:t>20</a:t>
            </a:r>
          </a:p>
          <a:p>
            <a:pPr lvl="0"/>
            <a:r>
              <a:rPr lang="en-CA" sz="1100" b="1" dirty="0">
                <a:solidFill>
                  <a:srgbClr val="660033"/>
                </a:solidFill>
              </a:rPr>
              <a:t>2</a:t>
            </a:r>
            <a:r>
              <a:rPr lang="en-CA" sz="1100" b="1" baseline="30000" dirty="0">
                <a:solidFill>
                  <a:srgbClr val="660033"/>
                </a:solidFill>
              </a:rPr>
              <a:t>nd</a:t>
            </a:r>
            <a:r>
              <a:rPr lang="en-CA" sz="1100" b="1" dirty="0">
                <a:solidFill>
                  <a:srgbClr val="660033"/>
                </a:solidFill>
              </a:rPr>
              <a:t> 					</a:t>
            </a:r>
            <a:r>
              <a:rPr lang="en-CA" sz="1100" b="1" dirty="0">
                <a:solidFill>
                  <a:prstClr val="black"/>
                </a:solidFill>
                <a:effectLst>
                  <a:glow rad="127000">
                    <a:srgbClr val="FFFF00"/>
                  </a:glow>
                </a:effectLst>
              </a:rPr>
              <a:t>21</a:t>
            </a:r>
          </a:p>
          <a:p>
            <a:pPr lvl="0"/>
            <a:r>
              <a:rPr lang="en-CA" sz="1100" b="1" dirty="0">
                <a:solidFill>
                  <a:srgbClr val="660033"/>
                </a:solidFill>
              </a:rPr>
              <a:t>3</a:t>
            </a:r>
            <a:r>
              <a:rPr lang="en-CA" sz="1100" b="1" baseline="30000" dirty="0">
                <a:solidFill>
                  <a:srgbClr val="660033"/>
                </a:solidFill>
              </a:rPr>
              <a:t>rd					</a:t>
            </a:r>
            <a:r>
              <a:rPr lang="en-CA" sz="1100" dirty="0">
                <a:solidFill>
                  <a:prstClr val="black"/>
                </a:solidFill>
                <a:effectLst/>
              </a:rPr>
              <a:t>22</a:t>
            </a:r>
          </a:p>
          <a:p>
            <a:pPr lvl="0"/>
            <a:r>
              <a:rPr lang="en-CA" sz="1100" b="1" dirty="0">
                <a:solidFill>
                  <a:srgbClr val="660033"/>
                </a:solidFill>
              </a:rPr>
              <a:t>4</a:t>
            </a:r>
            <a:r>
              <a:rPr lang="en-CA" sz="1100" b="1" baseline="30000" dirty="0">
                <a:solidFill>
                  <a:srgbClr val="660033"/>
                </a:solidFill>
              </a:rPr>
              <a:t>th </a:t>
            </a:r>
            <a:r>
              <a:rPr lang="en-CA" sz="1100" b="1" dirty="0">
                <a:solidFill>
                  <a:srgbClr val="660033"/>
                </a:solidFill>
              </a:rPr>
              <a:t> 					</a:t>
            </a:r>
            <a:r>
              <a:rPr lang="en-CA" sz="1100" dirty="0">
                <a:solidFill>
                  <a:prstClr val="black"/>
                </a:solidFill>
              </a:rPr>
              <a:t>23</a:t>
            </a:r>
            <a:endParaRPr lang="en-CA" sz="1100" u="sng" dirty="0">
              <a:solidFill>
                <a:srgbClr val="0000FF"/>
              </a:solidFill>
            </a:endParaRPr>
          </a:p>
          <a:p>
            <a:pPr lvl="0"/>
            <a:r>
              <a:rPr lang="en-CA" sz="1100" b="1" dirty="0">
                <a:solidFill>
                  <a:srgbClr val="660033"/>
                </a:solidFill>
              </a:rPr>
              <a:t>5</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glow rad="279400">
                    <a:srgbClr val="FFCCFF"/>
                  </a:glow>
                </a:effectLst>
              </a:rPr>
              <a:t>24</a:t>
            </a:r>
          </a:p>
          <a:p>
            <a:pPr lvl="0"/>
            <a:r>
              <a:rPr lang="en-CA" sz="1100" b="1" dirty="0">
                <a:solidFill>
                  <a:srgbClr val="660033"/>
                </a:solidFill>
              </a:rPr>
              <a:t>6</a:t>
            </a:r>
            <a:r>
              <a:rPr lang="en-CA" sz="1100" b="1" baseline="30000" dirty="0">
                <a:solidFill>
                  <a:srgbClr val="660033"/>
                </a:solidFill>
              </a:rPr>
              <a:t>th</a:t>
            </a:r>
            <a:r>
              <a:rPr lang="en-CA" sz="1100" b="1" dirty="0">
                <a:solidFill>
                  <a:srgbClr val="660033"/>
                </a:solidFill>
              </a:rPr>
              <a:t> 					</a:t>
            </a:r>
            <a:r>
              <a:rPr lang="en-CA" sz="1100" dirty="0">
                <a:solidFill>
                  <a:prstClr val="black"/>
                </a:solidFill>
                <a:effectLst/>
              </a:rPr>
              <a:t>25</a:t>
            </a:r>
            <a:br>
              <a:rPr lang="en-CA" sz="1100" dirty="0">
                <a:solidFill>
                  <a:prstClr val="black"/>
                </a:solidFill>
              </a:rPr>
            </a:br>
            <a:r>
              <a:rPr lang="en-CA" sz="1100" b="1" u="sng" dirty="0">
                <a:solidFill>
                  <a:srgbClr val="0000FF"/>
                </a:solidFill>
              </a:rPr>
              <a:t>7</a:t>
            </a:r>
            <a:r>
              <a:rPr lang="en-CA" sz="1100" b="1" u="sng" baseline="30000" dirty="0">
                <a:solidFill>
                  <a:srgbClr val="0000FF"/>
                </a:solidFill>
              </a:rPr>
              <a:t>th</a:t>
            </a:r>
            <a:r>
              <a:rPr lang="en-CA" sz="1100" u="sng" dirty="0">
                <a:solidFill>
                  <a:srgbClr val="0000FF"/>
                </a:solidFill>
              </a:rPr>
              <a:t> 					26</a:t>
            </a:r>
          </a:p>
        </p:txBody>
      </p:sp>
      <p:sp>
        <p:nvSpPr>
          <p:cNvPr id="9" name="Rounded Rectangle 8"/>
          <p:cNvSpPr/>
          <p:nvPr/>
        </p:nvSpPr>
        <p:spPr>
          <a:xfrm>
            <a:off x="1048527" y="730733"/>
            <a:ext cx="1675582" cy="381064"/>
          </a:xfrm>
          <a:prstGeom prst="roundRect">
            <a:avLst>
              <a:gd name="adj" fmla="val 50000"/>
            </a:avLst>
          </a:prstGeom>
          <a:solidFill>
            <a:srgbClr val="FF6600"/>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rgbClr val="002060"/>
                </a:solidFill>
              </a:rPr>
              <a:t>1</a:t>
            </a:r>
            <a:r>
              <a:rPr lang="en-CA" sz="2400" baseline="30000" dirty="0">
                <a:solidFill>
                  <a:srgbClr val="002060"/>
                </a:solidFill>
              </a:rPr>
              <a:t>st</a:t>
            </a:r>
            <a:r>
              <a:rPr lang="en-CA" sz="2400" dirty="0">
                <a:solidFill>
                  <a:srgbClr val="002060"/>
                </a:solidFill>
              </a:rPr>
              <a:t> Month</a:t>
            </a:r>
          </a:p>
        </p:txBody>
      </p:sp>
      <p:sp>
        <p:nvSpPr>
          <p:cNvPr id="10" name="Rounded Rectangular Callout 9"/>
          <p:cNvSpPr/>
          <p:nvPr/>
        </p:nvSpPr>
        <p:spPr>
          <a:xfrm>
            <a:off x="8868747" y="94664"/>
            <a:ext cx="1830707" cy="384638"/>
          </a:xfrm>
          <a:prstGeom prst="wedgeRoundRectCallout">
            <a:avLst>
              <a:gd name="adj1" fmla="val 36917"/>
              <a:gd name="adj2" fmla="val 50962"/>
              <a:gd name="adj3" fmla="val 16667"/>
            </a:avLst>
          </a:prstGeom>
          <a:gradFill flip="none" rotWithShape="1">
            <a:gsLst>
              <a:gs pos="27000">
                <a:schemeClr val="accent5">
                  <a:lumMod val="75000"/>
                  <a:alpha val="0"/>
                </a:schemeClr>
              </a:gs>
              <a:gs pos="83000">
                <a:srgbClr val="00FFCC"/>
              </a:gs>
              <a:gs pos="5000">
                <a:schemeClr val="accent6">
                  <a:lumMod val="75000"/>
                </a:schemeClr>
              </a:gs>
              <a:gs pos="47000">
                <a:srgbClr val="FFFF00"/>
              </a:gs>
            </a:gsLst>
            <a:lin ang="2700000" scaled="1"/>
            <a:tileRect/>
          </a:gradFill>
          <a:ln w="57150">
            <a:solidFill>
              <a:srgbClr val="0000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00FF"/>
                </a:solidFill>
              </a:rPr>
              <a:t>Covenant Count</a:t>
            </a:r>
          </a:p>
        </p:txBody>
      </p:sp>
      <p:sp>
        <p:nvSpPr>
          <p:cNvPr id="11" name="Rectangle 10"/>
          <p:cNvSpPr/>
          <p:nvPr/>
        </p:nvSpPr>
        <p:spPr>
          <a:xfrm>
            <a:off x="7845153" y="1588668"/>
            <a:ext cx="3425236" cy="529459"/>
          </a:xfrm>
          <a:prstGeom prst="rect">
            <a:avLst/>
          </a:prstGeom>
          <a:solidFill>
            <a:srgbClr val="FF7C80"/>
          </a:solidFill>
          <a:ln w="38100" cap="flat" cmpd="sng" algn="ctr">
            <a:solidFill>
              <a:srgbClr val="0000FF"/>
            </a:solidFill>
            <a:prstDash val="solid"/>
            <a:miter lim="800000"/>
          </a:ln>
          <a:effectLst/>
          <a:scene3d>
            <a:camera prst="orthographicFront"/>
            <a:lightRig rig="threePt" dir="t"/>
          </a:scene3d>
          <a:sp3d>
            <a:bevelT w="152400" h="50800" prst="softRound"/>
          </a:sp3d>
        </p:spPr>
        <p:txBody>
          <a:bodyPr rot="0" spcFirstLastPara="0" vert="horz" wrap="square" lIns="91440" tIns="45720" rIns="91440" bIns="45720" numCol="1" spcCol="0" rtlCol="0" fromWordArt="0" anchor="ctr" anchorCtr="0" forceAA="0" compatLnSpc="1">
            <a:prstTxWarp prst="textNoShape">
              <a:avLst/>
            </a:prstTxWarp>
            <a:noAutofit/>
          </a:bodyPr>
          <a:lstStyle/>
          <a:p>
            <a:pPr lvl="0" defTabSz="914400">
              <a:lnSpc>
                <a:spcPct val="106000"/>
              </a:lnSpc>
              <a:spcAft>
                <a:spcPts val="800"/>
              </a:spcAft>
              <a:defRPr/>
            </a:pP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3</a:t>
            </a:r>
            <a:r>
              <a:rPr kumimoji="0" lang="en-CA" sz="2800" b="1" i="0" u="none" strike="noStrike" kern="0" cap="none" spc="0" normalizeH="0" baseline="3000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rd</a:t>
            </a:r>
            <a:r>
              <a:rPr kumimoji="0" lang="en-CA" sz="2800" b="1" i="0" u="none" strike="noStrike" kern="0" cap="none" spc="0" normalizeH="0" baseline="0" noProof="0" dirty="0">
                <a:ln>
                  <a:noFill/>
                </a:ln>
                <a:solidFill>
                  <a:srgbClr val="660033"/>
                </a:solidFill>
                <a:effectLst/>
                <a:uLnTx/>
                <a:uFillTx/>
                <a:latin typeface="Calibri" panose="020F0502020204030204"/>
                <a:ea typeface="Calibri" panose="020F0502020204030204" pitchFamily="34" charset="0"/>
                <a:cs typeface="Times New Roman" panose="02020603050405020304" pitchFamily="18" charset="0"/>
              </a:rPr>
              <a:t>       </a:t>
            </a:r>
            <a:r>
              <a:rPr lang="en-CA" sz="2800" b="1" dirty="0">
                <a:ln w="28575">
                  <a:solidFill>
                    <a:schemeClr val="bg2">
                      <a:lumMod val="60000"/>
                      <a:lumOff val="40000"/>
                    </a:schemeClr>
                  </a:solidFill>
                </a:ln>
                <a:solidFill>
                  <a:srgbClr val="00FF00"/>
                </a:solidFill>
                <a:effectLst>
                  <a:glow rad="571500">
                    <a:schemeClr val="accent5">
                      <a:lumMod val="75000"/>
                    </a:schemeClr>
                  </a:glow>
                </a:effectLst>
                <a:latin typeface="Arial Black" panose="020B0A04020102020204" pitchFamily="34" charset="0"/>
              </a:rPr>
              <a:t>TEQUFAH</a:t>
            </a:r>
            <a:endParaRPr kumimoji="0" lang="en-CA" sz="2800" b="0" i="0" u="none" strike="noStrike" kern="0" cap="none" spc="0" normalizeH="0" baseline="0" noProof="0" dirty="0">
              <a:ln>
                <a:noFill/>
              </a:ln>
              <a:solidFill>
                <a:sysClr val="window" lastClr="FFFFFF"/>
              </a:solidFill>
              <a:effectLst>
                <a:glow rad="127000">
                  <a:srgbClr val="FFFF00"/>
                </a:glow>
              </a:effectLst>
              <a:uLnTx/>
              <a:uFillTx/>
              <a:latin typeface="Calibri" panose="020F0502020204030204"/>
              <a:ea typeface="Calibri" panose="020F0502020204030204" pitchFamily="34" charset="0"/>
              <a:cs typeface="Times New Roman" panose="02020603050405020304" pitchFamily="18" charset="0"/>
            </a:endParaRPr>
          </a:p>
        </p:txBody>
      </p:sp>
      <p:cxnSp>
        <p:nvCxnSpPr>
          <p:cNvPr id="13" name="Straight Arrow Connector 12"/>
          <p:cNvCxnSpPr/>
          <p:nvPr/>
        </p:nvCxnSpPr>
        <p:spPr>
          <a:xfrm flipH="1">
            <a:off x="948583" y="1692613"/>
            <a:ext cx="6896569" cy="370325"/>
          </a:xfrm>
          <a:prstGeom prst="straightConnector1">
            <a:avLst/>
          </a:prstGeom>
          <a:ln w="76200">
            <a:solidFill>
              <a:srgbClr val="FF0000"/>
            </a:solidFill>
            <a:tailEnd type="triangle"/>
          </a:ln>
          <a:scene3d>
            <a:camera prst="orthographicFront"/>
            <a:lightRig rig="threePt" dir="t"/>
          </a:scene3d>
          <a:sp3d>
            <a:bevelT prst="convex"/>
          </a:sp3d>
        </p:spPr>
        <p:style>
          <a:lnRef idx="1">
            <a:schemeClr val="accent1"/>
          </a:lnRef>
          <a:fillRef idx="0">
            <a:schemeClr val="accent1"/>
          </a:fillRef>
          <a:effectRef idx="0">
            <a:schemeClr val="accent1"/>
          </a:effectRef>
          <a:fontRef idx="minor">
            <a:schemeClr val="tx1"/>
          </a:fontRef>
        </p:style>
      </p:cxnSp>
      <p:cxnSp>
        <p:nvCxnSpPr>
          <p:cNvPr id="3" name="Straight Connector 2"/>
          <p:cNvCxnSpPr/>
          <p:nvPr/>
        </p:nvCxnSpPr>
        <p:spPr>
          <a:xfrm>
            <a:off x="600261" y="2198870"/>
            <a:ext cx="10426860" cy="42313"/>
          </a:xfrm>
          <a:prstGeom prst="line">
            <a:avLst/>
          </a:prstGeom>
          <a:ln w="57150">
            <a:solidFill>
              <a:srgbClr val="C00000"/>
            </a:solidFill>
          </a:ln>
        </p:spPr>
        <p:style>
          <a:lnRef idx="1">
            <a:schemeClr val="accent1"/>
          </a:lnRef>
          <a:fillRef idx="0">
            <a:schemeClr val="accent1"/>
          </a:fillRef>
          <a:effectRef idx="0">
            <a:schemeClr val="accent1"/>
          </a:effectRef>
          <a:fontRef idx="minor">
            <a:schemeClr val="tx1"/>
          </a:fontRef>
        </p:style>
      </p:cxnSp>
      <p:sp>
        <p:nvSpPr>
          <p:cNvPr id="19" name="Rounded Rectangular Callout 18"/>
          <p:cNvSpPr/>
          <p:nvPr/>
        </p:nvSpPr>
        <p:spPr>
          <a:xfrm>
            <a:off x="3102481" y="929262"/>
            <a:ext cx="2794466" cy="784797"/>
          </a:xfrm>
          <a:prstGeom prst="wedgeRoundRectCallout">
            <a:avLst>
              <a:gd name="adj1" fmla="val -113934"/>
              <a:gd name="adj2" fmla="val 84043"/>
              <a:gd name="adj3" fmla="val 16667"/>
            </a:avLst>
          </a:prstGeom>
          <a:solidFill>
            <a:schemeClr val="tx1">
              <a:lumMod val="50000"/>
            </a:schemeClr>
          </a:solidFill>
          <a:ln w="57150">
            <a:solidFill>
              <a:srgbClr val="C000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dirty="0">
                <a:solidFill>
                  <a:schemeClr val="bg1"/>
                </a:solidFill>
              </a:rPr>
              <a:t>March 22 - </a:t>
            </a:r>
            <a:r>
              <a:rPr lang="en-CA" sz="2400" dirty="0">
                <a:solidFill>
                  <a:schemeClr val="bg1"/>
                </a:solidFill>
                <a:effectLst>
                  <a:glow rad="127000">
                    <a:schemeClr val="tx2">
                      <a:lumMod val="60000"/>
                      <a:lumOff val="40000"/>
                    </a:schemeClr>
                  </a:glow>
                </a:effectLst>
              </a:rPr>
              <a:t>Tequfah</a:t>
            </a:r>
            <a:r>
              <a:rPr lang="en-CA" sz="2400" dirty="0">
                <a:solidFill>
                  <a:schemeClr val="bg1"/>
                </a:solidFill>
              </a:rPr>
              <a:t> </a:t>
            </a:r>
            <a:br>
              <a:rPr lang="en-CA" sz="2400" dirty="0"/>
            </a:br>
            <a:r>
              <a:rPr lang="en-CA" sz="2400" dirty="0"/>
              <a:t>Gregorian</a:t>
            </a:r>
          </a:p>
        </p:txBody>
      </p:sp>
      <p:cxnSp>
        <p:nvCxnSpPr>
          <p:cNvPr id="20" name="Straight Connector 19"/>
          <p:cNvCxnSpPr/>
          <p:nvPr/>
        </p:nvCxnSpPr>
        <p:spPr>
          <a:xfrm>
            <a:off x="624645" y="4927993"/>
            <a:ext cx="10426860" cy="63586"/>
          </a:xfrm>
          <a:prstGeom prst="line">
            <a:avLst/>
          </a:prstGeom>
          <a:ln w="57150">
            <a:solidFill>
              <a:srgbClr val="00FF99"/>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16" name="Rounded Rectangle 15"/>
          <p:cNvSpPr/>
          <p:nvPr/>
        </p:nvSpPr>
        <p:spPr>
          <a:xfrm>
            <a:off x="3902044" y="245923"/>
            <a:ext cx="3898931" cy="618871"/>
          </a:xfrm>
          <a:prstGeom prst="roundRect">
            <a:avLst>
              <a:gd name="adj" fmla="val 50000"/>
            </a:avLst>
          </a:prstGeom>
          <a:solidFill>
            <a:srgbClr val="00FFFF"/>
          </a:solidFill>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schemeClr val="bg1"/>
                </a:solidFill>
                <a:effectLst>
                  <a:glow rad="177800">
                    <a:srgbClr val="FFFF00"/>
                  </a:glow>
                </a:effectLst>
                <a:latin typeface="Arial Rounded MT Bold" panose="020F0704030504030204" pitchFamily="34" charset="0"/>
              </a:rPr>
              <a:t>CE 12 TRANSITION</a:t>
            </a:r>
            <a:endParaRPr lang="en-CA" sz="2800" dirty="0">
              <a:solidFill>
                <a:schemeClr val="bg1"/>
              </a:solidFill>
              <a:latin typeface="Arial Rounded MT Bold" panose="020F0704030504030204" pitchFamily="34" charset="0"/>
            </a:endParaRPr>
          </a:p>
        </p:txBody>
      </p:sp>
      <p:sp>
        <p:nvSpPr>
          <p:cNvPr id="22" name="Rounded Rectangular Callout 21"/>
          <p:cNvSpPr/>
          <p:nvPr/>
        </p:nvSpPr>
        <p:spPr>
          <a:xfrm>
            <a:off x="3241668" y="2301279"/>
            <a:ext cx="5117805" cy="2539662"/>
          </a:xfrm>
          <a:prstGeom prst="wedgeRoundRectCallout">
            <a:avLst>
              <a:gd name="adj1" fmla="val 93355"/>
              <a:gd name="adj2" fmla="val 46854"/>
              <a:gd name="adj3" fmla="val 16667"/>
            </a:avLst>
          </a:prstGeom>
          <a:solidFill>
            <a:schemeClr val="accent3">
              <a:lumMod val="60000"/>
              <a:lumOff val="40000"/>
            </a:schemeClr>
          </a:soli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dirty="0">
                <a:solidFill>
                  <a:srgbClr val="0C27AC"/>
                </a:solidFill>
                <a:effectLst>
                  <a:glow rad="63500">
                    <a:srgbClr val="FFFF00"/>
                  </a:glow>
                </a:effectLst>
              </a:rPr>
              <a:t>Yahusha</a:t>
            </a:r>
            <a:r>
              <a:rPr lang="en-CA" sz="3200" dirty="0">
                <a:solidFill>
                  <a:srgbClr val="7030A0"/>
                </a:solidFill>
                <a:effectLst>
                  <a:glow rad="63500">
                    <a:srgbClr val="FFFF00"/>
                  </a:glow>
                </a:effectLst>
              </a:rPr>
              <a:t> had been </a:t>
            </a:r>
            <a:r>
              <a:rPr lang="en-CA" sz="3200" u="sng" dirty="0">
                <a:solidFill>
                  <a:srgbClr val="7030A0"/>
                </a:solidFill>
                <a:effectLst>
                  <a:glow rad="63500">
                    <a:srgbClr val="FFFF00"/>
                  </a:glow>
                </a:effectLst>
              </a:rPr>
              <a:t>in the Tabernacle</a:t>
            </a:r>
            <a:r>
              <a:rPr lang="en-CA" sz="3200" dirty="0">
                <a:solidFill>
                  <a:srgbClr val="7030A0"/>
                </a:solidFill>
                <a:effectLst>
                  <a:glow rad="63500">
                    <a:srgbClr val="FFFF00"/>
                  </a:glow>
                </a:effectLst>
              </a:rPr>
              <a:t>  - (</a:t>
            </a:r>
            <a:r>
              <a:rPr lang="en-CA" sz="3200" dirty="0">
                <a:solidFill>
                  <a:srgbClr val="D73DCC"/>
                </a:solidFill>
                <a:effectLst>
                  <a:glow rad="63500">
                    <a:srgbClr val="FFFF00"/>
                  </a:glow>
                </a:effectLst>
              </a:rPr>
              <a:t>by</a:t>
            </a:r>
            <a:r>
              <a:rPr lang="en-CA" sz="3200" dirty="0">
                <a:solidFill>
                  <a:srgbClr val="7030A0"/>
                </a:solidFill>
                <a:effectLst>
                  <a:glow rad="63500">
                    <a:srgbClr val="FFFF00"/>
                  </a:glow>
                </a:effectLst>
              </a:rPr>
              <a:t> </a:t>
            </a:r>
            <a:r>
              <a:rPr lang="en-CA" sz="3200" dirty="0">
                <a:solidFill>
                  <a:srgbClr val="D73DCC"/>
                </a:solidFill>
                <a:effectLst>
                  <a:glow rad="63500">
                    <a:srgbClr val="FFFF00"/>
                  </a:glow>
                </a:effectLst>
              </a:rPr>
              <a:t>Statute</a:t>
            </a:r>
            <a:r>
              <a:rPr lang="en-CA" sz="3200" dirty="0">
                <a:solidFill>
                  <a:srgbClr val="7030A0"/>
                </a:solidFill>
                <a:effectLst>
                  <a:glow rad="63500">
                    <a:srgbClr val="FFFF00"/>
                  </a:glow>
                </a:effectLst>
              </a:rPr>
              <a:t>) observing the Mo-</a:t>
            </a:r>
            <a:r>
              <a:rPr lang="en-CA" sz="3200" dirty="0" err="1">
                <a:solidFill>
                  <a:srgbClr val="7030A0"/>
                </a:solidFill>
                <a:effectLst>
                  <a:glow rad="63500">
                    <a:srgbClr val="FFFF00"/>
                  </a:glow>
                </a:effectLst>
              </a:rPr>
              <a:t>ed</a:t>
            </a:r>
            <a:r>
              <a:rPr lang="en-CA" sz="3200" dirty="0">
                <a:solidFill>
                  <a:srgbClr val="7030A0"/>
                </a:solidFill>
                <a:effectLst>
                  <a:glow rad="63500">
                    <a:srgbClr val="FFFF00"/>
                  </a:glow>
                </a:effectLst>
              </a:rPr>
              <a:t> of Unleavened Bread – </a:t>
            </a:r>
          </a:p>
          <a:p>
            <a:pPr algn="ctr"/>
            <a:r>
              <a:rPr lang="en-CA" sz="3200" b="1" u="sng" dirty="0">
                <a:solidFill>
                  <a:srgbClr val="FF0000"/>
                </a:solidFill>
                <a:effectLst>
                  <a:glow rad="63500">
                    <a:srgbClr val="FFFF00"/>
                  </a:glow>
                </a:effectLst>
              </a:rPr>
              <a:t>FOR </a:t>
            </a:r>
            <a:r>
              <a:rPr lang="en-CA" sz="3200" b="1" u="sng" dirty="0">
                <a:ln w="28575">
                  <a:solidFill>
                    <a:srgbClr val="D73DCC"/>
                  </a:solidFill>
                </a:ln>
                <a:solidFill>
                  <a:srgbClr val="9933FF"/>
                </a:solidFill>
                <a:effectLst>
                  <a:glow rad="63500">
                    <a:srgbClr val="FFFF00"/>
                  </a:glow>
                </a:effectLst>
                <a:latin typeface="Arial Black" panose="020B0A04020102020204" pitchFamily="34" charset="0"/>
              </a:rPr>
              <a:t>TWO</a:t>
            </a:r>
            <a:r>
              <a:rPr lang="en-CA" sz="3200" b="1" u="sng" dirty="0">
                <a:solidFill>
                  <a:srgbClr val="FF0000"/>
                </a:solidFill>
                <a:effectLst>
                  <a:glow rad="63500">
                    <a:srgbClr val="FFFF00"/>
                  </a:glow>
                </a:effectLst>
              </a:rPr>
              <a:t> CYCLES</a:t>
            </a:r>
            <a:r>
              <a:rPr lang="en-CA" sz="3200" b="1" dirty="0">
                <a:solidFill>
                  <a:srgbClr val="7030A0"/>
                </a:solidFill>
                <a:effectLst>
                  <a:glow rad="63500">
                    <a:srgbClr val="FFFF00"/>
                  </a:glow>
                </a:effectLst>
              </a:rPr>
              <a:t>!!</a:t>
            </a:r>
          </a:p>
        </p:txBody>
      </p:sp>
      <p:grpSp>
        <p:nvGrpSpPr>
          <p:cNvPr id="17" name="Group 16"/>
          <p:cNvGrpSpPr/>
          <p:nvPr/>
        </p:nvGrpSpPr>
        <p:grpSpPr>
          <a:xfrm>
            <a:off x="1384763" y="3854622"/>
            <a:ext cx="1553805" cy="1016001"/>
            <a:chOff x="1384763" y="3844266"/>
            <a:chExt cx="1553805" cy="1016001"/>
          </a:xfrm>
        </p:grpSpPr>
        <p:sp>
          <p:nvSpPr>
            <p:cNvPr id="18" name="Oval 17"/>
            <p:cNvSpPr/>
            <p:nvPr/>
          </p:nvSpPr>
          <p:spPr>
            <a:xfrm>
              <a:off x="1391824" y="4182933"/>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grpSp>
          <p:nvGrpSpPr>
            <p:cNvPr id="15" name="Group 14"/>
            <p:cNvGrpSpPr/>
            <p:nvPr/>
          </p:nvGrpSpPr>
          <p:grpSpPr>
            <a:xfrm>
              <a:off x="1384763" y="3844266"/>
              <a:ext cx="1553805" cy="1016001"/>
              <a:chOff x="1316395" y="3818628"/>
              <a:chExt cx="1553805" cy="1016001"/>
            </a:xfrm>
          </p:grpSpPr>
          <p:sp>
            <p:nvSpPr>
              <p:cNvPr id="2" name="Oval 1"/>
              <p:cNvSpPr/>
              <p:nvPr/>
            </p:nvSpPr>
            <p:spPr>
              <a:xfrm>
                <a:off x="1320800" y="3818628"/>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sp>
            <p:nvSpPr>
              <p:cNvPr id="23" name="Oval 22"/>
              <p:cNvSpPr/>
              <p:nvPr/>
            </p:nvSpPr>
            <p:spPr>
              <a:xfrm>
                <a:off x="1316395" y="4495962"/>
                <a:ext cx="499533" cy="338667"/>
              </a:xfrm>
              <a:prstGeom prst="ellipse">
                <a:avLst/>
              </a:prstGeom>
              <a:solidFill>
                <a:srgbClr val="FF6600"/>
              </a:solidFill>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3</a:t>
                </a:r>
              </a:p>
            </p:txBody>
          </p:sp>
          <p:cxnSp>
            <p:nvCxnSpPr>
              <p:cNvPr id="14" name="Straight Arrow Connector 13"/>
              <p:cNvCxnSpPr/>
              <p:nvPr/>
            </p:nvCxnSpPr>
            <p:spPr>
              <a:xfrm>
                <a:off x="1822989" y="4024800"/>
                <a:ext cx="1047211" cy="386333"/>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a:off x="1818584" y="4347224"/>
                <a:ext cx="1048825" cy="233405"/>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6" name="Straight Arrow Connector 25"/>
              <p:cNvCxnSpPr/>
              <p:nvPr/>
            </p:nvCxnSpPr>
            <p:spPr>
              <a:xfrm>
                <a:off x="1815928" y="4681772"/>
                <a:ext cx="1051481" cy="68028"/>
              </a:xfrm>
              <a:prstGeom prst="straightConnector1">
                <a:avLst/>
              </a:prstGeom>
              <a:ln>
                <a:solidFill>
                  <a:schemeClr val="bg1"/>
                </a:solidFill>
                <a:tailEnd type="triangle"/>
              </a:ln>
            </p:spPr>
            <p:style>
              <a:lnRef idx="1">
                <a:schemeClr val="accent1"/>
              </a:lnRef>
              <a:fillRef idx="0">
                <a:schemeClr val="accent1"/>
              </a:fillRef>
              <a:effectRef idx="0">
                <a:schemeClr val="accent1"/>
              </a:effectRef>
              <a:fontRef idx="minor">
                <a:schemeClr val="tx1"/>
              </a:fontRef>
            </p:style>
          </p:cxnSp>
        </p:grpSp>
      </p:grpSp>
      <p:grpSp>
        <p:nvGrpSpPr>
          <p:cNvPr id="27" name="Group 26"/>
          <p:cNvGrpSpPr/>
          <p:nvPr/>
        </p:nvGrpSpPr>
        <p:grpSpPr>
          <a:xfrm>
            <a:off x="888763" y="2696342"/>
            <a:ext cx="1989478" cy="1624956"/>
            <a:chOff x="888763" y="1141007"/>
            <a:chExt cx="1989478" cy="1624956"/>
          </a:xfrm>
        </p:grpSpPr>
        <p:sp>
          <p:nvSpPr>
            <p:cNvPr id="28" name="Right Brace 27"/>
            <p:cNvSpPr/>
            <p:nvPr/>
          </p:nvSpPr>
          <p:spPr>
            <a:xfrm rot="10800000">
              <a:off x="2641085" y="1740640"/>
              <a:ext cx="237156" cy="1025323"/>
            </a:xfrm>
            <a:prstGeom prst="rightBrace">
              <a:avLst>
                <a:gd name="adj1" fmla="val 50348"/>
                <a:gd name="adj2" fmla="val 77685"/>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29" name="Rounded Rectangle 28"/>
            <p:cNvSpPr/>
            <p:nvPr/>
          </p:nvSpPr>
          <p:spPr>
            <a:xfrm>
              <a:off x="888763" y="1141007"/>
              <a:ext cx="1603178" cy="1066479"/>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FF0000"/>
                  </a:solidFill>
                </a:rPr>
                <a:t>Lunar</a:t>
              </a:r>
              <a:r>
                <a:rPr lang="en-CA" sz="2000" dirty="0">
                  <a:solidFill>
                    <a:srgbClr val="002060"/>
                  </a:solidFill>
                </a:rPr>
                <a:t> Unleavened Bread (?)</a:t>
              </a:r>
            </a:p>
          </p:txBody>
        </p:sp>
      </p:grpSp>
      <p:grpSp>
        <p:nvGrpSpPr>
          <p:cNvPr id="30" name="Group 29"/>
          <p:cNvGrpSpPr/>
          <p:nvPr/>
        </p:nvGrpSpPr>
        <p:grpSpPr>
          <a:xfrm flipH="1">
            <a:off x="11102044" y="4109562"/>
            <a:ext cx="1041855" cy="772925"/>
            <a:chOff x="1389168" y="3844266"/>
            <a:chExt cx="1025724" cy="783660"/>
          </a:xfrm>
        </p:grpSpPr>
        <p:sp>
          <p:nvSpPr>
            <p:cNvPr id="31" name="Oval 30"/>
            <p:cNvSpPr/>
            <p:nvPr/>
          </p:nvSpPr>
          <p:spPr>
            <a:xfrm>
              <a:off x="1391824" y="4182933"/>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2</a:t>
              </a:r>
            </a:p>
          </p:txBody>
        </p:sp>
        <p:grpSp>
          <p:nvGrpSpPr>
            <p:cNvPr id="32" name="Group 31"/>
            <p:cNvGrpSpPr/>
            <p:nvPr/>
          </p:nvGrpSpPr>
          <p:grpSpPr>
            <a:xfrm>
              <a:off x="1389168" y="3844266"/>
              <a:ext cx="1025724" cy="783660"/>
              <a:chOff x="1320800" y="3818628"/>
              <a:chExt cx="1025724" cy="783660"/>
            </a:xfrm>
          </p:grpSpPr>
          <p:sp>
            <p:nvSpPr>
              <p:cNvPr id="33" name="Oval 32"/>
              <p:cNvSpPr/>
              <p:nvPr/>
            </p:nvSpPr>
            <p:spPr>
              <a:xfrm>
                <a:off x="1320800" y="3818628"/>
                <a:ext cx="499533" cy="338667"/>
              </a:xfrm>
              <a:prstGeom prst="ellipse">
                <a:avLst/>
              </a:prstGeom>
              <a:ln>
                <a:solidFill>
                  <a:schemeClr val="bg1"/>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latin typeface="Arial" panose="020B0604020202020204" pitchFamily="34" charset="0"/>
                    <a:cs typeface="Arial" panose="020B0604020202020204" pitchFamily="34" charset="0"/>
                  </a:rPr>
                  <a:t>1</a:t>
                </a:r>
              </a:p>
            </p:txBody>
          </p:sp>
          <p:cxnSp>
            <p:nvCxnSpPr>
              <p:cNvPr id="35" name="Straight Arrow Connector 34"/>
              <p:cNvCxnSpPr/>
              <p:nvPr/>
            </p:nvCxnSpPr>
            <p:spPr>
              <a:xfrm>
                <a:off x="1822988" y="4024800"/>
                <a:ext cx="523536" cy="435592"/>
              </a:xfrm>
              <a:prstGeom prst="straightConnector1">
                <a:avLst/>
              </a:prstGeom>
              <a:ln w="38100">
                <a:solidFill>
                  <a:srgbClr val="FF66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cxnSp>
            <p:nvCxnSpPr>
              <p:cNvPr id="36" name="Straight Arrow Connector 35"/>
              <p:cNvCxnSpPr/>
              <p:nvPr/>
            </p:nvCxnSpPr>
            <p:spPr>
              <a:xfrm>
                <a:off x="1818583" y="4347224"/>
                <a:ext cx="525287" cy="255064"/>
              </a:xfrm>
              <a:prstGeom prst="straightConnector1">
                <a:avLst/>
              </a:prstGeom>
              <a:ln w="38100">
                <a:solidFill>
                  <a:srgbClr val="FF6600"/>
                </a:solidFill>
                <a:tailEnd type="triangle"/>
              </a:ln>
              <a:effectLst>
                <a:glow rad="127000">
                  <a:srgbClr val="FFCCFF"/>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grpSp>
      </p:grpSp>
      <p:grpSp>
        <p:nvGrpSpPr>
          <p:cNvPr id="41" name="Group 40"/>
          <p:cNvGrpSpPr/>
          <p:nvPr/>
        </p:nvGrpSpPr>
        <p:grpSpPr>
          <a:xfrm>
            <a:off x="8809191" y="4514963"/>
            <a:ext cx="2057940" cy="1814835"/>
            <a:chOff x="888763" y="371942"/>
            <a:chExt cx="2057940" cy="1814835"/>
          </a:xfrm>
        </p:grpSpPr>
        <p:sp>
          <p:nvSpPr>
            <p:cNvPr id="42" name="Right Brace 41"/>
            <p:cNvSpPr/>
            <p:nvPr/>
          </p:nvSpPr>
          <p:spPr>
            <a:xfrm rot="10800000">
              <a:off x="2667517" y="371942"/>
              <a:ext cx="279186" cy="1263537"/>
            </a:xfrm>
            <a:prstGeom prst="rightBrace">
              <a:avLst>
                <a:gd name="adj1" fmla="val 50348"/>
                <a:gd name="adj2" fmla="val 35537"/>
              </a:avLst>
            </a:prstGeom>
            <a:ln w="38100">
              <a:solidFill>
                <a:schemeClr val="bg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CA"/>
            </a:p>
          </p:txBody>
        </p:sp>
        <p:sp>
          <p:nvSpPr>
            <p:cNvPr id="43" name="Rounded Rectangle 42"/>
            <p:cNvSpPr/>
            <p:nvPr/>
          </p:nvSpPr>
          <p:spPr>
            <a:xfrm>
              <a:off x="888763" y="923460"/>
              <a:ext cx="1778754" cy="1263317"/>
            </a:xfrm>
            <a:prstGeom prst="roundRect">
              <a:avLst/>
            </a:prstGeom>
            <a:ln w="38100">
              <a:solidFill>
                <a:schemeClr val="bg1"/>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400" b="1" dirty="0">
                  <a:solidFill>
                    <a:srgbClr val="0C27AC"/>
                  </a:solidFill>
                  <a:effectLst>
                    <a:glow rad="127000">
                      <a:srgbClr val="FFFF00"/>
                    </a:glow>
                  </a:effectLst>
                </a:rPr>
                <a:t>Yahuah’s Covenant Mo-</a:t>
              </a:r>
              <a:r>
                <a:rPr lang="en-CA" sz="2400" b="1" dirty="0" err="1">
                  <a:solidFill>
                    <a:srgbClr val="0C27AC"/>
                  </a:solidFill>
                  <a:effectLst>
                    <a:glow rad="127000">
                      <a:srgbClr val="FFFF00"/>
                    </a:glow>
                  </a:effectLst>
                </a:rPr>
                <a:t>edim</a:t>
              </a:r>
              <a:r>
                <a:rPr lang="en-CA" sz="2400" b="1" dirty="0">
                  <a:solidFill>
                    <a:srgbClr val="0C27AC"/>
                  </a:solidFill>
                  <a:effectLst>
                    <a:glow rad="127000">
                      <a:srgbClr val="FFFF00"/>
                    </a:glow>
                  </a:effectLst>
                </a:rPr>
                <a:t>!</a:t>
              </a:r>
              <a:endParaRPr lang="en-CA" sz="2400" dirty="0">
                <a:solidFill>
                  <a:srgbClr val="0C27AC"/>
                </a:solidFill>
                <a:effectLst>
                  <a:glow rad="127000">
                    <a:srgbClr val="FFFF00"/>
                  </a:glow>
                </a:effectLst>
              </a:endParaRPr>
            </a:p>
          </p:txBody>
        </p:sp>
      </p:grpSp>
      <p:sp>
        <p:nvSpPr>
          <p:cNvPr id="39" name="Rectangle 38"/>
          <p:cNvSpPr/>
          <p:nvPr/>
        </p:nvSpPr>
        <p:spPr>
          <a:xfrm rot="901707">
            <a:off x="8097608" y="4102457"/>
            <a:ext cx="1400176" cy="30593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0C27AC"/>
                </a:solidFill>
              </a:rPr>
              <a:t>Ex 23:15-17</a:t>
            </a:r>
          </a:p>
        </p:txBody>
      </p:sp>
      <p:sp>
        <p:nvSpPr>
          <p:cNvPr id="12" name="Slide Number Placeholder 11"/>
          <p:cNvSpPr>
            <a:spLocks noGrp="1"/>
          </p:cNvSpPr>
          <p:nvPr>
            <p:ph type="sldNum" sz="quarter" idx="12"/>
          </p:nvPr>
        </p:nvSpPr>
        <p:spPr>
          <a:xfrm>
            <a:off x="11640985" y="6461311"/>
            <a:ext cx="500217" cy="365125"/>
          </a:xfrm>
        </p:spPr>
        <p:txBody>
          <a:bodyPr/>
          <a:lstStyle/>
          <a:p>
            <a:fld id="{6D22F896-40B5-4ADD-8801-0D06FADFA095}" type="slidenum">
              <a:rPr lang="en-US" sz="1400" smtClean="0"/>
              <a:t>69</a:t>
            </a:fld>
            <a:endParaRPr lang="en-US" sz="1400" dirty="0"/>
          </a:p>
        </p:txBody>
      </p:sp>
      <p:cxnSp>
        <p:nvCxnSpPr>
          <p:cNvPr id="44" name="Straight Connector 43"/>
          <p:cNvCxnSpPr/>
          <p:nvPr/>
        </p:nvCxnSpPr>
        <p:spPr>
          <a:xfrm flipH="1">
            <a:off x="6568751" y="3295975"/>
            <a:ext cx="1125639" cy="0"/>
          </a:xfrm>
          <a:prstGeom prst="line">
            <a:avLst/>
          </a:prstGeom>
          <a:ln w="38100">
            <a:solidFill>
              <a:srgbClr val="3E3EF0"/>
            </a:solidFill>
          </a:ln>
        </p:spPr>
        <p:style>
          <a:lnRef idx="1">
            <a:schemeClr val="accent1"/>
          </a:lnRef>
          <a:fillRef idx="0">
            <a:schemeClr val="accent1"/>
          </a:fillRef>
          <a:effectRef idx="0">
            <a:schemeClr val="accent1"/>
          </a:effectRef>
          <a:fontRef idx="minor">
            <a:schemeClr val="tx1"/>
          </a:fontRef>
        </p:style>
      </p:cxnSp>
      <p:cxnSp>
        <p:nvCxnSpPr>
          <p:cNvPr id="46" name="Straight Arrow Connector 45"/>
          <p:cNvCxnSpPr/>
          <p:nvPr/>
        </p:nvCxnSpPr>
        <p:spPr>
          <a:xfrm>
            <a:off x="7697755" y="3295975"/>
            <a:ext cx="569167" cy="655687"/>
          </a:xfrm>
          <a:prstGeom prst="straightConnector1">
            <a:avLst/>
          </a:prstGeom>
          <a:ln w="38100">
            <a:solidFill>
              <a:srgbClr val="3E3EF0"/>
            </a:solidFill>
            <a:tailEnd type="triangle"/>
          </a:ln>
        </p:spPr>
        <p:style>
          <a:lnRef idx="1">
            <a:schemeClr val="accent1"/>
          </a:lnRef>
          <a:fillRef idx="0">
            <a:schemeClr val="accent1"/>
          </a:fillRef>
          <a:effectRef idx="0">
            <a:schemeClr val="accent1"/>
          </a:effectRef>
          <a:fontRef idx="minor">
            <a:schemeClr val="tx1"/>
          </a:fontRef>
        </p:style>
      </p:cxnSp>
      <p:sp>
        <p:nvSpPr>
          <p:cNvPr id="21" name="Rounded Rectangular Callout 20"/>
          <p:cNvSpPr/>
          <p:nvPr/>
        </p:nvSpPr>
        <p:spPr>
          <a:xfrm>
            <a:off x="199802" y="5360971"/>
            <a:ext cx="8151010" cy="1414267"/>
          </a:xfrm>
          <a:prstGeom prst="wedgeRoundRectCallout">
            <a:avLst>
              <a:gd name="adj1" fmla="val -30866"/>
              <a:gd name="adj2" fmla="val -84579"/>
              <a:gd name="adj3" fmla="val 16667"/>
            </a:avLst>
          </a:prstGeom>
          <a:solidFill>
            <a:schemeClr val="accent2"/>
          </a:solidFill>
          <a:ln w="76200">
            <a:solidFill>
              <a:srgbClr val="FF66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6600"/>
                </a:solidFill>
              </a:rPr>
              <a:t>The 3</a:t>
            </a:r>
            <a:r>
              <a:rPr lang="en-CA" sz="3200" baseline="30000" dirty="0">
                <a:solidFill>
                  <a:srgbClr val="FF6600"/>
                </a:solidFill>
              </a:rPr>
              <a:t>rd</a:t>
            </a:r>
            <a:r>
              <a:rPr lang="en-CA" sz="3200" dirty="0">
                <a:solidFill>
                  <a:srgbClr val="FF6600"/>
                </a:solidFill>
              </a:rPr>
              <a:t> cycle – </a:t>
            </a:r>
            <a:r>
              <a:rPr lang="en-CA" sz="3200" b="1" u="sng" dirty="0">
                <a:solidFill>
                  <a:schemeClr val="bg1"/>
                </a:solidFill>
              </a:rPr>
              <a:t>AFTER THE</a:t>
            </a:r>
            <a:r>
              <a:rPr lang="en-CA" sz="3200" b="1" dirty="0">
                <a:solidFill>
                  <a:schemeClr val="bg1"/>
                </a:solidFill>
              </a:rPr>
              <a:t> </a:t>
            </a:r>
            <a:r>
              <a:rPr lang="en-CA" sz="3200" b="1" dirty="0">
                <a:solidFill>
                  <a:srgbClr val="FF0000"/>
                </a:solidFill>
              </a:rPr>
              <a:t>(LUNAR) </a:t>
            </a:r>
            <a:r>
              <a:rPr lang="en-CA" sz="3200" b="1" u="sng" dirty="0">
                <a:solidFill>
                  <a:schemeClr val="bg1"/>
                </a:solidFill>
              </a:rPr>
              <a:t>FEAST</a:t>
            </a:r>
            <a:r>
              <a:rPr lang="en-CA" sz="3200" dirty="0">
                <a:solidFill>
                  <a:schemeClr val="bg1"/>
                </a:solidFill>
              </a:rPr>
              <a:t> of the </a:t>
            </a:r>
            <a:r>
              <a:rPr lang="en-CA" sz="3200" dirty="0">
                <a:solidFill>
                  <a:srgbClr val="FF0000"/>
                </a:solidFill>
              </a:rPr>
              <a:t>Yahudim</a:t>
            </a:r>
            <a:r>
              <a:rPr lang="en-CA" sz="3200" dirty="0">
                <a:solidFill>
                  <a:srgbClr val="C00000"/>
                </a:solidFill>
              </a:rPr>
              <a:t> </a:t>
            </a:r>
            <a:r>
              <a:rPr lang="en-CA" sz="3200" dirty="0">
                <a:solidFill>
                  <a:schemeClr val="bg1"/>
                </a:solidFill>
              </a:rPr>
              <a:t>is now </a:t>
            </a:r>
            <a:r>
              <a:rPr lang="en-CA" sz="3200" u="sng" dirty="0">
                <a:solidFill>
                  <a:schemeClr val="bg1"/>
                </a:solidFill>
              </a:rPr>
              <a:t>the</a:t>
            </a:r>
            <a:r>
              <a:rPr lang="en-CA" sz="3200" dirty="0">
                <a:solidFill>
                  <a:schemeClr val="bg1"/>
                </a:solidFill>
              </a:rPr>
              <a:t> </a:t>
            </a:r>
            <a:r>
              <a:rPr lang="en-CA" sz="3200" b="1" dirty="0">
                <a:solidFill>
                  <a:srgbClr val="C00000"/>
                </a:solidFill>
                <a:effectLst>
                  <a:glow rad="254000">
                    <a:srgbClr val="00FF99"/>
                  </a:glow>
                </a:effectLst>
              </a:rPr>
              <a:t>5</a:t>
            </a:r>
            <a:r>
              <a:rPr lang="en-CA" sz="3200" b="1" baseline="30000" dirty="0">
                <a:solidFill>
                  <a:srgbClr val="C00000"/>
                </a:solidFill>
                <a:effectLst>
                  <a:glow rad="254000">
                    <a:srgbClr val="00FF99"/>
                  </a:glow>
                </a:effectLst>
              </a:rPr>
              <a:t>th</a:t>
            </a:r>
            <a:r>
              <a:rPr lang="en-CA" sz="3200" dirty="0">
                <a:solidFill>
                  <a:srgbClr val="C00000"/>
                </a:solidFill>
              </a:rPr>
              <a:t> </a:t>
            </a:r>
            <a:r>
              <a:rPr lang="en-CA" sz="3200" u="sng" dirty="0">
                <a:solidFill>
                  <a:schemeClr val="bg1"/>
                </a:solidFill>
              </a:rPr>
              <a:t>c</a:t>
            </a:r>
            <a:r>
              <a:rPr lang="en-CA" sz="3200" dirty="0">
                <a:solidFill>
                  <a:schemeClr val="bg1"/>
                </a:solidFill>
              </a:rPr>
              <a:t>y</a:t>
            </a:r>
            <a:r>
              <a:rPr lang="en-CA" sz="3200" u="sng" dirty="0">
                <a:solidFill>
                  <a:schemeClr val="bg1"/>
                </a:solidFill>
              </a:rPr>
              <a:t>cle of the week</a:t>
            </a:r>
            <a:r>
              <a:rPr lang="en-CA" sz="3200" dirty="0">
                <a:solidFill>
                  <a:schemeClr val="bg1"/>
                </a:solidFill>
              </a:rPr>
              <a:t>.   </a:t>
            </a:r>
            <a:r>
              <a:rPr lang="en-CA" dirty="0">
                <a:solidFill>
                  <a:srgbClr val="0C27AC"/>
                </a:solidFill>
              </a:rPr>
              <a:t>Luke 2:42 - 46</a:t>
            </a:r>
          </a:p>
        </p:txBody>
      </p:sp>
    </p:spTree>
    <p:extLst>
      <p:ext uri="{BB962C8B-B14F-4D97-AF65-F5344CB8AC3E}">
        <p14:creationId xmlns:p14="http://schemas.microsoft.com/office/powerpoint/2010/main" val="29618733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17"/>
                                        </p:tgtEl>
                                        <p:attrNameLst>
                                          <p:attrName>style.visibility</p:attrName>
                                        </p:attrNameLst>
                                      </p:cBhvr>
                                      <p:to>
                                        <p:strVal val="visible"/>
                                      </p:to>
                                    </p:set>
                                    <p:animEffect transition="in" filter="fade">
                                      <p:cBhvr>
                                        <p:cTn id="13" dur="1000"/>
                                        <p:tgtEl>
                                          <p:spTgt spid="17"/>
                                        </p:tgtEl>
                                      </p:cBhvr>
                                    </p:animEffect>
                                    <p:anim calcmode="lin" valueType="num">
                                      <p:cBhvr>
                                        <p:cTn id="14" dur="1000" fill="hold"/>
                                        <p:tgtEl>
                                          <p:spTgt spid="17"/>
                                        </p:tgtEl>
                                        <p:attrNameLst>
                                          <p:attrName>ppt_x</p:attrName>
                                        </p:attrNameLst>
                                      </p:cBhvr>
                                      <p:tavLst>
                                        <p:tav tm="0">
                                          <p:val>
                                            <p:strVal val="#ppt_x"/>
                                          </p:val>
                                        </p:tav>
                                        <p:tav tm="100000">
                                          <p:val>
                                            <p:strVal val="#ppt_x"/>
                                          </p:val>
                                        </p:tav>
                                      </p:tavLst>
                                    </p:anim>
                                    <p:anim calcmode="lin" valueType="num">
                                      <p:cBhvr>
                                        <p:cTn id="15" dur="1000" fill="hold"/>
                                        <p:tgtEl>
                                          <p:spTgt spid="17"/>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31" presetClass="entr" presetSubtype="0"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 calcmode="lin" valueType="num">
                                      <p:cBhvr>
                                        <p:cTn id="19" dur="1000" fill="hold"/>
                                        <p:tgtEl>
                                          <p:spTgt spid="21"/>
                                        </p:tgtEl>
                                        <p:attrNameLst>
                                          <p:attrName>ppt_w</p:attrName>
                                        </p:attrNameLst>
                                      </p:cBhvr>
                                      <p:tavLst>
                                        <p:tav tm="0">
                                          <p:val>
                                            <p:fltVal val="0"/>
                                          </p:val>
                                        </p:tav>
                                        <p:tav tm="100000">
                                          <p:val>
                                            <p:strVal val="#ppt_w"/>
                                          </p:val>
                                        </p:tav>
                                      </p:tavLst>
                                    </p:anim>
                                    <p:anim calcmode="lin" valueType="num">
                                      <p:cBhvr>
                                        <p:cTn id="20" dur="1000" fill="hold"/>
                                        <p:tgtEl>
                                          <p:spTgt spid="21"/>
                                        </p:tgtEl>
                                        <p:attrNameLst>
                                          <p:attrName>ppt_h</p:attrName>
                                        </p:attrNameLst>
                                      </p:cBhvr>
                                      <p:tavLst>
                                        <p:tav tm="0">
                                          <p:val>
                                            <p:fltVal val="0"/>
                                          </p:val>
                                        </p:tav>
                                        <p:tav tm="100000">
                                          <p:val>
                                            <p:strVal val="#ppt_h"/>
                                          </p:val>
                                        </p:tav>
                                      </p:tavLst>
                                    </p:anim>
                                    <p:anim calcmode="lin" valueType="num">
                                      <p:cBhvr>
                                        <p:cTn id="21" dur="1000" fill="hold"/>
                                        <p:tgtEl>
                                          <p:spTgt spid="21"/>
                                        </p:tgtEl>
                                        <p:attrNameLst>
                                          <p:attrName>style.rotation</p:attrName>
                                        </p:attrNameLst>
                                      </p:cBhvr>
                                      <p:tavLst>
                                        <p:tav tm="0">
                                          <p:val>
                                            <p:fltVal val="90"/>
                                          </p:val>
                                        </p:tav>
                                        <p:tav tm="100000">
                                          <p:val>
                                            <p:fltVal val="0"/>
                                          </p:val>
                                        </p:tav>
                                      </p:tavLst>
                                    </p:anim>
                                    <p:animEffect transition="in" filter="fade">
                                      <p:cBhvr>
                                        <p:cTn id="22" dur="1000"/>
                                        <p:tgtEl>
                                          <p:spTgt spid="21"/>
                                        </p:tgtEl>
                                      </p:cBhvr>
                                    </p:animEffect>
                                  </p:childTnLst>
                                </p:cTn>
                              </p:par>
                            </p:childTnLst>
                          </p:cTn>
                        </p:par>
                      </p:childTnLst>
                    </p:cTn>
                  </p:par>
                  <p:par>
                    <p:cTn id="23" fill="hold">
                      <p:stCondLst>
                        <p:cond delay="indefinite"/>
                      </p:stCondLst>
                      <p:childTnLst>
                        <p:par>
                          <p:cTn id="24" fill="hold">
                            <p:stCondLst>
                              <p:cond delay="0"/>
                            </p:stCondLst>
                            <p:childTnLst>
                              <p:par>
                                <p:cTn id="25" presetID="31" presetClass="entr" presetSubtype="0" fill="hold" nodeType="click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1000" fill="hold"/>
                                        <p:tgtEl>
                                          <p:spTgt spid="30"/>
                                        </p:tgtEl>
                                        <p:attrNameLst>
                                          <p:attrName>ppt_w</p:attrName>
                                        </p:attrNameLst>
                                      </p:cBhvr>
                                      <p:tavLst>
                                        <p:tav tm="0">
                                          <p:val>
                                            <p:fltVal val="0"/>
                                          </p:val>
                                        </p:tav>
                                        <p:tav tm="100000">
                                          <p:val>
                                            <p:strVal val="#ppt_w"/>
                                          </p:val>
                                        </p:tav>
                                      </p:tavLst>
                                    </p:anim>
                                    <p:anim calcmode="lin" valueType="num">
                                      <p:cBhvr>
                                        <p:cTn id="28" dur="1000" fill="hold"/>
                                        <p:tgtEl>
                                          <p:spTgt spid="30"/>
                                        </p:tgtEl>
                                        <p:attrNameLst>
                                          <p:attrName>ppt_h</p:attrName>
                                        </p:attrNameLst>
                                      </p:cBhvr>
                                      <p:tavLst>
                                        <p:tav tm="0">
                                          <p:val>
                                            <p:fltVal val="0"/>
                                          </p:val>
                                        </p:tav>
                                        <p:tav tm="100000">
                                          <p:val>
                                            <p:strVal val="#ppt_h"/>
                                          </p:val>
                                        </p:tav>
                                      </p:tavLst>
                                    </p:anim>
                                    <p:anim calcmode="lin" valueType="num">
                                      <p:cBhvr>
                                        <p:cTn id="29" dur="1000" fill="hold"/>
                                        <p:tgtEl>
                                          <p:spTgt spid="30"/>
                                        </p:tgtEl>
                                        <p:attrNameLst>
                                          <p:attrName>style.rotation</p:attrName>
                                        </p:attrNameLst>
                                      </p:cBhvr>
                                      <p:tavLst>
                                        <p:tav tm="0">
                                          <p:val>
                                            <p:fltVal val="90"/>
                                          </p:val>
                                        </p:tav>
                                        <p:tav tm="100000">
                                          <p:val>
                                            <p:fltVal val="0"/>
                                          </p:val>
                                        </p:tav>
                                      </p:tavLst>
                                    </p:anim>
                                    <p:animEffect transition="in" filter="fade">
                                      <p:cBhvr>
                                        <p:cTn id="30" dur="1000"/>
                                        <p:tgtEl>
                                          <p:spTgt spid="30"/>
                                        </p:tgtEl>
                                      </p:cBhvr>
                                    </p:animEffect>
                                  </p:childTnLst>
                                </p:cTn>
                              </p:par>
                            </p:childTnLst>
                          </p:cTn>
                        </p:par>
                        <p:par>
                          <p:cTn id="31" fill="hold">
                            <p:stCondLst>
                              <p:cond delay="1000"/>
                            </p:stCondLst>
                            <p:childTnLst>
                              <p:par>
                                <p:cTn id="32" presetID="6" presetClass="entr" presetSubtype="16" fill="hold" grpId="0" nodeType="afterEffect">
                                  <p:stCondLst>
                                    <p:cond delay="0"/>
                                  </p:stCondLst>
                                  <p:childTnLst>
                                    <p:set>
                                      <p:cBhvr>
                                        <p:cTn id="33" dur="1" fill="hold">
                                          <p:stCondLst>
                                            <p:cond delay="0"/>
                                          </p:stCondLst>
                                        </p:cTn>
                                        <p:tgtEl>
                                          <p:spTgt spid="22"/>
                                        </p:tgtEl>
                                        <p:attrNameLst>
                                          <p:attrName>style.visibility</p:attrName>
                                        </p:attrNameLst>
                                      </p:cBhvr>
                                      <p:to>
                                        <p:strVal val="visible"/>
                                      </p:to>
                                    </p:set>
                                    <p:animEffect transition="in" filter="circle(in)">
                                      <p:cBhvr>
                                        <p:cTn id="34" dur="2000"/>
                                        <p:tgtEl>
                                          <p:spTgt spid="22"/>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39"/>
                                        </p:tgtEl>
                                        <p:attrNameLst>
                                          <p:attrName>style.visibility</p:attrName>
                                        </p:attrNameLst>
                                      </p:cBhvr>
                                      <p:to>
                                        <p:strVal val="visible"/>
                                      </p:to>
                                    </p:set>
                                    <p:animEffect transition="in" filter="circle(in)">
                                      <p:cBhvr>
                                        <p:cTn id="37" dur="2000"/>
                                        <p:tgtEl>
                                          <p:spTgt spid="39"/>
                                        </p:tgtEl>
                                      </p:cBhvr>
                                    </p:animEffect>
                                  </p:childTnLst>
                                </p:cTn>
                              </p:par>
                            </p:childTnLst>
                          </p:cTn>
                        </p:par>
                        <p:par>
                          <p:cTn id="38" fill="hold">
                            <p:stCondLst>
                              <p:cond delay="3000"/>
                            </p:stCondLst>
                            <p:childTnLst>
                              <p:par>
                                <p:cTn id="39" presetID="42" presetClass="entr" presetSubtype="0"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fade">
                                      <p:cBhvr>
                                        <p:cTn id="41" dur="1000"/>
                                        <p:tgtEl>
                                          <p:spTgt spid="44"/>
                                        </p:tgtEl>
                                      </p:cBhvr>
                                    </p:animEffect>
                                    <p:anim calcmode="lin" valueType="num">
                                      <p:cBhvr>
                                        <p:cTn id="42" dur="1000" fill="hold"/>
                                        <p:tgtEl>
                                          <p:spTgt spid="44"/>
                                        </p:tgtEl>
                                        <p:attrNameLst>
                                          <p:attrName>ppt_x</p:attrName>
                                        </p:attrNameLst>
                                      </p:cBhvr>
                                      <p:tavLst>
                                        <p:tav tm="0">
                                          <p:val>
                                            <p:strVal val="#ppt_x"/>
                                          </p:val>
                                        </p:tav>
                                        <p:tav tm="100000">
                                          <p:val>
                                            <p:strVal val="#ppt_x"/>
                                          </p:val>
                                        </p:tav>
                                      </p:tavLst>
                                    </p:anim>
                                    <p:anim calcmode="lin" valueType="num">
                                      <p:cBhvr>
                                        <p:cTn id="43" dur="1000" fill="hold"/>
                                        <p:tgtEl>
                                          <p:spTgt spid="44"/>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42" presetClass="entr" presetSubtype="0" fill="hold"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39" grpId="0"/>
      <p:bldP spid="2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11823065" y="6492875"/>
            <a:ext cx="409575" cy="365125"/>
          </a:xfrm>
        </p:spPr>
        <p:txBody>
          <a:bodyPr/>
          <a:lstStyle/>
          <a:p>
            <a:fld id="{6D22F896-40B5-4ADD-8801-0D06FADFA095}" type="slidenum">
              <a:rPr lang="en-US" sz="1400" smtClean="0">
                <a:solidFill>
                  <a:schemeClr val="bg1"/>
                </a:solidFill>
              </a:rPr>
              <a:t>7</a:t>
            </a:fld>
            <a:endParaRPr lang="en-US" sz="1400" dirty="0">
              <a:solidFill>
                <a:schemeClr val="bg1"/>
              </a:solidFill>
            </a:endParaRPr>
          </a:p>
        </p:txBody>
      </p:sp>
      <p:sp>
        <p:nvSpPr>
          <p:cNvPr id="9" name="Rounded Rectangle 8"/>
          <p:cNvSpPr/>
          <p:nvPr/>
        </p:nvSpPr>
        <p:spPr>
          <a:xfrm>
            <a:off x="313028" y="819507"/>
            <a:ext cx="11608869" cy="2231603"/>
          </a:xfrm>
          <a:prstGeom prst="roundRect">
            <a:avLst>
              <a:gd name="adj" fmla="val 40878"/>
            </a:avLst>
          </a:prstGeom>
          <a:solidFill>
            <a:schemeClr val="accent3">
              <a:lumMod val="60000"/>
              <a:lumOff val="40000"/>
            </a:schemeClr>
          </a:solidFill>
          <a:ln w="3810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i="1" dirty="0">
                <a:solidFill>
                  <a:srgbClr val="002060"/>
                </a:solidFill>
              </a:rPr>
              <a:t>And He [</a:t>
            </a:r>
            <a:r>
              <a:rPr lang="en-CA" sz="4000" b="1" i="1" dirty="0">
                <a:solidFill>
                  <a:srgbClr val="3E3EF0"/>
                </a:solidFill>
              </a:rPr>
              <a:t>Yahusha</a:t>
            </a:r>
            <a:r>
              <a:rPr lang="en-CA" sz="4000" b="1" i="1" dirty="0">
                <a:solidFill>
                  <a:srgbClr val="002060"/>
                </a:solidFill>
              </a:rPr>
              <a:t>] said unto them, “How is it that ye sought Me?  </a:t>
            </a:r>
            <a:r>
              <a:rPr lang="en-CA" sz="4000" b="1" i="1" dirty="0" err="1">
                <a:solidFill>
                  <a:srgbClr val="002060"/>
                </a:solidFill>
              </a:rPr>
              <a:t>Wist</a:t>
            </a:r>
            <a:r>
              <a:rPr lang="en-CA" sz="4000" b="1" i="1" dirty="0">
                <a:solidFill>
                  <a:srgbClr val="002060"/>
                </a:solidFill>
              </a:rPr>
              <a:t> yet not that I </a:t>
            </a:r>
            <a:r>
              <a:rPr lang="en-CA" sz="4000" b="1" i="1" dirty="0">
                <a:solidFill>
                  <a:srgbClr val="002060"/>
                </a:solidFill>
                <a:effectLst>
                  <a:glow rad="127000">
                    <a:srgbClr val="FFFF00"/>
                  </a:glow>
                </a:effectLst>
                <a:latin typeface="Arial Black" panose="020B0A04020102020204" pitchFamily="34" charset="0"/>
              </a:rPr>
              <a:t>MUST</a:t>
            </a:r>
            <a:r>
              <a:rPr lang="en-CA" sz="4000" b="1" i="1" dirty="0">
                <a:solidFill>
                  <a:srgbClr val="002060"/>
                </a:solidFill>
              </a:rPr>
              <a:t> be about </a:t>
            </a:r>
            <a:r>
              <a:rPr lang="en-CA" sz="4000" b="1" i="1" dirty="0">
                <a:solidFill>
                  <a:srgbClr val="002060"/>
                </a:solidFill>
                <a:effectLst>
                  <a:glow rad="127000">
                    <a:srgbClr val="FFCCFF"/>
                  </a:glow>
                </a:effectLst>
              </a:rPr>
              <a:t>My Father’s business?</a:t>
            </a:r>
            <a:r>
              <a:rPr lang="en-CA" sz="4000" b="1" i="1" dirty="0">
                <a:solidFill>
                  <a:srgbClr val="002060"/>
                </a:solidFill>
              </a:rPr>
              <a:t>”</a:t>
            </a:r>
            <a:endParaRPr lang="en-CA" sz="3200" dirty="0">
              <a:solidFill>
                <a:srgbClr val="002060"/>
              </a:solidFill>
              <a:effectLst>
                <a:glow rad="127000">
                  <a:srgbClr val="FFCCFF"/>
                </a:glow>
              </a:effectLst>
            </a:endParaRPr>
          </a:p>
        </p:txBody>
      </p:sp>
      <p:sp>
        <p:nvSpPr>
          <p:cNvPr id="11" name="Rounded Rectangular Callout 10"/>
          <p:cNvSpPr/>
          <p:nvPr/>
        </p:nvSpPr>
        <p:spPr>
          <a:xfrm>
            <a:off x="683862" y="232910"/>
            <a:ext cx="1680138" cy="487812"/>
          </a:xfrm>
          <a:prstGeom prst="wedgeRoundRectCallout">
            <a:avLst>
              <a:gd name="adj1" fmla="val 79186"/>
              <a:gd name="adj2" fmla="val 77567"/>
              <a:gd name="adj3" fmla="val 16667"/>
            </a:avLst>
          </a:prstGeom>
          <a:solidFill>
            <a:schemeClr val="tx1">
              <a:lumMod val="65000"/>
            </a:schemeClr>
          </a:solidFill>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3E3EF0"/>
                </a:solidFill>
              </a:rPr>
              <a:t>Luke 2:49</a:t>
            </a:r>
          </a:p>
        </p:txBody>
      </p:sp>
      <p:pic>
        <p:nvPicPr>
          <p:cNvPr id="3" name="Picture 2"/>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24878" y="4506686"/>
            <a:ext cx="11985168" cy="1045028"/>
          </a:xfrm>
          <a:prstGeom prst="rect">
            <a:avLst/>
          </a:prstGeom>
        </p:spPr>
      </p:pic>
      <p:sp>
        <p:nvSpPr>
          <p:cNvPr id="6" name="Rounded Rectangular Callout 5"/>
          <p:cNvSpPr/>
          <p:nvPr/>
        </p:nvSpPr>
        <p:spPr>
          <a:xfrm>
            <a:off x="313028" y="3429000"/>
            <a:ext cx="3764450" cy="775751"/>
          </a:xfrm>
          <a:prstGeom prst="wedgeRoundRectCallout">
            <a:avLst>
              <a:gd name="adj1" fmla="val 79186"/>
              <a:gd name="adj2" fmla="val 77567"/>
              <a:gd name="adj3" fmla="val 16667"/>
            </a:avLst>
          </a:prstGeom>
          <a:solidFill>
            <a:schemeClr val="tx1">
              <a:lumMod val="65000"/>
            </a:schemeClr>
          </a:solidFill>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srgbClr val="3E3EF0"/>
                </a:solidFill>
              </a:rPr>
              <a:t>Interlinear Scripture Analyzer </a:t>
            </a:r>
            <a:br>
              <a:rPr lang="en-CA" dirty="0">
                <a:solidFill>
                  <a:srgbClr val="3E3EF0"/>
                </a:solidFill>
              </a:rPr>
            </a:br>
            <a:r>
              <a:rPr lang="en-CA" dirty="0">
                <a:solidFill>
                  <a:srgbClr val="3E3EF0"/>
                </a:solidFill>
              </a:rPr>
              <a:t>Luke 2:49</a:t>
            </a:r>
          </a:p>
        </p:txBody>
      </p:sp>
      <p:sp>
        <p:nvSpPr>
          <p:cNvPr id="4" name="Rectangle 3"/>
          <p:cNvSpPr/>
          <p:nvPr/>
        </p:nvSpPr>
        <p:spPr>
          <a:xfrm>
            <a:off x="7213601" y="4460240"/>
            <a:ext cx="4824412" cy="1097280"/>
          </a:xfrm>
          <a:prstGeom prst="rect">
            <a:avLst/>
          </a:prstGeom>
          <a:noFill/>
          <a:ln w="76200">
            <a:solidFill>
              <a:srgbClr val="D73DCC"/>
            </a:solidFill>
          </a:ln>
          <a:effectLst>
            <a:glow rad="1270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5" name="Rounded Rectangular Callout 4"/>
          <p:cNvSpPr/>
          <p:nvPr/>
        </p:nvSpPr>
        <p:spPr>
          <a:xfrm>
            <a:off x="124878" y="5928293"/>
            <a:ext cx="11913135" cy="817739"/>
          </a:xfrm>
          <a:prstGeom prst="wedgeRoundRectCallout">
            <a:avLst>
              <a:gd name="adj1" fmla="val 37053"/>
              <a:gd name="adj2" fmla="val -101230"/>
              <a:gd name="adj3" fmla="val 16667"/>
            </a:avLst>
          </a:prstGeom>
          <a:gradFill flip="none" rotWithShape="1">
            <a:gsLst>
              <a:gs pos="38000">
                <a:srgbClr val="00FF99"/>
              </a:gs>
              <a:gs pos="56000">
                <a:srgbClr val="3E3EF0"/>
              </a:gs>
              <a:gs pos="87000">
                <a:srgbClr val="FFFF00"/>
              </a:gs>
            </a:gsLst>
            <a:lin ang="8100000" scaled="1"/>
            <a:tileRect/>
          </a:gradFill>
          <a:ln w="57150">
            <a:solidFill>
              <a:srgbClr val="0C27A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u="sng" dirty="0">
                <a:ln w="28575">
                  <a:solidFill>
                    <a:srgbClr val="FF0000"/>
                  </a:solidFill>
                </a:ln>
                <a:solidFill>
                  <a:schemeClr val="bg1"/>
                </a:solidFill>
                <a:latin typeface="Arial Black" panose="020B0A04020102020204" pitchFamily="34" charset="0"/>
              </a:rPr>
              <a:t>BINDING</a:t>
            </a:r>
            <a:r>
              <a:rPr lang="en-CA" sz="3200" dirty="0">
                <a:ln w="28575">
                  <a:solidFill>
                    <a:srgbClr val="FF0000"/>
                  </a:solidFill>
                </a:ln>
                <a:solidFill>
                  <a:schemeClr val="bg1"/>
                </a:solidFill>
                <a:latin typeface="Arial Black" panose="020B0A04020102020204" pitchFamily="34" charset="0"/>
              </a:rPr>
              <a:t>???  </a:t>
            </a:r>
            <a:r>
              <a:rPr lang="en-CA" sz="3200" b="1" dirty="0">
                <a:solidFill>
                  <a:schemeClr val="bg1"/>
                </a:solidFill>
              </a:rPr>
              <a:t>Could a </a:t>
            </a:r>
            <a:r>
              <a:rPr lang="en-CA" sz="3200" b="1" dirty="0">
                <a:solidFill>
                  <a:schemeClr val="bg1"/>
                </a:solidFill>
                <a:effectLst>
                  <a:glow rad="127000">
                    <a:srgbClr val="FFCCFF"/>
                  </a:glow>
                </a:effectLst>
              </a:rPr>
              <a:t>Statute of Yahuah </a:t>
            </a:r>
            <a:r>
              <a:rPr lang="en-CA" sz="3200" b="1" dirty="0">
                <a:solidFill>
                  <a:schemeClr val="bg1"/>
                </a:solidFill>
              </a:rPr>
              <a:t>be described this way?</a:t>
            </a:r>
          </a:p>
        </p:txBody>
      </p:sp>
      <p:sp>
        <p:nvSpPr>
          <p:cNvPr id="7" name="Rectangle 6"/>
          <p:cNvSpPr/>
          <p:nvPr/>
        </p:nvSpPr>
        <p:spPr>
          <a:xfrm>
            <a:off x="10095721" y="4788282"/>
            <a:ext cx="1035699" cy="763432"/>
          </a:xfrm>
          <a:prstGeom prst="rect">
            <a:avLst/>
          </a:prstGeom>
          <a:noFill/>
          <a:ln w="57150">
            <a:solidFill>
              <a:srgbClr val="0C2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0" name="Cloud Callout 9"/>
          <p:cNvSpPr/>
          <p:nvPr/>
        </p:nvSpPr>
        <p:spPr>
          <a:xfrm>
            <a:off x="7154333" y="3214239"/>
            <a:ext cx="4873519" cy="955497"/>
          </a:xfrm>
          <a:prstGeom prst="cloudCallout">
            <a:avLst>
              <a:gd name="adj1" fmla="val -9437"/>
              <a:gd name="adj2" fmla="val -145888"/>
            </a:avLst>
          </a:prstGeom>
          <a:solidFill>
            <a:srgbClr val="FFFF00"/>
          </a:solidFill>
          <a:ln w="57150">
            <a:solidFill>
              <a:srgbClr val="0C27AC"/>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i="1" dirty="0">
                <a:ln>
                  <a:solidFill>
                    <a:srgbClr val="00FF00"/>
                  </a:solidFill>
                </a:ln>
                <a:solidFill>
                  <a:srgbClr val="FF0000"/>
                </a:solidFill>
                <a:effectLst>
                  <a:glow rad="76200">
                    <a:srgbClr val="00FF99"/>
                  </a:glow>
                </a:effectLst>
                <a:latin typeface="Comic Sans MS" panose="030F0702030302020204" pitchFamily="66" charset="0"/>
              </a:rPr>
              <a:t>Binding??</a:t>
            </a:r>
          </a:p>
        </p:txBody>
      </p:sp>
    </p:spTree>
    <p:extLst>
      <p:ext uri="{BB962C8B-B14F-4D97-AF65-F5344CB8AC3E}">
        <p14:creationId xmlns:p14="http://schemas.microsoft.com/office/powerpoint/2010/main" val="936023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fltVal val="0"/>
                                          </p:val>
                                        </p:tav>
                                        <p:tav tm="100000">
                                          <p:val>
                                            <p:strVal val="#ppt_w"/>
                                          </p:val>
                                        </p:tav>
                                      </p:tavLst>
                                    </p:anim>
                                    <p:anim calcmode="lin" valueType="num">
                                      <p:cBhvr>
                                        <p:cTn id="8" dur="1000" fill="hold"/>
                                        <p:tgtEl>
                                          <p:spTgt spid="11"/>
                                        </p:tgtEl>
                                        <p:attrNameLst>
                                          <p:attrName>ppt_h</p:attrName>
                                        </p:attrNameLst>
                                      </p:cBhvr>
                                      <p:tavLst>
                                        <p:tav tm="0">
                                          <p:val>
                                            <p:fltVal val="0"/>
                                          </p:val>
                                        </p:tav>
                                        <p:tav tm="100000">
                                          <p:val>
                                            <p:strVal val="#ppt_h"/>
                                          </p:val>
                                        </p:tav>
                                      </p:tavLst>
                                    </p:anim>
                                    <p:anim calcmode="lin" valueType="num">
                                      <p:cBhvr>
                                        <p:cTn id="9" dur="1000" fill="hold"/>
                                        <p:tgtEl>
                                          <p:spTgt spid="11"/>
                                        </p:tgtEl>
                                        <p:attrNameLst>
                                          <p:attrName>style.rotation</p:attrName>
                                        </p:attrNameLst>
                                      </p:cBhvr>
                                      <p:tavLst>
                                        <p:tav tm="0">
                                          <p:val>
                                            <p:fltVal val="90"/>
                                          </p:val>
                                        </p:tav>
                                        <p:tav tm="100000">
                                          <p:val>
                                            <p:fltVal val="0"/>
                                          </p:val>
                                        </p:tav>
                                      </p:tavLst>
                                    </p:anim>
                                    <p:animEffect transition="in" filter="fade">
                                      <p:cBhvr>
                                        <p:cTn id="10" dur="1000"/>
                                        <p:tgtEl>
                                          <p:spTgt spid="11"/>
                                        </p:tgtEl>
                                      </p:cBhvr>
                                    </p:animEffect>
                                  </p:childTnLst>
                                </p:cTn>
                              </p:par>
                            </p:childTnLst>
                          </p:cTn>
                        </p:par>
                        <p:par>
                          <p:cTn id="11" fill="hold">
                            <p:stCondLst>
                              <p:cond delay="1000"/>
                            </p:stCondLst>
                            <p:childTnLst>
                              <p:par>
                                <p:cTn id="12" presetID="5" presetClass="entr" presetSubtype="10" fill="hold" grpId="0" nodeType="afterEffect">
                                  <p:stCondLst>
                                    <p:cond delay="750"/>
                                  </p:stCondLst>
                                  <p:childTnLst>
                                    <p:set>
                                      <p:cBhvr>
                                        <p:cTn id="13" dur="1" fill="hold">
                                          <p:stCondLst>
                                            <p:cond delay="0"/>
                                          </p:stCondLst>
                                        </p:cTn>
                                        <p:tgtEl>
                                          <p:spTgt spid="9"/>
                                        </p:tgtEl>
                                        <p:attrNameLst>
                                          <p:attrName>style.visibility</p:attrName>
                                        </p:attrNameLst>
                                      </p:cBhvr>
                                      <p:to>
                                        <p:strVal val="visible"/>
                                      </p:to>
                                    </p:set>
                                    <p:animEffect transition="in" filter="checkerboard(across)">
                                      <p:cBhvr>
                                        <p:cTn id="14" dur="1500"/>
                                        <p:tgtEl>
                                          <p:spTgt spid="9"/>
                                        </p:tgtEl>
                                      </p:cBhvr>
                                    </p:animEffect>
                                  </p:childTnLst>
                                </p:cTn>
                              </p:par>
                            </p:childTnLst>
                          </p:cTn>
                        </p:par>
                      </p:childTnLst>
                    </p:cTn>
                  </p:par>
                  <p:par>
                    <p:cTn id="15" fill="hold">
                      <p:stCondLst>
                        <p:cond delay="indefinite"/>
                      </p:stCondLst>
                      <p:childTnLst>
                        <p:par>
                          <p:cTn id="16" fill="hold">
                            <p:stCondLst>
                              <p:cond delay="0"/>
                            </p:stCondLst>
                            <p:childTnLst>
                              <p:par>
                                <p:cTn id="17" presetID="3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750" fill="hold"/>
                                        <p:tgtEl>
                                          <p:spTgt spid="6"/>
                                        </p:tgtEl>
                                        <p:attrNameLst>
                                          <p:attrName>ppt_w</p:attrName>
                                        </p:attrNameLst>
                                      </p:cBhvr>
                                      <p:tavLst>
                                        <p:tav tm="0">
                                          <p:val>
                                            <p:fltVal val="0"/>
                                          </p:val>
                                        </p:tav>
                                        <p:tav tm="100000">
                                          <p:val>
                                            <p:strVal val="#ppt_w"/>
                                          </p:val>
                                        </p:tav>
                                      </p:tavLst>
                                    </p:anim>
                                    <p:anim calcmode="lin" valueType="num">
                                      <p:cBhvr>
                                        <p:cTn id="20" dur="750" fill="hold"/>
                                        <p:tgtEl>
                                          <p:spTgt spid="6"/>
                                        </p:tgtEl>
                                        <p:attrNameLst>
                                          <p:attrName>ppt_h</p:attrName>
                                        </p:attrNameLst>
                                      </p:cBhvr>
                                      <p:tavLst>
                                        <p:tav tm="0">
                                          <p:val>
                                            <p:fltVal val="0"/>
                                          </p:val>
                                        </p:tav>
                                        <p:tav tm="100000">
                                          <p:val>
                                            <p:strVal val="#ppt_h"/>
                                          </p:val>
                                        </p:tav>
                                      </p:tavLst>
                                    </p:anim>
                                    <p:anim calcmode="lin" valueType="num">
                                      <p:cBhvr>
                                        <p:cTn id="21" dur="750" fill="hold"/>
                                        <p:tgtEl>
                                          <p:spTgt spid="6"/>
                                        </p:tgtEl>
                                        <p:attrNameLst>
                                          <p:attrName>style.rotation</p:attrName>
                                        </p:attrNameLst>
                                      </p:cBhvr>
                                      <p:tavLst>
                                        <p:tav tm="0">
                                          <p:val>
                                            <p:fltVal val="90"/>
                                          </p:val>
                                        </p:tav>
                                        <p:tav tm="100000">
                                          <p:val>
                                            <p:fltVal val="0"/>
                                          </p:val>
                                        </p:tav>
                                      </p:tavLst>
                                    </p:anim>
                                    <p:animEffect transition="in" filter="fade">
                                      <p:cBhvr>
                                        <p:cTn id="22" dur="750"/>
                                        <p:tgtEl>
                                          <p:spTgt spid="6"/>
                                        </p:tgtEl>
                                      </p:cBhvr>
                                    </p:animEffect>
                                  </p:childTnLst>
                                </p:cTn>
                              </p:par>
                            </p:childTnLst>
                          </p:cTn>
                        </p:par>
                        <p:par>
                          <p:cTn id="23" fill="hold">
                            <p:stCondLst>
                              <p:cond delay="750"/>
                            </p:stCondLst>
                            <p:childTnLst>
                              <p:par>
                                <p:cTn id="24" presetID="22" presetClass="entr" presetSubtype="8" fill="hold" nodeType="afterEffect">
                                  <p:stCondLst>
                                    <p:cond delay="0"/>
                                  </p:stCondLst>
                                  <p:childTnLst>
                                    <p:set>
                                      <p:cBhvr>
                                        <p:cTn id="25" dur="1" fill="hold">
                                          <p:stCondLst>
                                            <p:cond delay="0"/>
                                          </p:stCondLst>
                                        </p:cTn>
                                        <p:tgtEl>
                                          <p:spTgt spid="3"/>
                                        </p:tgtEl>
                                        <p:attrNameLst>
                                          <p:attrName>style.visibility</p:attrName>
                                        </p:attrNameLst>
                                      </p:cBhvr>
                                      <p:to>
                                        <p:strVal val="visible"/>
                                      </p:to>
                                    </p:set>
                                    <p:animEffect transition="in" filter="wipe(left)">
                                      <p:cBhvr>
                                        <p:cTn id="26" dur="1500"/>
                                        <p:tgtEl>
                                          <p:spTgt spid="3"/>
                                        </p:tgtEl>
                                      </p:cBhvr>
                                    </p:animEffect>
                                  </p:childTnLst>
                                </p:cTn>
                              </p:par>
                            </p:childTnLst>
                          </p:cTn>
                        </p:par>
                        <p:par>
                          <p:cTn id="27" fill="hold">
                            <p:stCondLst>
                              <p:cond delay="2250"/>
                            </p:stCondLst>
                            <p:childTnLst>
                              <p:par>
                                <p:cTn id="28" presetID="47" presetClass="entr" presetSubtype="0" fill="hold" grpId="0" nodeType="after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fade">
                                      <p:cBhvr>
                                        <p:cTn id="30" dur="1000"/>
                                        <p:tgtEl>
                                          <p:spTgt spid="4"/>
                                        </p:tgtEl>
                                      </p:cBhvr>
                                    </p:animEffect>
                                    <p:anim calcmode="lin" valueType="num">
                                      <p:cBhvr>
                                        <p:cTn id="31" dur="1000" fill="hold"/>
                                        <p:tgtEl>
                                          <p:spTgt spid="4"/>
                                        </p:tgtEl>
                                        <p:attrNameLst>
                                          <p:attrName>ppt_x</p:attrName>
                                        </p:attrNameLst>
                                      </p:cBhvr>
                                      <p:tavLst>
                                        <p:tav tm="0">
                                          <p:val>
                                            <p:strVal val="#ppt_x"/>
                                          </p:val>
                                        </p:tav>
                                        <p:tav tm="100000">
                                          <p:val>
                                            <p:strVal val="#ppt_x"/>
                                          </p:val>
                                        </p:tav>
                                      </p:tavLst>
                                    </p:anim>
                                    <p:anim calcmode="lin" valueType="num">
                                      <p:cBhvr>
                                        <p:cTn id="32"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1" presetClass="entr" presetSubtype="1" repeatCount="5000" fill="hold" grpId="0" nodeType="clickEffect">
                                  <p:stCondLst>
                                    <p:cond delay="0"/>
                                  </p:stCondLst>
                                  <p:childTnLst>
                                    <p:set>
                                      <p:cBhvr>
                                        <p:cTn id="36" dur="1" fill="hold">
                                          <p:stCondLst>
                                            <p:cond delay="0"/>
                                          </p:stCondLst>
                                        </p:cTn>
                                        <p:tgtEl>
                                          <p:spTgt spid="7"/>
                                        </p:tgtEl>
                                        <p:attrNameLst>
                                          <p:attrName>style.visibility</p:attrName>
                                        </p:attrNameLst>
                                      </p:cBhvr>
                                      <p:to>
                                        <p:strVal val="visible"/>
                                      </p:to>
                                    </p:set>
                                    <p:animEffect transition="in" filter="wheel(1)">
                                      <p:cBhvr>
                                        <p:cTn id="37" dur="750"/>
                                        <p:tgtEl>
                                          <p:spTgt spid="7"/>
                                        </p:tgtEl>
                                      </p:cBhvr>
                                    </p:animEffect>
                                  </p:childTnLst>
                                </p:cTn>
                              </p:par>
                              <p:par>
                                <p:cTn id="38" presetID="18" presetClass="entr" presetSubtype="3" fill="hold" grpId="0" nodeType="withEffect">
                                  <p:stCondLst>
                                    <p:cond delay="1000"/>
                                  </p:stCondLst>
                                  <p:childTnLst>
                                    <p:set>
                                      <p:cBhvr>
                                        <p:cTn id="39" dur="1" fill="hold">
                                          <p:stCondLst>
                                            <p:cond delay="0"/>
                                          </p:stCondLst>
                                        </p:cTn>
                                        <p:tgtEl>
                                          <p:spTgt spid="5"/>
                                        </p:tgtEl>
                                        <p:attrNameLst>
                                          <p:attrName>style.visibility</p:attrName>
                                        </p:attrNameLst>
                                      </p:cBhvr>
                                      <p:to>
                                        <p:strVal val="visible"/>
                                      </p:to>
                                    </p:set>
                                    <p:animEffect transition="in" filter="strips(upRight)">
                                      <p:cBhvr>
                                        <p:cTn id="40" dur="1500"/>
                                        <p:tgtEl>
                                          <p:spTgt spid="5"/>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grpId="0" nodeType="clickEffect">
                                  <p:stCondLst>
                                    <p:cond delay="0"/>
                                  </p:stCondLst>
                                  <p:childTnLst>
                                    <p:set>
                                      <p:cBhvr>
                                        <p:cTn id="44" dur="1" fill="hold">
                                          <p:stCondLst>
                                            <p:cond delay="0"/>
                                          </p:stCondLst>
                                        </p:cTn>
                                        <p:tgtEl>
                                          <p:spTgt spid="10"/>
                                        </p:tgtEl>
                                        <p:attrNameLst>
                                          <p:attrName>style.visibility</p:attrName>
                                        </p:attrNameLst>
                                      </p:cBhvr>
                                      <p:to>
                                        <p:strVal val="visible"/>
                                      </p:to>
                                    </p:set>
                                    <p:anim calcmode="lin" valueType="num">
                                      <p:cBhvr additive="base">
                                        <p:cTn id="45" dur="500" fill="hold"/>
                                        <p:tgtEl>
                                          <p:spTgt spid="10"/>
                                        </p:tgtEl>
                                        <p:attrNameLst>
                                          <p:attrName>ppt_x</p:attrName>
                                        </p:attrNameLst>
                                      </p:cBhvr>
                                      <p:tavLst>
                                        <p:tav tm="0">
                                          <p:val>
                                            <p:strVal val="0-#ppt_w/2"/>
                                          </p:val>
                                        </p:tav>
                                        <p:tav tm="100000">
                                          <p:val>
                                            <p:strVal val="#ppt_x"/>
                                          </p:val>
                                        </p:tav>
                                      </p:tavLst>
                                    </p:anim>
                                    <p:anim calcmode="lin" valueType="num">
                                      <p:cBhvr additive="base">
                                        <p:cTn id="46"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6" grpId="0" animBg="1"/>
      <p:bldP spid="4" grpId="0" animBg="1"/>
      <p:bldP spid="5" grpId="0" animBg="1"/>
      <p:bldP spid="7" grpId="0" animBg="1"/>
      <p:bldP spid="10" grpId="0" animBg="1"/>
    </p:bldLst>
  </p:timing>
</p:sld>
</file>

<file path=ppt/slides/slide70.xml><?xml version="1.0" encoding="utf-8"?>
<p:sld xmlns:a="http://schemas.openxmlformats.org/drawingml/2006/main" xmlns:r="http://schemas.openxmlformats.org/officeDocument/2006/relationships" xmlns:p="http://schemas.openxmlformats.org/presentationml/2006/main">
  <p:cSld>
    <p:bg>
      <p:bgPr>
        <a:solidFill>
          <a:schemeClr val="accent1">
            <a:alpha val="8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85192" y="267128"/>
            <a:ext cx="5660024" cy="6369978"/>
          </a:xfrm>
          <a:solidFill>
            <a:srgbClr val="002060"/>
          </a:solidFill>
        </p:spPr>
        <p:txBody>
          <a:bodyPr anchor="ctr">
            <a:normAutofit/>
          </a:bodyPr>
          <a:lstStyle/>
          <a:p>
            <a:r>
              <a:rPr lang="en-CA" dirty="0"/>
              <a:t>Yahusha, </a:t>
            </a:r>
            <a:r>
              <a:rPr lang="en-CA" i="1" dirty="0">
                <a:ln>
                  <a:solidFill>
                    <a:srgbClr val="9933FF"/>
                  </a:solidFill>
                </a:ln>
                <a:latin typeface="Cooper Black" panose="0208090404030B020404" pitchFamily="18" charset="0"/>
              </a:rPr>
              <a:t>THE LIVING WORD </a:t>
            </a:r>
            <a:r>
              <a:rPr lang="en-CA" dirty="0"/>
              <a:t>-  was most certainly fulfilling the </a:t>
            </a:r>
            <a:r>
              <a:rPr lang="en-CA" b="1" dirty="0">
                <a:solidFill>
                  <a:srgbClr val="00FF99"/>
                </a:solidFill>
              </a:rPr>
              <a:t>Covenant  Calendar </a:t>
            </a:r>
            <a:r>
              <a:rPr lang="en-CA" dirty="0"/>
              <a:t>statutes of Yahuah.  He was living out the Torah in real time! </a:t>
            </a:r>
          </a:p>
          <a:p>
            <a:pPr>
              <a:tabLst>
                <a:tab pos="3405188" algn="l"/>
              </a:tabLst>
            </a:pPr>
            <a:r>
              <a:rPr lang="en-CA" dirty="0"/>
              <a:t>When He responded – </a:t>
            </a:r>
            <a:r>
              <a:rPr lang="en-CA" b="1" dirty="0">
                <a:solidFill>
                  <a:srgbClr val="00FF99"/>
                </a:solidFill>
              </a:rPr>
              <a:t>I must be about My Fathers business </a:t>
            </a:r>
            <a:r>
              <a:rPr lang="en-CA" dirty="0"/>
              <a:t>– Yahusha revealed his ABSOLUTE COMMITMENT to the </a:t>
            </a:r>
            <a:r>
              <a:rPr lang="en-CA" b="1" dirty="0">
                <a:ln>
                  <a:solidFill>
                    <a:srgbClr val="FFCCFF"/>
                  </a:solidFill>
                </a:ln>
                <a:solidFill>
                  <a:srgbClr val="FF0000"/>
                </a:solidFill>
              </a:rPr>
              <a:t>Blood Ratified </a:t>
            </a:r>
            <a:r>
              <a:rPr lang="en-CA" b="1" dirty="0">
                <a:ln>
                  <a:solidFill>
                    <a:srgbClr val="FFCCFF"/>
                  </a:solidFill>
                </a:ln>
                <a:solidFill>
                  <a:srgbClr val="0099FF"/>
                </a:solidFill>
              </a:rPr>
              <a:t>Covenant Calendar! </a:t>
            </a:r>
          </a:p>
          <a:p>
            <a:r>
              <a:rPr lang="en-CA" dirty="0">
                <a:solidFill>
                  <a:srgbClr val="D73DCC"/>
                </a:solidFill>
              </a:rPr>
              <a:t>Next we are going to “jump ships”!</a:t>
            </a:r>
          </a:p>
          <a:p>
            <a:r>
              <a:rPr lang="en-CA" dirty="0">
                <a:solidFill>
                  <a:srgbClr val="D73DCC"/>
                </a:solidFill>
              </a:rPr>
              <a:t>We have learned how to count in a different way set by Yahusha’s life example! </a:t>
            </a:r>
            <a:r>
              <a:rPr lang="en-CA" dirty="0">
                <a:solidFill>
                  <a:srgbClr val="00FF99"/>
                </a:solidFill>
              </a:rPr>
              <a:t>Shall we keep on going?</a:t>
            </a:r>
          </a:p>
        </p:txBody>
      </p:sp>
      <p:sp>
        <p:nvSpPr>
          <p:cNvPr id="6" name="Content Placeholder 5"/>
          <p:cNvSpPr>
            <a:spLocks noGrp="1"/>
          </p:cNvSpPr>
          <p:nvPr>
            <p:ph sz="half" idx="2"/>
          </p:nvPr>
        </p:nvSpPr>
        <p:spPr/>
        <p:txBody>
          <a:bodyPr>
            <a:normAutofit/>
          </a:bodyPr>
          <a:lstStyle/>
          <a:p>
            <a:endParaRPr lang="en-CA" dirty="0"/>
          </a:p>
        </p:txBody>
      </p:sp>
      <p:sp>
        <p:nvSpPr>
          <p:cNvPr id="4" name="Slide Number Placeholder 3"/>
          <p:cNvSpPr>
            <a:spLocks noGrp="1"/>
          </p:cNvSpPr>
          <p:nvPr>
            <p:ph type="sldNum" sz="quarter" idx="12"/>
          </p:nvPr>
        </p:nvSpPr>
        <p:spPr>
          <a:xfrm>
            <a:off x="9448800" y="6492875"/>
            <a:ext cx="2743200" cy="365125"/>
          </a:xfrm>
        </p:spPr>
        <p:txBody>
          <a:bodyPr/>
          <a:lstStyle/>
          <a:p>
            <a:fld id="{6D22F896-40B5-4ADD-8801-0D06FADFA095}" type="slidenum">
              <a:rPr lang="en-US" smtClean="0">
                <a:solidFill>
                  <a:srgbClr val="002060"/>
                </a:solidFill>
              </a:rPr>
              <a:t>70</a:t>
            </a:fld>
            <a:endParaRPr lang="en-US" dirty="0">
              <a:solidFill>
                <a:srgbClr val="002060"/>
              </a:solidFill>
            </a:endParaRPr>
          </a:p>
        </p:txBody>
      </p:sp>
      <p:pic>
        <p:nvPicPr>
          <p:cNvPr id="1028" name="Picture 4" descr="See the source image"/>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55222" y="727784"/>
            <a:ext cx="5000498" cy="54555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33179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plus(in)">
                                      <p:cBhvr>
                                        <p:cTn id="7" dur="1250"/>
                                        <p:tgtEl>
                                          <p:spTgt spid="3">
                                            <p:txEl>
                                              <p:pRg st="2" end="2"/>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plus(in)">
                                      <p:cBhvr>
                                        <p:cTn id="10" dur="1250"/>
                                        <p:tgtEl>
                                          <p:spTgt spid="3">
                                            <p:txEl>
                                              <p:pRg st="3" end="3"/>
                                            </p:txEl>
                                          </p:spTgt>
                                        </p:tgtEl>
                                      </p:cBhvr>
                                    </p:animEffect>
                                  </p:childTnLst>
                                </p:cTn>
                              </p:par>
                              <p:par>
                                <p:cTn id="11" presetID="18" presetClass="entr" presetSubtype="6" fill="hold" nodeType="withEffect">
                                  <p:stCondLst>
                                    <p:cond delay="0"/>
                                  </p:stCondLst>
                                  <p:childTnLst>
                                    <p:set>
                                      <p:cBhvr>
                                        <p:cTn id="12" dur="1" fill="hold">
                                          <p:stCondLst>
                                            <p:cond delay="0"/>
                                          </p:stCondLst>
                                        </p:cTn>
                                        <p:tgtEl>
                                          <p:spTgt spid="1028"/>
                                        </p:tgtEl>
                                        <p:attrNameLst>
                                          <p:attrName>style.visibility</p:attrName>
                                        </p:attrNameLst>
                                      </p:cBhvr>
                                      <p:to>
                                        <p:strVal val="visible"/>
                                      </p:to>
                                    </p:set>
                                    <p:animEffect transition="in" filter="strips(downRight)">
                                      <p:cBhvr>
                                        <p:cTn id="13" dur="1250"/>
                                        <p:tgtEl>
                                          <p:spTgt spid="1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solidFill>
          <a:schemeClr val="accent1">
            <a:alpha val="86000"/>
          </a:schemeClr>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94523" y="363894"/>
            <a:ext cx="5660024" cy="6046237"/>
          </a:xfrm>
          <a:solidFill>
            <a:srgbClr val="002060"/>
          </a:solidFill>
        </p:spPr>
        <p:txBody>
          <a:bodyPr anchor="ctr">
            <a:normAutofit/>
          </a:bodyPr>
          <a:lstStyle/>
          <a:p>
            <a:r>
              <a:rPr lang="en-CA" sz="3200" dirty="0">
                <a:solidFill>
                  <a:srgbClr val="D73DCC"/>
                </a:solidFill>
              </a:rPr>
              <a:t>Starting at Creation, what was 	the design of counting the 	cycles?</a:t>
            </a:r>
          </a:p>
          <a:p>
            <a:r>
              <a:rPr lang="en-CA" sz="3200" dirty="0">
                <a:solidFill>
                  <a:srgbClr val="D73DCC"/>
                </a:solidFill>
              </a:rPr>
              <a:t>Or- better worded – </a:t>
            </a:r>
            <a:br>
              <a:rPr lang="en-CA" sz="3200" dirty="0">
                <a:solidFill>
                  <a:srgbClr val="D73DCC"/>
                </a:solidFill>
              </a:rPr>
            </a:br>
            <a:r>
              <a:rPr lang="en-CA" sz="3200" dirty="0">
                <a:solidFill>
                  <a:srgbClr val="D73DCC"/>
                </a:solidFill>
              </a:rPr>
              <a:t>	At what point was the first 	6 cycles of creation 	declared a full 24 hours?</a:t>
            </a:r>
          </a:p>
          <a:p>
            <a:r>
              <a:rPr lang="en-CA" sz="3200" dirty="0">
                <a:solidFill>
                  <a:srgbClr val="D73DCC"/>
                </a:solidFill>
              </a:rPr>
              <a:t>Was it at the beginning of the 	light season?</a:t>
            </a:r>
          </a:p>
          <a:p>
            <a:r>
              <a:rPr lang="en-CA" sz="3200" dirty="0">
                <a:solidFill>
                  <a:srgbClr val="D73DCC"/>
                </a:solidFill>
              </a:rPr>
              <a:t>Was it just near the </a:t>
            </a:r>
            <a:r>
              <a:rPr lang="en-CA" sz="3200" dirty="0" err="1">
                <a:solidFill>
                  <a:srgbClr val="D73DCC"/>
                </a:solidFill>
              </a:rPr>
              <a:t>ereb</a:t>
            </a:r>
            <a:r>
              <a:rPr lang="en-CA" sz="3200" dirty="0">
                <a:solidFill>
                  <a:srgbClr val="D73DCC"/>
                </a:solidFill>
              </a:rPr>
              <a:t> 	mixture of the evening? </a:t>
            </a:r>
          </a:p>
        </p:txBody>
      </p:sp>
      <p:sp>
        <p:nvSpPr>
          <p:cNvPr id="4" name="Slide Number Placeholder 3"/>
          <p:cNvSpPr>
            <a:spLocks noGrp="1"/>
          </p:cNvSpPr>
          <p:nvPr>
            <p:ph type="sldNum" sz="quarter" idx="12"/>
          </p:nvPr>
        </p:nvSpPr>
        <p:spPr>
          <a:xfrm>
            <a:off x="9448800" y="6492875"/>
            <a:ext cx="2743200" cy="365125"/>
          </a:xfrm>
        </p:spPr>
        <p:txBody>
          <a:bodyPr/>
          <a:lstStyle/>
          <a:p>
            <a:fld id="{6D22F896-40B5-4ADD-8801-0D06FADFA095}" type="slidenum">
              <a:rPr lang="en-US" smtClean="0">
                <a:solidFill>
                  <a:srgbClr val="002060"/>
                </a:solidFill>
              </a:rPr>
              <a:t>71</a:t>
            </a:fld>
            <a:endParaRPr lang="en-US" dirty="0">
              <a:solidFill>
                <a:srgbClr val="002060"/>
              </a:solidFill>
            </a:endParaRPr>
          </a:p>
        </p:txBody>
      </p:sp>
      <p:pic>
        <p:nvPicPr>
          <p:cNvPr id="2050" name="Picture 2" descr="https://cache.desktopnexus.com/thumbseg/1504/1504120-bigthumbnail.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596732" y="1053434"/>
            <a:ext cx="5158901" cy="475113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24239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25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1250"/>
                                        <p:tgtEl>
                                          <p:spTgt spid="3">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plus(in)">
                                      <p:cBhvr>
                                        <p:cTn id="13" dur="1250"/>
                                        <p:tgtEl>
                                          <p:spTgt spid="3">
                                            <p:txEl>
                                              <p:pRg st="2" end="2"/>
                                            </p:txEl>
                                          </p:spTgt>
                                        </p:tgtEl>
                                      </p:cBhvr>
                                    </p:animEffect>
                                  </p:childTnLst>
                                </p:cTn>
                              </p:par>
                              <p:par>
                                <p:cTn id="14" presetID="13"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plus(in)">
                                      <p:cBhvr>
                                        <p:cTn id="16" dur="125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857613" y="303669"/>
            <a:ext cx="10302472" cy="1476827"/>
          </a:xfrm>
          <a:ln w="19050">
            <a:solidFill>
              <a:srgbClr val="008080"/>
            </a:solidFill>
          </a:ln>
          <a:effectLst>
            <a:glow rad="139700">
              <a:schemeClr val="accent6">
                <a:satMod val="175000"/>
                <a:alpha val="40000"/>
              </a:schemeClr>
            </a:glow>
          </a:effectLst>
        </p:spPr>
        <p:txBody>
          <a:bodyPr>
            <a:normAutofit/>
          </a:bodyPr>
          <a:lstStyle/>
          <a:p>
            <a:pPr marL="0" marR="0" algn="ctr">
              <a:lnSpc>
                <a:spcPct val="115000"/>
              </a:lnSpc>
              <a:spcBef>
                <a:spcPts val="0"/>
              </a:spcBef>
              <a:spcAft>
                <a:spcPts val="1000"/>
              </a:spcAft>
            </a:pPr>
            <a:r>
              <a:rPr lang="en-US" sz="3200" dirty="0">
                <a:latin typeface="+mn-lt"/>
              </a:rPr>
              <a:t>At what point in time within the first 24 hours of creation, does </a:t>
            </a:r>
            <a:r>
              <a:rPr lang="en-US" sz="3200" b="1" dirty="0">
                <a:solidFill>
                  <a:srgbClr val="3E3EF0"/>
                </a:solidFill>
                <a:latin typeface="+mn-lt"/>
              </a:rPr>
              <a:t>Yahuah</a:t>
            </a:r>
            <a:r>
              <a:rPr lang="en-US" sz="3200" dirty="0">
                <a:latin typeface="+mn-lt"/>
              </a:rPr>
              <a:t> declare  </a:t>
            </a:r>
            <a:r>
              <a:rPr lang="en-US" sz="3200" dirty="0">
                <a:effectLst/>
                <a:latin typeface="+mn-lt"/>
              </a:rPr>
              <a:t>–   </a:t>
            </a:r>
            <a:r>
              <a:rPr lang="en-US" sz="3200" b="1" dirty="0">
                <a:ln>
                  <a:solidFill>
                    <a:srgbClr val="3E3EF0"/>
                  </a:solidFill>
                </a:ln>
                <a:solidFill>
                  <a:srgbClr val="FF6600"/>
                </a:solidFill>
                <a:effectLst/>
                <a:latin typeface="+mn-lt"/>
              </a:rPr>
              <a:t>THE 1</a:t>
            </a:r>
            <a:r>
              <a:rPr lang="en-US" sz="3200" b="1" baseline="30000" dirty="0">
                <a:ln>
                  <a:solidFill>
                    <a:srgbClr val="3E3EF0"/>
                  </a:solidFill>
                </a:ln>
                <a:solidFill>
                  <a:srgbClr val="FF6600"/>
                </a:solidFill>
                <a:effectLst/>
                <a:latin typeface="+mn-lt"/>
              </a:rPr>
              <a:t>ST</a:t>
            </a:r>
            <a:r>
              <a:rPr lang="en-US" sz="3200" b="1" dirty="0">
                <a:ln>
                  <a:solidFill>
                    <a:srgbClr val="3E3EF0"/>
                  </a:solidFill>
                </a:ln>
                <a:solidFill>
                  <a:srgbClr val="FF6600"/>
                </a:solidFill>
                <a:effectLst/>
                <a:latin typeface="+mn-lt"/>
              </a:rPr>
              <a:t> COMPLETED CYCLE </a:t>
            </a:r>
            <a:r>
              <a:rPr lang="en-US" sz="3200" dirty="0">
                <a:latin typeface="+mn-lt"/>
              </a:rPr>
              <a:t>(</a:t>
            </a:r>
            <a:r>
              <a:rPr lang="en-US" sz="2000" dirty="0">
                <a:latin typeface="+mn-lt"/>
              </a:rPr>
              <a:t>day</a:t>
            </a:r>
            <a:r>
              <a:rPr lang="en-US" sz="3200" dirty="0">
                <a:latin typeface="+mn-lt"/>
              </a:rPr>
              <a:t>)?</a:t>
            </a:r>
          </a:p>
        </p:txBody>
      </p:sp>
      <p:sp>
        <p:nvSpPr>
          <p:cNvPr id="4" name="Text Placeholder 3"/>
          <p:cNvSpPr>
            <a:spLocks noGrp="1"/>
          </p:cNvSpPr>
          <p:nvPr>
            <p:ph type="body" idx="1"/>
          </p:nvPr>
        </p:nvSpPr>
        <p:spPr>
          <a:xfrm>
            <a:off x="128731" y="1963879"/>
            <a:ext cx="11809926" cy="3802927"/>
          </a:xfrm>
        </p:spPr>
        <p:txBody>
          <a:bodyPr>
            <a:noAutofit/>
          </a:bodyPr>
          <a:lstStyle/>
          <a:p>
            <a:r>
              <a:rPr lang="en-US" sz="3200" dirty="0">
                <a:solidFill>
                  <a:srgbClr val="800000"/>
                </a:solidFill>
                <a:latin typeface="Arial Black" pitchFamily="34" charset="0"/>
              </a:rPr>
              <a:t> 		The first 12 hours of Earth’s history</a:t>
            </a:r>
            <a:br>
              <a:rPr lang="en-US" sz="3200" dirty="0">
                <a:solidFill>
                  <a:srgbClr val="800000"/>
                </a:solidFill>
                <a:latin typeface="Arial Black" pitchFamily="34" charset="0"/>
              </a:rPr>
            </a:br>
            <a:r>
              <a:rPr lang="en-US" sz="2800" b="1" dirty="0">
                <a:ln>
                  <a:solidFill>
                    <a:srgbClr val="9900FF"/>
                  </a:solidFill>
                </a:ln>
                <a:solidFill>
                  <a:schemeClr val="tx1"/>
                </a:solidFill>
                <a:effectLst>
                  <a:glow rad="228600">
                    <a:schemeClr val="accent2">
                      <a:lumMod val="60000"/>
                      <a:lumOff val="40000"/>
                    </a:schemeClr>
                  </a:glow>
                </a:effectLst>
                <a:latin typeface="Arial Black" pitchFamily="34" charset="0"/>
              </a:rPr>
              <a:t>Creation;</a:t>
            </a:r>
            <a:r>
              <a:rPr lang="en-US" sz="2800" dirty="0">
                <a:solidFill>
                  <a:srgbClr val="800000"/>
                </a:solidFill>
              </a:rPr>
              <a:t> and </a:t>
            </a:r>
            <a:r>
              <a:rPr lang="en-US" sz="2800" b="1" i="1" dirty="0">
                <a:solidFill>
                  <a:schemeClr val="tx1"/>
                </a:solidFill>
                <a:effectLst>
                  <a:glow rad="127000">
                    <a:srgbClr val="00FF00"/>
                  </a:glow>
                </a:effectLst>
              </a:rPr>
              <a:t>restoration</a:t>
            </a:r>
            <a:r>
              <a:rPr lang="en-US" sz="2800" dirty="0">
                <a:solidFill>
                  <a:srgbClr val="800000"/>
                </a:solidFill>
              </a:rPr>
              <a:t> of Light</a:t>
            </a:r>
          </a:p>
          <a:p>
            <a:endParaRPr lang="en-US" sz="2800" dirty="0">
              <a:solidFill>
                <a:srgbClr val="800000"/>
              </a:solidFill>
            </a:endParaRPr>
          </a:p>
          <a:p>
            <a:endParaRPr lang="en-US" sz="2800" dirty="0">
              <a:solidFill>
                <a:srgbClr val="800000"/>
              </a:solidFill>
            </a:endParaRPr>
          </a:p>
          <a:p>
            <a:r>
              <a:rPr lang="en-US" sz="2800" dirty="0">
                <a:solidFill>
                  <a:srgbClr val="800000"/>
                </a:solidFill>
              </a:rPr>
              <a:t>								</a:t>
            </a:r>
            <a:endParaRPr lang="en-US" sz="2800" b="1" dirty="0">
              <a:solidFill>
                <a:srgbClr val="9900FF"/>
              </a:solidFill>
            </a:endParaRPr>
          </a:p>
          <a:p>
            <a:endParaRPr lang="en-US" sz="2800" dirty="0">
              <a:solidFill>
                <a:srgbClr val="800000"/>
              </a:solidFill>
            </a:endParaRPr>
          </a:p>
        </p:txBody>
      </p:sp>
      <p:sp>
        <p:nvSpPr>
          <p:cNvPr id="2" name="Chord 1"/>
          <p:cNvSpPr/>
          <p:nvPr/>
        </p:nvSpPr>
        <p:spPr>
          <a:xfrm rot="7973960">
            <a:off x="5373688" y="3225965"/>
            <a:ext cx="2498213" cy="2567364"/>
          </a:xfrm>
          <a:prstGeom prst="chord">
            <a:avLst>
              <a:gd name="adj1" fmla="val 2700000"/>
              <a:gd name="adj2" fmla="val 13802171"/>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cxnSp>
        <p:nvCxnSpPr>
          <p:cNvPr id="6" name="Straight Arrow Connector 5"/>
          <p:cNvCxnSpPr/>
          <p:nvPr/>
        </p:nvCxnSpPr>
        <p:spPr>
          <a:xfrm>
            <a:off x="4258734" y="2857491"/>
            <a:ext cx="2253200" cy="1122219"/>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a:off x="4956840" y="2857491"/>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10" name="Pie 9"/>
          <p:cNvSpPr/>
          <p:nvPr/>
        </p:nvSpPr>
        <p:spPr>
          <a:xfrm rot="10380312">
            <a:off x="5356841" y="3649032"/>
            <a:ext cx="2536746" cy="1831119"/>
          </a:xfrm>
          <a:prstGeom prst="pie">
            <a:avLst>
              <a:gd name="adj1" fmla="val 10757645"/>
              <a:gd name="adj2" fmla="val 11295914"/>
            </a:avLst>
          </a:prstGeom>
          <a:solidFill>
            <a:schemeClr val="tx1">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11" name="Rectangle 10"/>
          <p:cNvSpPr/>
          <p:nvPr/>
        </p:nvSpPr>
        <p:spPr>
          <a:xfrm>
            <a:off x="394855" y="5174673"/>
            <a:ext cx="11388436" cy="14013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r>
              <a:rPr lang="en-US" sz="2800" dirty="0">
                <a:solidFill>
                  <a:srgbClr val="800000"/>
                </a:solidFill>
              </a:rPr>
              <a:t> The arrival of </a:t>
            </a:r>
            <a:r>
              <a:rPr lang="en-US" sz="2800" b="1" dirty="0">
                <a:solidFill>
                  <a:prstClr val="black"/>
                </a:solidFill>
              </a:rPr>
              <a:t>&lt;</a:t>
            </a:r>
            <a:r>
              <a:rPr lang="en-US" sz="2800" b="1" dirty="0" err="1">
                <a:solidFill>
                  <a:prstClr val="black"/>
                </a:solidFill>
              </a:rPr>
              <a:t>ereb</a:t>
            </a:r>
            <a:r>
              <a:rPr lang="en-US" sz="2800" b="1" dirty="0">
                <a:solidFill>
                  <a:prstClr val="black"/>
                </a:solidFill>
              </a:rPr>
              <a:t>&gt; </a:t>
            </a:r>
            <a:r>
              <a:rPr lang="en-US" sz="2800" dirty="0">
                <a:solidFill>
                  <a:srgbClr val="800000"/>
                </a:solidFill>
              </a:rPr>
              <a:t>evening </a:t>
            </a:r>
            <a:r>
              <a:rPr lang="en-US" sz="2800" b="1" dirty="0">
                <a:solidFill>
                  <a:srgbClr val="800000"/>
                </a:solidFill>
                <a:effectLst>
                  <a:glow rad="127000">
                    <a:srgbClr val="66FF99"/>
                  </a:glow>
                </a:effectLst>
              </a:rPr>
              <a:t>MIXTURE</a:t>
            </a:r>
            <a:r>
              <a:rPr lang="en-US" sz="2800" dirty="0">
                <a:solidFill>
                  <a:srgbClr val="800000"/>
                </a:solidFill>
              </a:rPr>
              <a:t> ––			 </a:t>
            </a:r>
            <a:br>
              <a:rPr lang="en-US" sz="2800" dirty="0">
                <a:solidFill>
                  <a:srgbClr val="800000"/>
                </a:solidFill>
              </a:rPr>
            </a:br>
            <a:r>
              <a:rPr lang="en-US" sz="2800" dirty="0">
                <a:solidFill>
                  <a:srgbClr val="800000"/>
                </a:solidFill>
              </a:rPr>
              <a:t>which is – </a:t>
            </a:r>
            <a:r>
              <a:rPr lang="en-US" sz="2800" b="1" dirty="0">
                <a:solidFill>
                  <a:prstClr val="black"/>
                </a:solidFill>
              </a:rPr>
              <a:t>LIGHT BEING OVERTAKEN BY THE DARKNESS. </a:t>
            </a:r>
            <a:br>
              <a:rPr lang="en-US" sz="2800" b="1" dirty="0">
                <a:solidFill>
                  <a:prstClr val="black"/>
                </a:solidFill>
              </a:rPr>
            </a:br>
            <a:endParaRPr lang="en-US" sz="2800" b="1" dirty="0">
              <a:solidFill>
                <a:prstClr val="black"/>
              </a:solidFill>
            </a:endParaRPr>
          </a:p>
        </p:txBody>
      </p:sp>
      <p:cxnSp>
        <p:nvCxnSpPr>
          <p:cNvPr id="8" name="Straight Connector 7"/>
          <p:cNvCxnSpPr/>
          <p:nvPr/>
        </p:nvCxnSpPr>
        <p:spPr>
          <a:xfrm flipV="1">
            <a:off x="6579836" y="4237604"/>
            <a:ext cx="2228864" cy="294692"/>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8808699" y="3912488"/>
            <a:ext cx="2986145" cy="114528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ts val="1000"/>
              </a:spcBef>
            </a:pPr>
            <a:r>
              <a:rPr lang="en-US" sz="2800" b="1" dirty="0" err="1">
                <a:solidFill>
                  <a:srgbClr val="0000CC"/>
                </a:solidFill>
              </a:rPr>
              <a:t>Yahusha</a:t>
            </a:r>
            <a:r>
              <a:rPr lang="en-US" sz="2800" b="1" dirty="0">
                <a:solidFill>
                  <a:srgbClr val="9900FF"/>
                </a:solidFill>
              </a:rPr>
              <a:t> – </a:t>
            </a:r>
            <a:r>
              <a:rPr lang="en-US" sz="2800" b="1" dirty="0">
                <a:ln>
                  <a:solidFill>
                    <a:sysClr val="windowText" lastClr="000000"/>
                  </a:solidFill>
                </a:ln>
                <a:solidFill>
                  <a:srgbClr val="9900FF"/>
                </a:solidFill>
                <a:effectLst>
                  <a:glow rad="101600">
                    <a:srgbClr val="FFFF00">
                      <a:alpha val="60000"/>
                    </a:srgbClr>
                  </a:glow>
                </a:effectLst>
              </a:rPr>
              <a:t>LIGHT</a:t>
            </a:r>
            <a:r>
              <a:rPr lang="en-US" sz="2800" b="1" dirty="0">
                <a:solidFill>
                  <a:srgbClr val="9900FF"/>
                </a:solidFill>
                <a:effectLst>
                  <a:glow rad="101600">
                    <a:srgbClr val="FFFF00">
                      <a:alpha val="60000"/>
                    </a:srgbClr>
                  </a:glow>
                </a:effectLst>
              </a:rPr>
              <a:t> </a:t>
            </a:r>
            <a:r>
              <a:rPr lang="en-US" sz="2800" dirty="0">
                <a:solidFill>
                  <a:srgbClr val="9900FF"/>
                </a:solidFill>
              </a:rPr>
              <a:t>–</a:t>
            </a:r>
            <a:r>
              <a:rPr lang="en-US" sz="2800" b="1" dirty="0">
                <a:solidFill>
                  <a:srgbClr val="9900FF"/>
                </a:solidFill>
              </a:rPr>
              <a:t> withdraws,</a:t>
            </a:r>
            <a:br>
              <a:rPr lang="en-US" sz="2800" b="1" dirty="0">
                <a:solidFill>
                  <a:srgbClr val="9900FF"/>
                </a:solidFill>
              </a:rPr>
            </a:br>
            <a:r>
              <a:rPr lang="en-US" sz="2800" b="1" dirty="0">
                <a:solidFill>
                  <a:srgbClr val="9900FF"/>
                </a:solidFill>
              </a:rPr>
              <a:t>which initiated -</a:t>
            </a:r>
          </a:p>
        </p:txBody>
      </p:sp>
      <p:sp>
        <p:nvSpPr>
          <p:cNvPr id="9" name="Notched Right Arrow 8"/>
          <p:cNvSpPr/>
          <p:nvPr/>
        </p:nvSpPr>
        <p:spPr>
          <a:xfrm rot="17777512">
            <a:off x="7157177" y="4670717"/>
            <a:ext cx="638001" cy="484632"/>
          </a:xfrm>
          <a:prstGeom prst="notchedRightArrow">
            <a:avLst>
              <a:gd name="adj1" fmla="val 32847"/>
              <a:gd name="adj2" fmla="val 67153"/>
            </a:avLst>
          </a:prstGeom>
          <a:solidFill>
            <a:schemeClr val="bg2">
              <a:lumMod val="25000"/>
            </a:schemeClr>
          </a:solid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5" name="Slide Number Placeholder 4"/>
          <p:cNvSpPr>
            <a:spLocks noGrp="1"/>
          </p:cNvSpPr>
          <p:nvPr>
            <p:ph type="sldNum" sz="quarter" idx="12"/>
          </p:nvPr>
        </p:nvSpPr>
        <p:spPr>
          <a:xfrm>
            <a:off x="9358746" y="6421748"/>
            <a:ext cx="2743200" cy="365125"/>
          </a:xfrm>
        </p:spPr>
        <p:txBody>
          <a:bodyPr/>
          <a:lstStyle/>
          <a:p>
            <a:fld id="{79D454C9-693C-4B68-AEF7-F33F1BD73953}" type="slidenum">
              <a:rPr lang="en-US" sz="1400" b="1" smtClean="0">
                <a:solidFill>
                  <a:prstClr val="black"/>
                </a:solidFill>
              </a:rPr>
              <a:pPr/>
              <a:t>72</a:t>
            </a:fld>
            <a:endParaRPr lang="en-US" sz="1400" b="1" dirty="0">
              <a:solidFill>
                <a:prstClr val="black"/>
              </a:solidFill>
            </a:endParaRPr>
          </a:p>
        </p:txBody>
      </p:sp>
      <p:sp>
        <p:nvSpPr>
          <p:cNvPr id="12" name="Rounded Rectangular Callout 11"/>
          <p:cNvSpPr/>
          <p:nvPr/>
        </p:nvSpPr>
        <p:spPr>
          <a:xfrm>
            <a:off x="422231" y="3120516"/>
            <a:ext cx="3543003" cy="1869940"/>
          </a:xfrm>
          <a:prstGeom prst="wedgeRoundRectCallout">
            <a:avLst>
              <a:gd name="adj1" fmla="val 71088"/>
              <a:gd name="adj2" fmla="val 24480"/>
              <a:gd name="adj3" fmla="val 16667"/>
            </a:avLst>
          </a:prstGeom>
          <a:solidFill>
            <a:schemeClr val="bg1">
              <a:lumMod val="75000"/>
            </a:schemeClr>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FF6600"/>
                </a:solidFill>
              </a:rPr>
              <a:t>Did Yahuah declare this a </a:t>
            </a:r>
            <a:r>
              <a:rPr lang="en-CA" sz="3200" dirty="0">
                <a:solidFill>
                  <a:srgbClr val="C00000"/>
                </a:solidFill>
              </a:rPr>
              <a:t>COMPLETED</a:t>
            </a:r>
            <a:r>
              <a:rPr lang="en-CA" sz="3200" dirty="0">
                <a:solidFill>
                  <a:srgbClr val="FF6600"/>
                </a:solidFill>
              </a:rPr>
              <a:t> cycle yet? </a:t>
            </a:r>
            <a:r>
              <a:rPr lang="en-CA" sz="3200" b="1" i="1" dirty="0">
                <a:solidFill>
                  <a:schemeClr val="tx1"/>
                </a:solidFill>
              </a:rPr>
              <a:t>No!</a:t>
            </a:r>
          </a:p>
        </p:txBody>
      </p:sp>
      <p:sp>
        <p:nvSpPr>
          <p:cNvPr id="14" name="Rectangle 13"/>
          <p:cNvSpPr/>
          <p:nvPr/>
        </p:nvSpPr>
        <p:spPr>
          <a:xfrm>
            <a:off x="394855" y="6084045"/>
            <a:ext cx="11153634" cy="675406"/>
          </a:xfrm>
          <a:prstGeom prst="rect">
            <a:avLst/>
          </a:prstGeom>
          <a:noFill/>
          <a:ln>
            <a:solidFill>
              <a:srgbClr val="0C2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lnSpc>
                <a:spcPct val="90000"/>
              </a:lnSpc>
              <a:spcBef>
                <a:spcPts val="1000"/>
              </a:spcBef>
            </a:pPr>
            <a:r>
              <a:rPr lang="en-US" sz="2400" dirty="0">
                <a:solidFill>
                  <a:prstClr val="black"/>
                </a:solidFill>
              </a:rPr>
              <a:t>We now need to consider the word seen in </a:t>
            </a:r>
            <a:r>
              <a:rPr lang="en-US" sz="2400" dirty="0">
                <a:solidFill>
                  <a:srgbClr val="00B050"/>
                </a:solidFill>
              </a:rPr>
              <a:t>Gen 1:5 </a:t>
            </a:r>
            <a:r>
              <a:rPr lang="en-US" sz="2400" dirty="0">
                <a:solidFill>
                  <a:prstClr val="black"/>
                </a:solidFill>
              </a:rPr>
              <a:t>(</a:t>
            </a:r>
            <a:r>
              <a:rPr lang="en-US" sz="2400" dirty="0">
                <a:solidFill>
                  <a:srgbClr val="FF0000"/>
                </a:solidFill>
              </a:rPr>
              <a:t>b</a:t>
            </a:r>
            <a:r>
              <a:rPr lang="en-US" sz="2400" dirty="0">
                <a:solidFill>
                  <a:prstClr val="black"/>
                </a:solidFill>
              </a:rPr>
              <a:t>) – </a:t>
            </a:r>
            <a:r>
              <a:rPr lang="en-US" sz="2400" b="1" dirty="0">
                <a:solidFill>
                  <a:srgbClr val="FF0000"/>
                </a:solidFill>
              </a:rPr>
              <a:t>morning</a:t>
            </a:r>
            <a:r>
              <a:rPr lang="en-US" sz="2400" dirty="0">
                <a:solidFill>
                  <a:prstClr val="black"/>
                </a:solidFill>
              </a:rPr>
              <a:t> or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ב</a:t>
            </a:r>
            <a:r>
              <a:rPr lang="en-US" sz="2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ק</a:t>
            </a:r>
            <a:r>
              <a:rPr lang="en-US" sz="2000" baseline="-25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3600" dirty="0">
                <a:solidFill>
                  <a:srgbClr val="9900CC"/>
                </a:solidFill>
                <a:latin typeface="Times New Roman" panose="02020603050405020304" pitchFamily="18" charset="0"/>
                <a:ea typeface="Calibri" panose="020F0502020204030204" pitchFamily="34" charset="0"/>
                <a:cs typeface="Times New Roman" panose="02020603050405020304" pitchFamily="18" charset="0"/>
              </a:rPr>
              <a:t>ר</a:t>
            </a:r>
            <a:r>
              <a:rPr lang="en-US" sz="40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 </a:t>
            </a:r>
            <a:r>
              <a:rPr lang="en-US" sz="4000" dirty="0">
                <a:noFill/>
                <a:ea typeface="Calibri" panose="020F0502020204030204" pitchFamily="34" charset="0"/>
                <a:cs typeface="Calibri" panose="020F0502020204030204" pitchFamily="34" charset="0"/>
              </a:rPr>
              <a:t>.</a:t>
            </a:r>
            <a:r>
              <a:rPr lang="en-US" sz="4000" dirty="0">
                <a:solidFill>
                  <a:srgbClr val="FFFFFF"/>
                </a:solidFill>
                <a:ea typeface="Calibri" panose="020F0502020204030204" pitchFamily="34" charset="0"/>
                <a:cs typeface="Calibri" panose="020F0502020204030204" pitchFamily="34" charset="0"/>
              </a:rPr>
              <a:t> </a:t>
            </a:r>
            <a:r>
              <a:rPr lang="en-US" sz="2700" dirty="0">
                <a:solidFill>
                  <a:prstClr val="black">
                    <a:lumMod val="95000"/>
                    <a:lumOff val="5000"/>
                  </a:prstClr>
                </a:solidFill>
                <a:ea typeface="Calibri" panose="020F0502020204030204" pitchFamily="34" charset="0"/>
                <a:cs typeface="Calibri" panose="020F0502020204030204" pitchFamily="34" charset="0"/>
              </a:rPr>
              <a:t>&lt;</a:t>
            </a:r>
            <a:r>
              <a:rPr lang="en-US" sz="2700" b="1" dirty="0" err="1">
                <a:solidFill>
                  <a:srgbClr val="CC00FF"/>
                </a:solidFill>
                <a:ea typeface="Calibri" panose="020F0502020204030204" pitchFamily="34" charset="0"/>
                <a:cs typeface="Calibri" panose="020F0502020204030204" pitchFamily="34" charset="0"/>
              </a:rPr>
              <a:t>boqer</a:t>
            </a:r>
            <a:r>
              <a:rPr lang="en-US" sz="2700" dirty="0">
                <a:solidFill>
                  <a:prstClr val="black">
                    <a:lumMod val="95000"/>
                    <a:lumOff val="5000"/>
                  </a:prstClr>
                </a:solidFill>
                <a:ea typeface="Calibri" panose="020F0502020204030204" pitchFamily="34" charset="0"/>
                <a:cs typeface="Calibri" panose="020F0502020204030204" pitchFamily="34" charset="0"/>
              </a:rPr>
              <a:t>&gt;.</a:t>
            </a:r>
            <a:endParaRPr lang="en-US" sz="2800" b="1" dirty="0">
              <a:solidFill>
                <a:prstClr val="black"/>
              </a:solidFill>
            </a:endParaRPr>
          </a:p>
        </p:txBody>
      </p:sp>
    </p:spTree>
    <p:extLst>
      <p:ext uri="{BB962C8B-B14F-4D97-AF65-F5344CB8AC3E}">
        <p14:creationId xmlns:p14="http://schemas.microsoft.com/office/powerpoint/2010/main" val="3069295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250"/>
                                        <p:tgtEl>
                                          <p:spTgt spid="4">
                                            <p:txEl>
                                              <p:pRg st="3" end="3"/>
                                            </p:txEl>
                                          </p:spTgt>
                                        </p:tgtEl>
                                      </p:cBhvr>
                                    </p:animEffect>
                                    <p:anim calcmode="lin" valueType="num">
                                      <p:cBhvr>
                                        <p:cTn id="15"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par>
                                <p:cTn id="23" presetID="22" presetClass="entr" presetSubtype="8" fill="hold" nodeType="withEffect">
                                  <p:stCondLst>
                                    <p:cond delay="225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250" fill="hold"/>
                                        <p:tgtEl>
                                          <p:spTgt spid="8"/>
                                        </p:tgtEl>
                                        <p:attrNameLst>
                                          <p:attrName>ppt_x</p:attrName>
                                        </p:attrNameLst>
                                      </p:cBhvr>
                                      <p:tavLst>
                                        <p:tav tm="0">
                                          <p:val>
                                            <p:strVal val="0-#ppt_w/2"/>
                                          </p:val>
                                        </p:tav>
                                        <p:tav tm="100000">
                                          <p:val>
                                            <p:strVal val="#ppt_x"/>
                                          </p:val>
                                        </p:tav>
                                      </p:tavLst>
                                    </p:anim>
                                    <p:anim calcmode="lin" valueType="num">
                                      <p:cBhvr additive="base">
                                        <p:cTn id="31" dur="125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250" fill="hold"/>
                                        <p:tgtEl>
                                          <p:spTgt spid="13"/>
                                        </p:tgtEl>
                                        <p:attrNameLst>
                                          <p:attrName>ppt_x</p:attrName>
                                        </p:attrNameLst>
                                      </p:cBhvr>
                                      <p:tavLst>
                                        <p:tav tm="0">
                                          <p:val>
                                            <p:strVal val="0-#ppt_w/2"/>
                                          </p:val>
                                        </p:tav>
                                        <p:tav tm="100000">
                                          <p:val>
                                            <p:strVal val="#ppt_x"/>
                                          </p:val>
                                        </p:tav>
                                      </p:tavLst>
                                    </p:anim>
                                    <p:anim calcmode="lin" valueType="num">
                                      <p:cBhvr additive="base">
                                        <p:cTn id="35"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2" presetClass="entr" presetSubtype="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wipe(up)">
                                      <p:cBhvr>
                                        <p:cTn id="40" dur="1750"/>
                                        <p:tgtEl>
                                          <p:spTgt spid="11"/>
                                        </p:tgtEl>
                                      </p:cBhvr>
                                    </p:animEffect>
                                  </p:childTnLst>
                                </p:cTn>
                              </p:par>
                              <p:par>
                                <p:cTn id="41" presetID="2" presetClass="entr" presetSubtype="3" fill="hold" grpId="0" nodeType="withEffect">
                                  <p:stCondLst>
                                    <p:cond delay="3000"/>
                                  </p:stCondLst>
                                  <p:childTnLst>
                                    <p:set>
                                      <p:cBhvr>
                                        <p:cTn id="42" dur="1" fill="hold">
                                          <p:stCondLst>
                                            <p:cond delay="0"/>
                                          </p:stCondLst>
                                        </p:cTn>
                                        <p:tgtEl>
                                          <p:spTgt spid="10"/>
                                        </p:tgtEl>
                                        <p:attrNameLst>
                                          <p:attrName>style.visibility</p:attrName>
                                        </p:attrNameLst>
                                      </p:cBhvr>
                                      <p:to>
                                        <p:strVal val="visible"/>
                                      </p:to>
                                    </p:set>
                                    <p:anim calcmode="lin" valueType="num">
                                      <p:cBhvr additive="base">
                                        <p:cTn id="43" dur="1750" fill="hold"/>
                                        <p:tgtEl>
                                          <p:spTgt spid="10"/>
                                        </p:tgtEl>
                                        <p:attrNameLst>
                                          <p:attrName>ppt_x</p:attrName>
                                        </p:attrNameLst>
                                      </p:cBhvr>
                                      <p:tavLst>
                                        <p:tav tm="0">
                                          <p:val>
                                            <p:strVal val="1+#ppt_w/2"/>
                                          </p:val>
                                        </p:tav>
                                        <p:tav tm="100000">
                                          <p:val>
                                            <p:strVal val="#ppt_x"/>
                                          </p:val>
                                        </p:tav>
                                      </p:tavLst>
                                    </p:anim>
                                    <p:anim calcmode="lin" valueType="num">
                                      <p:cBhvr additive="base">
                                        <p:cTn id="44" dur="1750" fill="hold"/>
                                        <p:tgtEl>
                                          <p:spTgt spid="10"/>
                                        </p:tgtEl>
                                        <p:attrNameLst>
                                          <p:attrName>ppt_y</p:attrName>
                                        </p:attrNameLst>
                                      </p:cBhvr>
                                      <p:tavLst>
                                        <p:tav tm="0">
                                          <p:val>
                                            <p:strVal val="0-#ppt_h/2"/>
                                          </p:val>
                                        </p:tav>
                                        <p:tav tm="100000">
                                          <p:val>
                                            <p:strVal val="#ppt_y"/>
                                          </p:val>
                                        </p:tav>
                                      </p:tavLst>
                                    </p:anim>
                                  </p:childTnLst>
                                </p:cTn>
                              </p:par>
                              <p:par>
                                <p:cTn id="45" presetID="26" presetClass="emph" presetSubtype="0" repeatCount="5000" fill="hold" grpId="1" nodeType="withEffect">
                                  <p:stCondLst>
                                    <p:cond delay="4000"/>
                                  </p:stCondLst>
                                  <p:childTnLst>
                                    <p:animEffect transition="out" filter="fade">
                                      <p:cBhvr>
                                        <p:cTn id="46" dur="1000" tmFilter="0, 0; .2, .5; .8, .5; 1, 0"/>
                                        <p:tgtEl>
                                          <p:spTgt spid="10"/>
                                        </p:tgtEl>
                                      </p:cBhvr>
                                    </p:animEffect>
                                    <p:animScale>
                                      <p:cBhvr>
                                        <p:cTn id="47" dur="500" autoRev="1" fill="hold"/>
                                        <p:tgtEl>
                                          <p:spTgt spid="10"/>
                                        </p:tgtEl>
                                      </p:cBhvr>
                                      <p:by x="105000" y="105000"/>
                                    </p:animScale>
                                  </p:childTnLst>
                                </p:cTn>
                              </p:par>
                              <p:par>
                                <p:cTn id="48" presetID="2" presetClass="entr" presetSubtype="9" fill="hold" grpId="0" nodeType="withEffect">
                                  <p:stCondLst>
                                    <p:cond delay="3000"/>
                                  </p:stCondLst>
                                  <p:childTnLst>
                                    <p:set>
                                      <p:cBhvr>
                                        <p:cTn id="49" dur="1" fill="hold">
                                          <p:stCondLst>
                                            <p:cond delay="0"/>
                                          </p:stCondLst>
                                        </p:cTn>
                                        <p:tgtEl>
                                          <p:spTgt spid="9"/>
                                        </p:tgtEl>
                                        <p:attrNameLst>
                                          <p:attrName>style.visibility</p:attrName>
                                        </p:attrNameLst>
                                      </p:cBhvr>
                                      <p:to>
                                        <p:strVal val="visible"/>
                                      </p:to>
                                    </p:set>
                                    <p:anim calcmode="lin" valueType="num">
                                      <p:cBhvr additive="base">
                                        <p:cTn id="50" dur="1250" fill="hold"/>
                                        <p:tgtEl>
                                          <p:spTgt spid="9"/>
                                        </p:tgtEl>
                                        <p:attrNameLst>
                                          <p:attrName>ppt_x</p:attrName>
                                        </p:attrNameLst>
                                      </p:cBhvr>
                                      <p:tavLst>
                                        <p:tav tm="0">
                                          <p:val>
                                            <p:strVal val="0-#ppt_w/2"/>
                                          </p:val>
                                        </p:tav>
                                        <p:tav tm="100000">
                                          <p:val>
                                            <p:strVal val="#ppt_x"/>
                                          </p:val>
                                        </p:tav>
                                      </p:tavLst>
                                    </p:anim>
                                    <p:anim calcmode="lin" valueType="num">
                                      <p:cBhvr additive="base">
                                        <p:cTn id="51" dur="1250" fill="hold"/>
                                        <p:tgtEl>
                                          <p:spTgt spid="9"/>
                                        </p:tgtEl>
                                        <p:attrNameLst>
                                          <p:attrName>ppt_y</p:attrName>
                                        </p:attrNameLst>
                                      </p:cBhvr>
                                      <p:tavLst>
                                        <p:tav tm="0">
                                          <p:val>
                                            <p:strVal val="0-#ppt_h/2"/>
                                          </p:val>
                                        </p:tav>
                                        <p:tav tm="100000">
                                          <p:val>
                                            <p:strVal val="#ppt_y"/>
                                          </p:val>
                                        </p:tav>
                                      </p:tavLst>
                                    </p:anim>
                                  </p:childTnLst>
                                </p:cTn>
                              </p:par>
                              <p:par>
                                <p:cTn id="52" presetID="26" presetClass="emph" presetSubtype="0" repeatCount="5000" fill="hold" grpId="1" nodeType="withEffect">
                                  <p:stCondLst>
                                    <p:cond delay="3000"/>
                                  </p:stCondLst>
                                  <p:childTnLst>
                                    <p:animEffect transition="out" filter="fade">
                                      <p:cBhvr>
                                        <p:cTn id="53" dur="1000" tmFilter="0, 0; .2, .5; .8, .5; 1, 0"/>
                                        <p:tgtEl>
                                          <p:spTgt spid="9"/>
                                        </p:tgtEl>
                                      </p:cBhvr>
                                    </p:animEffect>
                                    <p:animScale>
                                      <p:cBhvr>
                                        <p:cTn id="54" dur="500" autoRev="1" fill="hold"/>
                                        <p:tgtEl>
                                          <p:spTgt spid="9"/>
                                        </p:tgtEl>
                                      </p:cBhvr>
                                      <p:by x="105000" y="105000"/>
                                    </p:animScale>
                                  </p:childTnLst>
                                </p:cTn>
                              </p:par>
                            </p:childTnLst>
                          </p:cTn>
                        </p:par>
                      </p:childTnLst>
                    </p:cTn>
                  </p:par>
                  <p:par>
                    <p:cTn id="55" fill="hold">
                      <p:stCondLst>
                        <p:cond delay="indefinite"/>
                      </p:stCondLst>
                      <p:childTnLst>
                        <p:par>
                          <p:cTn id="56" fill="hold">
                            <p:stCondLst>
                              <p:cond delay="0"/>
                            </p:stCondLst>
                            <p:childTnLst>
                              <p:par>
                                <p:cTn id="57" presetID="21" presetClass="entr" presetSubtype="1" fill="hold" grpId="0" nodeType="clickEffect">
                                  <p:stCondLst>
                                    <p:cond delay="0"/>
                                  </p:stCondLst>
                                  <p:childTnLst>
                                    <p:set>
                                      <p:cBhvr>
                                        <p:cTn id="58" dur="1" fill="hold">
                                          <p:stCondLst>
                                            <p:cond delay="0"/>
                                          </p:stCondLst>
                                        </p:cTn>
                                        <p:tgtEl>
                                          <p:spTgt spid="12"/>
                                        </p:tgtEl>
                                        <p:attrNameLst>
                                          <p:attrName>style.visibility</p:attrName>
                                        </p:attrNameLst>
                                      </p:cBhvr>
                                      <p:to>
                                        <p:strVal val="visible"/>
                                      </p:to>
                                    </p:set>
                                    <p:animEffect transition="in" filter="wheel(1)">
                                      <p:cBhvr>
                                        <p:cTn id="59" dur="1250"/>
                                        <p:tgtEl>
                                          <p:spTgt spid="12"/>
                                        </p:tgtEl>
                                      </p:cBhvr>
                                    </p:animEffect>
                                  </p:childTnLst>
                                </p:cTn>
                              </p:par>
                            </p:childTnLst>
                          </p:cTn>
                        </p:par>
                      </p:childTnLst>
                    </p:cTn>
                  </p:par>
                  <p:par>
                    <p:cTn id="60" fill="hold">
                      <p:stCondLst>
                        <p:cond delay="indefinite"/>
                      </p:stCondLst>
                      <p:childTnLst>
                        <p:par>
                          <p:cTn id="61" fill="hold">
                            <p:stCondLst>
                              <p:cond delay="0"/>
                            </p:stCondLst>
                            <p:childTnLst>
                              <p:par>
                                <p:cTn id="62" presetID="42" presetClass="entr" presetSubtype="0" fill="hold" grpId="0"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1000"/>
                                        <p:tgtEl>
                                          <p:spTgt spid="14"/>
                                        </p:tgtEl>
                                      </p:cBhvr>
                                    </p:animEffect>
                                    <p:anim calcmode="lin" valueType="num">
                                      <p:cBhvr>
                                        <p:cTn id="65" dur="1000" fill="hold"/>
                                        <p:tgtEl>
                                          <p:spTgt spid="14"/>
                                        </p:tgtEl>
                                        <p:attrNameLst>
                                          <p:attrName>ppt_x</p:attrName>
                                        </p:attrNameLst>
                                      </p:cBhvr>
                                      <p:tavLst>
                                        <p:tav tm="0">
                                          <p:val>
                                            <p:strVal val="#ppt_x"/>
                                          </p:val>
                                        </p:tav>
                                        <p:tav tm="100000">
                                          <p:val>
                                            <p:strVal val="#ppt_x"/>
                                          </p:val>
                                        </p:tav>
                                      </p:tavLst>
                                    </p:anim>
                                    <p:anim calcmode="lin" valueType="num">
                                      <p:cBhvr>
                                        <p:cTn id="66"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2" grpId="0" animBg="1"/>
      <p:bldP spid="7" grpId="0" animBg="1"/>
      <p:bldP spid="10" grpId="0" animBg="1"/>
      <p:bldP spid="10" grpId="1" animBg="1"/>
      <p:bldP spid="11" grpId="0"/>
      <p:bldP spid="13" grpId="0"/>
      <p:bldP spid="9" grpId="0" animBg="1"/>
      <p:bldP spid="9" grpId="1" animBg="1"/>
      <p:bldP spid="12" grpId="0" animBg="1"/>
      <p:bldP spid="14" grpId="0" animBg="1"/>
    </p:bldLst>
  </p:timing>
</p:sld>
</file>

<file path=ppt/slides/slide7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00B0F0">
                <a:alpha val="35000"/>
              </a:srgbClr>
            </a:gs>
            <a:gs pos="50000">
              <a:srgbClr val="E2FD59">
                <a:alpha val="67000"/>
              </a:srgbClr>
            </a:gs>
            <a:gs pos="100000">
              <a:srgbClr val="CC00FF">
                <a:alpha val="24000"/>
              </a:srgb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16" name="Pie 15"/>
          <p:cNvSpPr/>
          <p:nvPr/>
        </p:nvSpPr>
        <p:spPr>
          <a:xfrm>
            <a:off x="5665642" y="2658806"/>
            <a:ext cx="2499014" cy="2418580"/>
          </a:xfrm>
          <a:prstGeom prst="pie">
            <a:avLst>
              <a:gd name="adj1" fmla="val 21598990"/>
              <a:gd name="adj2" fmla="val 10773670"/>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defTabSz="914400"/>
            <a:endParaRPr lang="en-CA">
              <a:solidFill>
                <a:prstClr val="black"/>
              </a:solidFill>
            </a:endParaRPr>
          </a:p>
        </p:txBody>
      </p:sp>
      <p:sp>
        <p:nvSpPr>
          <p:cNvPr id="3" name="Title 2"/>
          <p:cNvSpPr>
            <a:spLocks noGrp="1"/>
          </p:cNvSpPr>
          <p:nvPr>
            <p:ph type="title"/>
          </p:nvPr>
        </p:nvSpPr>
        <p:spPr>
          <a:xfrm>
            <a:off x="93518" y="154547"/>
            <a:ext cx="11980717" cy="885656"/>
          </a:xfrm>
        </p:spPr>
        <p:txBody>
          <a:bodyPr>
            <a:normAutofit fontScale="90000"/>
          </a:bodyPr>
          <a:lstStyle/>
          <a:p>
            <a:pPr marL="0" marR="0">
              <a:lnSpc>
                <a:spcPct val="115000"/>
              </a:lnSpc>
              <a:spcBef>
                <a:spcPts val="0"/>
              </a:spcBef>
              <a:spcAft>
                <a:spcPts val="1000"/>
              </a:spcAft>
            </a:pPr>
            <a:r>
              <a:rPr lang="en-US" sz="3600" b="1" dirty="0">
                <a:solidFill>
                  <a:srgbClr val="00B050"/>
                </a:solidFill>
                <a:latin typeface="Calibri" panose="020F0502020204030204" pitchFamily="34" charset="0"/>
                <a:ea typeface="Calibri" panose="020F0502020204030204" pitchFamily="34" charset="0"/>
                <a:cs typeface="Calibri" panose="020F0502020204030204" pitchFamily="34" charset="0"/>
              </a:rPr>
              <a:t>Gen 1:5</a:t>
            </a:r>
            <a:r>
              <a:rPr lang="en-US" sz="3600" b="1" u="sng" dirty="0">
                <a:solidFill>
                  <a:srgbClr val="FF0000"/>
                </a:solidFill>
                <a:latin typeface="Calibri" panose="020F0502020204030204" pitchFamily="34" charset="0"/>
                <a:ea typeface="Calibri" panose="020F0502020204030204" pitchFamily="34" charset="0"/>
                <a:cs typeface="Calibri" panose="020F0502020204030204" pitchFamily="34" charset="0"/>
              </a:rPr>
              <a:t>b </a:t>
            </a:r>
            <a:r>
              <a:rPr lang="en-US" sz="3600" dirty="0">
                <a:solidFill>
                  <a:srgbClr val="996633"/>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And there was </a:t>
            </a:r>
            <a:r>
              <a:rPr lang="en-US" sz="3600" b="1" dirty="0">
                <a:ln>
                  <a:solidFill>
                    <a:sysClr val="windowText" lastClr="000000"/>
                  </a:solidFill>
                </a:ln>
                <a:solidFill>
                  <a:schemeClr val="bg2">
                    <a:lumMod val="50000"/>
                  </a:schemeClr>
                </a:solidFill>
                <a:latin typeface="Calibri" panose="020F0502020204030204" pitchFamily="34" charset="0"/>
                <a:ea typeface="Calibri" panose="020F0502020204030204" pitchFamily="34" charset="0"/>
                <a:cs typeface="Calibri" panose="020F0502020204030204" pitchFamily="34" charset="0"/>
              </a:rPr>
              <a:t>evening</a:t>
            </a:r>
            <a:r>
              <a:rPr lang="en-US" sz="3600" dirty="0">
                <a:solidFill>
                  <a:srgbClr val="000000"/>
                </a:solidFill>
                <a:latin typeface="Calibri" panose="020F0502020204030204" pitchFamily="34" charset="0"/>
                <a:ea typeface="Calibri" panose="020F0502020204030204" pitchFamily="34" charset="0"/>
                <a:cs typeface="Calibri" panose="020F0502020204030204" pitchFamily="34" charset="0"/>
              </a:rPr>
              <a:t> and there was </a:t>
            </a:r>
            <a:r>
              <a:rPr lang="en-US" sz="3600" b="1" u="sng" dirty="0">
                <a:ln>
                  <a:solidFill>
                    <a:schemeClr val="tx1"/>
                  </a:solidFill>
                </a:ln>
                <a:solidFill>
                  <a:srgbClr val="00B050"/>
                </a:solidFill>
                <a:effectLst>
                  <a:glow rad="127000">
                    <a:srgbClr val="00FF99"/>
                  </a:glow>
                </a:effectLst>
                <a:latin typeface="Calibri" panose="020F0502020204030204" pitchFamily="34" charset="0"/>
                <a:ea typeface="Calibri" panose="020F0502020204030204" pitchFamily="34" charset="0"/>
                <a:cs typeface="Calibri" panose="020F0502020204030204" pitchFamily="34" charset="0"/>
              </a:rPr>
              <a:t>mornin</a:t>
            </a:r>
            <a:r>
              <a:rPr lang="en-US" sz="3600" b="1" dirty="0">
                <a:ln>
                  <a:solidFill>
                    <a:schemeClr val="tx1"/>
                  </a:solidFill>
                </a:ln>
                <a:solidFill>
                  <a:srgbClr val="00B050"/>
                </a:solidFill>
                <a:effectLst>
                  <a:glow rad="127000">
                    <a:srgbClr val="00FF99"/>
                  </a:glow>
                </a:effectLst>
                <a:latin typeface="Calibri" panose="020F0502020204030204" pitchFamily="34" charset="0"/>
                <a:ea typeface="Calibri" panose="020F0502020204030204" pitchFamily="34" charset="0"/>
                <a:cs typeface="Calibri" panose="020F0502020204030204" pitchFamily="34" charset="0"/>
              </a:rPr>
              <a:t>g</a:t>
            </a:r>
            <a:r>
              <a:rPr lang="en-US" sz="3600" b="1" dirty="0">
                <a:solidFill>
                  <a:srgbClr val="00B050"/>
                </a:solidFill>
                <a:latin typeface="Calibri" panose="020F0502020204030204" pitchFamily="34" charset="0"/>
                <a:ea typeface="Calibri" panose="020F0502020204030204" pitchFamily="34" charset="0"/>
                <a:cs typeface="Calibri" panose="020F0502020204030204" pitchFamily="34" charset="0"/>
              </a:rPr>
              <a:t>, </a:t>
            </a:r>
            <a:r>
              <a:rPr lang="en-US" sz="3600" dirty="0">
                <a:solidFill>
                  <a:srgbClr val="CC0099"/>
                </a:solidFill>
                <a:latin typeface="Arial Black" panose="020B0A04020102020204" pitchFamily="34" charset="0"/>
                <a:ea typeface="Calibri" panose="020F0502020204030204" pitchFamily="34" charset="0"/>
                <a:cs typeface="Calibri" panose="020F0502020204030204" pitchFamily="34" charset="0"/>
              </a:rPr>
              <a:t>one day.</a:t>
            </a:r>
            <a:r>
              <a:rPr lang="en-US" sz="3600" dirty="0">
                <a:solidFill>
                  <a:srgbClr val="CC0099"/>
                </a:solidFill>
                <a:latin typeface="Calibri" panose="020F0502020204030204" pitchFamily="34" charset="0"/>
                <a:ea typeface="Calibri" panose="020F0502020204030204" pitchFamily="34" charset="0"/>
                <a:cs typeface="Calibri" panose="020F0502020204030204" pitchFamily="34" charset="0"/>
              </a:rPr>
              <a:t> </a:t>
            </a:r>
            <a:endParaRPr lang="en-US" sz="2400" dirty="0">
              <a:latin typeface="+mn-lt"/>
            </a:endParaRPr>
          </a:p>
        </p:txBody>
      </p:sp>
      <p:sp>
        <p:nvSpPr>
          <p:cNvPr id="4" name="Text Placeholder 3"/>
          <p:cNvSpPr>
            <a:spLocks noGrp="1"/>
          </p:cNvSpPr>
          <p:nvPr>
            <p:ph type="body" idx="1"/>
          </p:nvPr>
        </p:nvSpPr>
        <p:spPr>
          <a:xfrm>
            <a:off x="128731" y="1371644"/>
            <a:ext cx="11809926" cy="3802927"/>
          </a:xfrm>
        </p:spPr>
        <p:txBody>
          <a:bodyPr>
            <a:noAutofit/>
          </a:bodyPr>
          <a:lstStyle/>
          <a:p>
            <a:r>
              <a:rPr lang="en-US" dirty="0">
                <a:noFill/>
              </a:rPr>
              <a:t> 		            </a:t>
            </a:r>
            <a:r>
              <a:rPr lang="en-US" sz="3200" dirty="0">
                <a:solidFill>
                  <a:srgbClr val="800000"/>
                </a:solidFill>
                <a:latin typeface="Arial Black" pitchFamily="34" charset="0"/>
              </a:rPr>
              <a:t>The </a:t>
            </a:r>
            <a:r>
              <a:rPr lang="en-US" sz="3200" u="sng" dirty="0">
                <a:solidFill>
                  <a:srgbClr val="800000"/>
                </a:solidFill>
                <a:latin typeface="Arial Black" pitchFamily="34" charset="0"/>
              </a:rPr>
              <a:t>full</a:t>
            </a:r>
            <a:r>
              <a:rPr lang="en-US" sz="3200" dirty="0">
                <a:solidFill>
                  <a:srgbClr val="800000"/>
                </a:solidFill>
                <a:latin typeface="Arial Black" pitchFamily="34" charset="0"/>
              </a:rPr>
              <a:t> 24         hours of Cycle #1</a:t>
            </a:r>
            <a:br>
              <a:rPr lang="en-US" sz="3200" dirty="0">
                <a:solidFill>
                  <a:srgbClr val="800000"/>
                </a:solidFill>
                <a:latin typeface="Arial Black" pitchFamily="34" charset="0"/>
              </a:rPr>
            </a:br>
            <a:r>
              <a:rPr lang="en-US" sz="2800" b="1" dirty="0">
                <a:ln>
                  <a:solidFill>
                    <a:srgbClr val="9900FF"/>
                  </a:solidFill>
                </a:ln>
                <a:solidFill>
                  <a:prstClr val="black"/>
                </a:solidFill>
                <a:effectLst>
                  <a:glow rad="228600">
                    <a:srgbClr val="ED7D31">
                      <a:lumMod val="60000"/>
                      <a:lumOff val="40000"/>
                    </a:srgbClr>
                  </a:glow>
                </a:effectLst>
                <a:latin typeface="Arial Black" pitchFamily="34" charset="0"/>
              </a:rPr>
              <a:t>Creation;</a:t>
            </a:r>
            <a:r>
              <a:rPr lang="en-US" sz="2800" dirty="0">
                <a:solidFill>
                  <a:srgbClr val="800000"/>
                </a:solidFill>
              </a:rPr>
              <a:t> and </a:t>
            </a:r>
            <a:r>
              <a:rPr lang="en-US" sz="2800" b="1" i="1" dirty="0">
                <a:solidFill>
                  <a:schemeClr val="tx1"/>
                </a:solidFill>
                <a:effectLst>
                  <a:glow rad="127000">
                    <a:srgbClr val="00FF00"/>
                  </a:glow>
                </a:effectLst>
              </a:rPr>
              <a:t>restoration</a:t>
            </a:r>
            <a:r>
              <a:rPr lang="en-US" sz="2800" dirty="0">
                <a:solidFill>
                  <a:srgbClr val="800000"/>
                </a:solidFill>
              </a:rPr>
              <a:t> of Light</a:t>
            </a:r>
          </a:p>
          <a:p>
            <a:endParaRPr lang="en-US" sz="2800" dirty="0">
              <a:solidFill>
                <a:srgbClr val="800000"/>
              </a:solidFill>
            </a:endParaRPr>
          </a:p>
          <a:p>
            <a:endParaRPr lang="en-US" sz="2800" dirty="0">
              <a:solidFill>
                <a:srgbClr val="800000"/>
              </a:solidFill>
            </a:endParaRPr>
          </a:p>
          <a:p>
            <a:r>
              <a:rPr lang="en-US" sz="2800" dirty="0">
                <a:solidFill>
                  <a:srgbClr val="800000"/>
                </a:solidFill>
              </a:rPr>
              <a:t>								</a:t>
            </a:r>
            <a:endParaRPr lang="en-US" sz="2800" b="1" dirty="0">
              <a:solidFill>
                <a:srgbClr val="9900FF"/>
              </a:solidFill>
            </a:endParaRPr>
          </a:p>
          <a:p>
            <a:endParaRPr lang="en-US" sz="2800" dirty="0">
              <a:solidFill>
                <a:srgbClr val="800000"/>
              </a:solidFill>
            </a:endParaRPr>
          </a:p>
        </p:txBody>
      </p:sp>
      <p:sp>
        <p:nvSpPr>
          <p:cNvPr id="2" name="Chord 1"/>
          <p:cNvSpPr/>
          <p:nvPr/>
        </p:nvSpPr>
        <p:spPr>
          <a:xfrm rot="7973960">
            <a:off x="5675950" y="2529768"/>
            <a:ext cx="2498213" cy="2567364"/>
          </a:xfrm>
          <a:prstGeom prst="chord">
            <a:avLst>
              <a:gd name="adj1" fmla="val 2700000"/>
              <a:gd name="adj2" fmla="val 13802171"/>
            </a:avLst>
          </a:prstGeom>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cxnSp>
        <p:nvCxnSpPr>
          <p:cNvPr id="6" name="Straight Arrow Connector 5"/>
          <p:cNvCxnSpPr/>
          <p:nvPr/>
        </p:nvCxnSpPr>
        <p:spPr>
          <a:xfrm>
            <a:off x="3955055" y="2258458"/>
            <a:ext cx="2870158" cy="1025055"/>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 name="Curved Down Arrow 6"/>
          <p:cNvSpPr/>
          <p:nvPr/>
        </p:nvSpPr>
        <p:spPr>
          <a:xfrm>
            <a:off x="5270119" y="2161294"/>
            <a:ext cx="3664449" cy="1413164"/>
          </a:xfrm>
          <a:prstGeom prst="curvedDownArrow">
            <a:avLst>
              <a:gd name="adj1" fmla="val 7629"/>
              <a:gd name="adj2" fmla="val 50000"/>
              <a:gd name="adj3" fmla="val 33088"/>
            </a:avLst>
          </a:prstGeom>
          <a:solidFill>
            <a:schemeClr val="accent2">
              <a:lumMod val="75000"/>
            </a:schemeClr>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10" name="Pie 9"/>
          <p:cNvSpPr/>
          <p:nvPr/>
        </p:nvSpPr>
        <p:spPr>
          <a:xfrm rot="10380312">
            <a:off x="5670120" y="2952835"/>
            <a:ext cx="2536746" cy="1831119"/>
          </a:xfrm>
          <a:prstGeom prst="pie">
            <a:avLst>
              <a:gd name="adj1" fmla="val 10757645"/>
              <a:gd name="adj2" fmla="val 11295914"/>
            </a:avLst>
          </a:prstGeom>
          <a:solidFill>
            <a:schemeClr val="tx1">
              <a:lumMod val="75000"/>
              <a:lumOff val="25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11" name="Rectangle 10"/>
          <p:cNvSpPr/>
          <p:nvPr/>
        </p:nvSpPr>
        <p:spPr>
          <a:xfrm>
            <a:off x="1757204" y="5746049"/>
            <a:ext cx="10278737"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lnSpc>
                <a:spcPct val="90000"/>
              </a:lnSpc>
              <a:spcBef>
                <a:spcPts val="1000"/>
              </a:spcBef>
            </a:pPr>
            <a:r>
              <a:rPr lang="en-US" sz="2800" b="1" dirty="0" err="1">
                <a:solidFill>
                  <a:prstClr val="black"/>
                </a:solidFill>
                <a:effectLst>
                  <a:glow rad="101600">
                    <a:srgbClr val="FF33CC">
                      <a:alpha val="60000"/>
                    </a:srgbClr>
                  </a:glow>
                </a:effectLst>
              </a:rPr>
              <a:t>Layil</a:t>
            </a:r>
            <a:r>
              <a:rPr lang="en-US" sz="2800" b="1" dirty="0">
                <a:solidFill>
                  <a:prstClr val="black"/>
                </a:solidFill>
                <a:effectLst>
                  <a:glow rad="101600">
                    <a:srgbClr val="FF33CC">
                      <a:alpha val="60000"/>
                    </a:srgbClr>
                  </a:glow>
                </a:effectLst>
              </a:rPr>
              <a:t>, </a:t>
            </a:r>
            <a:r>
              <a:rPr lang="en-US" sz="2800" b="1" dirty="0">
                <a:solidFill>
                  <a:prstClr val="black"/>
                </a:solidFill>
              </a:rPr>
              <a:t>the </a:t>
            </a:r>
            <a:r>
              <a:rPr lang="en-US" sz="2800" b="1" u="sng" dirty="0">
                <a:solidFill>
                  <a:prstClr val="black"/>
                </a:solidFill>
              </a:rPr>
              <a:t>acceptable night darkness</a:t>
            </a:r>
            <a:r>
              <a:rPr lang="en-US" sz="2800" b="1" dirty="0">
                <a:solidFill>
                  <a:prstClr val="black"/>
                </a:solidFill>
              </a:rPr>
              <a:t> passes by unannounced. Why? Nothing occurred in the night darkness! </a:t>
            </a:r>
          </a:p>
        </p:txBody>
      </p:sp>
      <p:cxnSp>
        <p:nvCxnSpPr>
          <p:cNvPr id="8" name="Straight Connector 7"/>
          <p:cNvCxnSpPr/>
          <p:nvPr/>
        </p:nvCxnSpPr>
        <p:spPr>
          <a:xfrm flipV="1">
            <a:off x="6882098" y="3541407"/>
            <a:ext cx="2228864" cy="294692"/>
          </a:xfrm>
          <a:prstGeom prst="line">
            <a:avLst/>
          </a:prstGeom>
          <a:ln w="57150">
            <a:solidFill>
              <a:srgbClr val="9900FF"/>
            </a:solidFill>
          </a:ln>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9110962" y="3229118"/>
            <a:ext cx="3081038" cy="618169"/>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lnSpc>
                <a:spcPct val="90000"/>
              </a:lnSpc>
              <a:spcBef>
                <a:spcPts val="1000"/>
              </a:spcBef>
            </a:pPr>
            <a:r>
              <a:rPr lang="en-US" sz="2800" b="1" dirty="0" err="1">
                <a:solidFill>
                  <a:srgbClr val="9900FF"/>
                </a:solidFill>
              </a:rPr>
              <a:t>Yahusha</a:t>
            </a:r>
            <a:r>
              <a:rPr lang="en-US" sz="2800" b="1" dirty="0">
                <a:solidFill>
                  <a:srgbClr val="9900FF"/>
                </a:solidFill>
              </a:rPr>
              <a:t> – </a:t>
            </a:r>
            <a:r>
              <a:rPr lang="en-US" sz="2800" b="1" dirty="0">
                <a:solidFill>
                  <a:srgbClr val="9900FF"/>
                </a:solidFill>
                <a:effectLst>
                  <a:glow rad="431800">
                    <a:srgbClr val="FFFF00"/>
                  </a:glow>
                </a:effectLst>
              </a:rPr>
              <a:t>{LIGHT}, </a:t>
            </a:r>
            <a:r>
              <a:rPr lang="en-US" sz="2800" b="1" dirty="0">
                <a:solidFill>
                  <a:srgbClr val="9900FF"/>
                </a:solidFill>
              </a:rPr>
              <a:t>withdraws!</a:t>
            </a:r>
          </a:p>
        </p:txBody>
      </p:sp>
      <p:cxnSp>
        <p:nvCxnSpPr>
          <p:cNvPr id="12" name="Straight Arrow Connector 11"/>
          <p:cNvCxnSpPr/>
          <p:nvPr/>
        </p:nvCxnSpPr>
        <p:spPr>
          <a:xfrm>
            <a:off x="8185796" y="3836100"/>
            <a:ext cx="925166" cy="586656"/>
          </a:xfrm>
          <a:prstGeom prst="straightConnector1">
            <a:avLst/>
          </a:prstGeom>
          <a:ln w="57150">
            <a:solidFill>
              <a:schemeClr val="tx1">
                <a:lumMod val="65000"/>
                <a:lumOff val="35000"/>
              </a:schemeClr>
            </a:solidFill>
            <a:tailEnd type="arrow"/>
          </a:ln>
        </p:spPr>
        <p:style>
          <a:lnRef idx="1">
            <a:schemeClr val="accent1"/>
          </a:lnRef>
          <a:fillRef idx="0">
            <a:schemeClr val="accent1"/>
          </a:fillRef>
          <a:effectRef idx="0">
            <a:schemeClr val="accent1"/>
          </a:effectRef>
          <a:fontRef idx="minor">
            <a:schemeClr val="tx1"/>
          </a:fontRef>
        </p:style>
      </p:cxnSp>
      <p:sp>
        <p:nvSpPr>
          <p:cNvPr id="14" name="Rectangle 13"/>
          <p:cNvSpPr/>
          <p:nvPr/>
        </p:nvSpPr>
        <p:spPr>
          <a:xfrm>
            <a:off x="8764737" y="3836099"/>
            <a:ext cx="2711652" cy="14671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CA" sz="2800" b="1" dirty="0">
                <a:solidFill>
                  <a:prstClr val="black">
                    <a:lumMod val="50000"/>
                    <a:lumOff val="50000"/>
                  </a:prstClr>
                </a:solidFill>
              </a:rPr>
              <a:t>Arrival of the </a:t>
            </a:r>
            <a:r>
              <a:rPr lang="en-CA" sz="2800" b="1" dirty="0" err="1">
                <a:solidFill>
                  <a:prstClr val="black">
                    <a:lumMod val="50000"/>
                    <a:lumOff val="50000"/>
                  </a:prstClr>
                </a:solidFill>
              </a:rPr>
              <a:t>Ereb</a:t>
            </a:r>
            <a:r>
              <a:rPr lang="en-CA" sz="2800" b="1" dirty="0">
                <a:solidFill>
                  <a:prstClr val="black">
                    <a:lumMod val="50000"/>
                    <a:lumOff val="50000"/>
                  </a:prstClr>
                </a:solidFill>
              </a:rPr>
              <a:t>/evening </a:t>
            </a:r>
            <a:br>
              <a:rPr lang="en-CA" sz="2800" b="1" dirty="0">
                <a:solidFill>
                  <a:prstClr val="black">
                    <a:lumMod val="50000"/>
                    <a:lumOff val="50000"/>
                  </a:prstClr>
                </a:solidFill>
              </a:rPr>
            </a:br>
            <a:r>
              <a:rPr lang="en-CA" sz="2800" b="1" dirty="0">
                <a:solidFill>
                  <a:prstClr val="black">
                    <a:lumMod val="50000"/>
                    <a:lumOff val="50000"/>
                  </a:prstClr>
                </a:solidFill>
              </a:rPr>
              <a:t>twilight </a:t>
            </a:r>
            <a:r>
              <a:rPr lang="en-CA" sz="2800" b="1" dirty="0">
                <a:solidFill>
                  <a:srgbClr val="FF0000"/>
                </a:solidFill>
              </a:rPr>
              <a:t>mixture.</a:t>
            </a:r>
          </a:p>
        </p:txBody>
      </p:sp>
      <p:sp>
        <p:nvSpPr>
          <p:cNvPr id="15" name="Notched Right Arrow 14"/>
          <p:cNvSpPr/>
          <p:nvPr/>
        </p:nvSpPr>
        <p:spPr>
          <a:xfrm rot="3033559">
            <a:off x="4905598" y="2195123"/>
            <a:ext cx="3536249" cy="544303"/>
          </a:xfrm>
          <a:prstGeom prst="notchedRightArrow">
            <a:avLst>
              <a:gd name="adj1" fmla="val 50000"/>
              <a:gd name="adj2" fmla="val 137873"/>
            </a:avLst>
          </a:prstGeom>
          <a:solidFill>
            <a:schemeClr val="bg2">
              <a:lumMod val="50000"/>
            </a:schemeClr>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white"/>
              </a:solidFill>
            </a:endParaRPr>
          </a:p>
        </p:txBody>
      </p:sp>
      <p:sp>
        <p:nvSpPr>
          <p:cNvPr id="5" name="Rectangle 4"/>
          <p:cNvSpPr/>
          <p:nvPr/>
        </p:nvSpPr>
        <p:spPr>
          <a:xfrm>
            <a:off x="6268611" y="4131322"/>
            <a:ext cx="1255925" cy="550845"/>
          </a:xfrm>
          <a:prstGeom prst="rect">
            <a:avLst/>
          </a:prstGeom>
          <a:no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sz="3200" b="1" dirty="0" err="1">
                <a:solidFill>
                  <a:prstClr val="black"/>
                </a:solidFill>
                <a:effectLst>
                  <a:glow rad="101600">
                    <a:srgbClr val="FF33CC">
                      <a:alpha val="60000"/>
                    </a:srgbClr>
                  </a:glow>
                </a:effectLst>
              </a:rPr>
              <a:t>Layil</a:t>
            </a:r>
            <a:endParaRPr lang="en-CA" sz="3200" dirty="0">
              <a:solidFill>
                <a:prstClr val="white"/>
              </a:solidFill>
            </a:endParaRPr>
          </a:p>
        </p:txBody>
      </p:sp>
      <p:sp>
        <p:nvSpPr>
          <p:cNvPr id="18" name="Curved Down Arrow 17"/>
          <p:cNvSpPr/>
          <p:nvPr/>
        </p:nvSpPr>
        <p:spPr>
          <a:xfrm rot="10800000">
            <a:off x="4516915" y="3849137"/>
            <a:ext cx="4096453" cy="1454157"/>
          </a:xfrm>
          <a:prstGeom prst="curvedDownArrow">
            <a:avLst>
              <a:gd name="adj1" fmla="val 7629"/>
              <a:gd name="adj2" fmla="val 50000"/>
              <a:gd name="adj3" fmla="val 33088"/>
            </a:avLst>
          </a:prstGeom>
          <a:solidFill>
            <a:schemeClr val="tx1"/>
          </a:solidFill>
          <a:ln w="28575">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9" name="Cloud Callout 8"/>
          <p:cNvSpPr/>
          <p:nvPr/>
        </p:nvSpPr>
        <p:spPr>
          <a:xfrm>
            <a:off x="88133" y="2258459"/>
            <a:ext cx="4428783" cy="3343844"/>
          </a:xfrm>
          <a:prstGeom prst="cloudCallout">
            <a:avLst>
              <a:gd name="adj1" fmla="val 51456"/>
              <a:gd name="adj2" fmla="val -2313"/>
            </a:avLst>
          </a:prstGeom>
          <a:solidFill>
            <a:srgbClr val="7BEEFD"/>
          </a:solidFill>
          <a:ln w="38100">
            <a:solidFill>
              <a:srgbClr val="FF33CC"/>
            </a:solidFill>
          </a:ln>
          <a:effectLst>
            <a:glow rad="228600">
              <a:schemeClr val="accent4">
                <a:satMod val="175000"/>
                <a:alpha val="40000"/>
              </a:schemeClr>
            </a:glow>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CA" sz="3200" dirty="0">
                <a:solidFill>
                  <a:prstClr val="black"/>
                </a:solidFill>
              </a:rPr>
              <a:t>And there was morning </a:t>
            </a:r>
            <a:r>
              <a:rPr lang="en-CA" sz="2000" dirty="0">
                <a:solidFill>
                  <a:prstClr val="black"/>
                </a:solidFill>
              </a:rPr>
              <a:t>[twilight],  </a:t>
            </a:r>
            <a:r>
              <a:rPr lang="en-CA" sz="3200" b="1" dirty="0">
                <a:solidFill>
                  <a:srgbClr val="0000CC"/>
                </a:solidFill>
              </a:rPr>
              <a:t>[BOQER] </a:t>
            </a:r>
            <a:br>
              <a:rPr lang="en-CA" sz="3200" dirty="0">
                <a:solidFill>
                  <a:prstClr val="white"/>
                </a:solidFill>
              </a:rPr>
            </a:br>
            <a:endParaRPr lang="en-CA" sz="3200" dirty="0">
              <a:solidFill>
                <a:prstClr val="white"/>
              </a:solidFill>
            </a:endParaRPr>
          </a:p>
          <a:p>
            <a:pPr algn="ctr" defTabSz="914400"/>
            <a:br>
              <a:rPr lang="en-CA" dirty="0">
                <a:solidFill>
                  <a:prstClr val="white"/>
                </a:solidFill>
              </a:rPr>
            </a:br>
            <a:r>
              <a:rPr lang="en-CA" sz="1200" dirty="0" err="1">
                <a:solidFill>
                  <a:prstClr val="black"/>
                </a:solidFill>
              </a:rPr>
              <a:t>HalleluYah</a:t>
            </a:r>
            <a:r>
              <a:rPr lang="en-CA" sz="1200" dirty="0">
                <a:solidFill>
                  <a:prstClr val="black"/>
                </a:solidFill>
              </a:rPr>
              <a:t> Scriptures</a:t>
            </a:r>
          </a:p>
        </p:txBody>
      </p:sp>
      <p:sp>
        <p:nvSpPr>
          <p:cNvPr id="20" name="Rectangle 19"/>
          <p:cNvSpPr/>
          <p:nvPr/>
        </p:nvSpPr>
        <p:spPr>
          <a:xfrm>
            <a:off x="932609" y="4179510"/>
            <a:ext cx="2420341" cy="486492"/>
          </a:xfrm>
          <a:prstGeom prst="rect">
            <a:avLst/>
          </a:prstGeom>
          <a:solidFill>
            <a:schemeClr val="bg1">
              <a:lumMod val="50000"/>
            </a:schemeClr>
          </a:solidFill>
          <a:ln w="38100">
            <a:solidFill>
              <a:srgbClr val="9900FF"/>
            </a:solidFill>
          </a:ln>
          <a:effectLst>
            <a:glow rad="127000">
              <a:srgbClr val="66FF99"/>
            </a:glow>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CA" sz="3200" b="1" dirty="0">
                <a:solidFill>
                  <a:srgbClr val="FFFF00"/>
                </a:solidFill>
                <a:latin typeface="Arial Black" pitchFamily="34" charset="0"/>
              </a:rPr>
              <a:t>Day One. </a:t>
            </a:r>
            <a:endParaRPr lang="en-CA" dirty="0">
              <a:solidFill>
                <a:srgbClr val="FFFF00"/>
              </a:solidFill>
            </a:endParaRPr>
          </a:p>
        </p:txBody>
      </p:sp>
      <p:sp>
        <p:nvSpPr>
          <p:cNvPr id="17" name="Pie 16"/>
          <p:cNvSpPr/>
          <p:nvPr/>
        </p:nvSpPr>
        <p:spPr>
          <a:xfrm>
            <a:off x="4748270" y="2495026"/>
            <a:ext cx="4016467" cy="2708223"/>
          </a:xfrm>
          <a:prstGeom prst="pie">
            <a:avLst>
              <a:gd name="adj1" fmla="val 10713154"/>
              <a:gd name="adj2" fmla="val 11065007"/>
            </a:avLst>
          </a:prstGeom>
          <a:solidFill>
            <a:srgbClr val="FFFF00"/>
          </a:solidFill>
          <a:ln w="285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en-CA">
              <a:solidFill>
                <a:prstClr val="black"/>
              </a:solidFill>
            </a:endParaRPr>
          </a:p>
        </p:txBody>
      </p:sp>
      <p:sp>
        <p:nvSpPr>
          <p:cNvPr id="19" name="Slide Number Placeholder 18"/>
          <p:cNvSpPr>
            <a:spLocks noGrp="1"/>
          </p:cNvSpPr>
          <p:nvPr>
            <p:ph type="sldNum" sz="quarter" idx="12"/>
          </p:nvPr>
        </p:nvSpPr>
        <p:spPr>
          <a:xfrm>
            <a:off x="9365478" y="6467495"/>
            <a:ext cx="2743200" cy="365125"/>
          </a:xfrm>
        </p:spPr>
        <p:txBody>
          <a:bodyPr/>
          <a:lstStyle/>
          <a:p>
            <a:fld id="{79D454C9-693C-4B68-AEF7-F33F1BD73953}" type="slidenum">
              <a:rPr lang="en-US" sz="1400" b="1" smtClean="0">
                <a:solidFill>
                  <a:prstClr val="black"/>
                </a:solidFill>
              </a:rPr>
              <a:pPr/>
              <a:t>73</a:t>
            </a:fld>
            <a:endParaRPr lang="en-US" sz="1400" b="1" dirty="0">
              <a:solidFill>
                <a:prstClr val="black"/>
              </a:solidFill>
            </a:endParaRPr>
          </a:p>
        </p:txBody>
      </p:sp>
    </p:spTree>
    <p:extLst>
      <p:ext uri="{BB962C8B-B14F-4D97-AF65-F5344CB8AC3E}">
        <p14:creationId xmlns:p14="http://schemas.microsoft.com/office/powerpoint/2010/main" val="12084972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250"/>
                                        <p:tgtEl>
                                          <p:spTgt spid="4">
                                            <p:txEl>
                                              <p:pRg st="0" end="0"/>
                                            </p:txEl>
                                          </p:spTgt>
                                        </p:tgtEl>
                                      </p:cBhvr>
                                    </p:animEffect>
                                    <p:anim calcmode="lin" valueType="num">
                                      <p:cBhvr>
                                        <p:cTn id="8" dur="1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4">
                                            <p:txEl>
                                              <p:pRg st="3" end="3"/>
                                            </p:txEl>
                                          </p:spTgt>
                                        </p:tgtEl>
                                        <p:attrNameLst>
                                          <p:attrName>style.visibility</p:attrName>
                                        </p:attrNameLst>
                                      </p:cBhvr>
                                      <p:to>
                                        <p:strVal val="visible"/>
                                      </p:to>
                                    </p:set>
                                    <p:animEffect transition="in" filter="fade">
                                      <p:cBhvr>
                                        <p:cTn id="14" dur="1250"/>
                                        <p:tgtEl>
                                          <p:spTgt spid="4">
                                            <p:txEl>
                                              <p:pRg st="3" end="3"/>
                                            </p:txEl>
                                          </p:spTgt>
                                        </p:tgtEl>
                                      </p:cBhvr>
                                    </p:animEffect>
                                    <p:anim calcmode="lin" valueType="num">
                                      <p:cBhvr>
                                        <p:cTn id="15" dur="1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16" dur="1250" fill="hold"/>
                                        <p:tgtEl>
                                          <p:spTgt spid="4">
                                            <p:txEl>
                                              <p:pRg st="3" end="3"/>
                                            </p:txEl>
                                          </p:spTgt>
                                        </p:tgtEl>
                                        <p:attrNameLst>
                                          <p:attrName>ppt_y</p:attrName>
                                        </p:attrNameLst>
                                      </p:cBhvr>
                                      <p:tavLst>
                                        <p:tav tm="0">
                                          <p:val>
                                            <p:strVal val="#ppt_y+.1"/>
                                          </p:val>
                                        </p:tav>
                                        <p:tav tm="100000">
                                          <p:val>
                                            <p:strVal val="#ppt_y"/>
                                          </p:val>
                                        </p:tav>
                                      </p:tavLst>
                                    </p:anim>
                                  </p:childTnLst>
                                </p:cTn>
                              </p:par>
                              <p:par>
                                <p:cTn id="17" presetID="22" presetClass="entr" presetSubtype="8" fill="hold" grpId="0" nodeType="with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wipe(left)">
                                      <p:cBhvr>
                                        <p:cTn id="19" dur="1750"/>
                                        <p:tgtEl>
                                          <p:spTgt spid="2"/>
                                        </p:tgtEl>
                                      </p:cBhvr>
                                    </p:animEffect>
                                  </p:childTnLst>
                                </p:cTn>
                              </p:par>
                              <p:par>
                                <p:cTn id="20" presetID="22" presetClass="entr" presetSubtype="8" fill="hold" grpId="0" nodeType="withEffect">
                                  <p:stCondLst>
                                    <p:cond delay="1250"/>
                                  </p:stCondLst>
                                  <p:childTnLst>
                                    <p:set>
                                      <p:cBhvr>
                                        <p:cTn id="21" dur="1" fill="hold">
                                          <p:stCondLst>
                                            <p:cond delay="0"/>
                                          </p:stCondLst>
                                        </p:cTn>
                                        <p:tgtEl>
                                          <p:spTgt spid="7"/>
                                        </p:tgtEl>
                                        <p:attrNameLst>
                                          <p:attrName>style.visibility</p:attrName>
                                        </p:attrNameLst>
                                      </p:cBhvr>
                                      <p:to>
                                        <p:strVal val="visible"/>
                                      </p:to>
                                    </p:set>
                                    <p:animEffect transition="in" filter="wipe(left)">
                                      <p:cBhvr>
                                        <p:cTn id="22" dur="1750"/>
                                        <p:tgtEl>
                                          <p:spTgt spid="7"/>
                                        </p:tgtEl>
                                      </p:cBhvr>
                                    </p:animEffect>
                                  </p:childTnLst>
                                </p:cTn>
                              </p:par>
                              <p:par>
                                <p:cTn id="23" presetID="22" presetClass="entr" presetSubtype="8" fill="hold" nodeType="withEffect">
                                  <p:stCondLst>
                                    <p:cond delay="275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125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9" fill="hold" nodeType="click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1250" fill="hold"/>
                                        <p:tgtEl>
                                          <p:spTgt spid="8"/>
                                        </p:tgtEl>
                                        <p:attrNameLst>
                                          <p:attrName>ppt_x</p:attrName>
                                        </p:attrNameLst>
                                      </p:cBhvr>
                                      <p:tavLst>
                                        <p:tav tm="0">
                                          <p:val>
                                            <p:strVal val="0-#ppt_w/2"/>
                                          </p:val>
                                        </p:tav>
                                        <p:tav tm="100000">
                                          <p:val>
                                            <p:strVal val="#ppt_x"/>
                                          </p:val>
                                        </p:tav>
                                      </p:tavLst>
                                    </p:anim>
                                    <p:anim calcmode="lin" valueType="num">
                                      <p:cBhvr additive="base">
                                        <p:cTn id="31" dur="1250" fill="hold"/>
                                        <p:tgtEl>
                                          <p:spTgt spid="8"/>
                                        </p:tgtEl>
                                        <p:attrNameLst>
                                          <p:attrName>ppt_y</p:attrName>
                                        </p:attrNameLst>
                                      </p:cBhvr>
                                      <p:tavLst>
                                        <p:tav tm="0">
                                          <p:val>
                                            <p:strVal val="0-#ppt_h/2"/>
                                          </p:val>
                                        </p:tav>
                                        <p:tav tm="100000">
                                          <p:val>
                                            <p:strVal val="#ppt_y"/>
                                          </p:val>
                                        </p:tav>
                                      </p:tavLst>
                                    </p:anim>
                                  </p:childTnLst>
                                </p:cTn>
                              </p:par>
                              <p:par>
                                <p:cTn id="32" presetID="2" presetClass="entr" presetSubtype="9" fill="hold" grpId="0" nodeType="withEffect">
                                  <p:stCondLst>
                                    <p:cond delay="0"/>
                                  </p:stCondLst>
                                  <p:childTnLst>
                                    <p:set>
                                      <p:cBhvr>
                                        <p:cTn id="33" dur="1" fill="hold">
                                          <p:stCondLst>
                                            <p:cond delay="0"/>
                                          </p:stCondLst>
                                        </p:cTn>
                                        <p:tgtEl>
                                          <p:spTgt spid="13"/>
                                        </p:tgtEl>
                                        <p:attrNameLst>
                                          <p:attrName>style.visibility</p:attrName>
                                        </p:attrNameLst>
                                      </p:cBhvr>
                                      <p:to>
                                        <p:strVal val="visible"/>
                                      </p:to>
                                    </p:set>
                                    <p:anim calcmode="lin" valueType="num">
                                      <p:cBhvr additive="base">
                                        <p:cTn id="34" dur="1250" fill="hold"/>
                                        <p:tgtEl>
                                          <p:spTgt spid="13"/>
                                        </p:tgtEl>
                                        <p:attrNameLst>
                                          <p:attrName>ppt_x</p:attrName>
                                        </p:attrNameLst>
                                      </p:cBhvr>
                                      <p:tavLst>
                                        <p:tav tm="0">
                                          <p:val>
                                            <p:strVal val="0-#ppt_w/2"/>
                                          </p:val>
                                        </p:tav>
                                        <p:tav tm="100000">
                                          <p:val>
                                            <p:strVal val="#ppt_x"/>
                                          </p:val>
                                        </p:tav>
                                      </p:tavLst>
                                    </p:anim>
                                    <p:anim calcmode="lin" valueType="num">
                                      <p:cBhvr additive="base">
                                        <p:cTn id="35" dur="125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2" presetClass="entr" presetSubtype="3" fill="hold" grpId="0" nodeType="clickEffect">
                                  <p:stCondLst>
                                    <p:cond delay="0"/>
                                  </p:stCondLst>
                                  <p:childTnLst>
                                    <p:set>
                                      <p:cBhvr>
                                        <p:cTn id="39" dur="1" fill="hold">
                                          <p:stCondLst>
                                            <p:cond delay="0"/>
                                          </p:stCondLst>
                                        </p:cTn>
                                        <p:tgtEl>
                                          <p:spTgt spid="10"/>
                                        </p:tgtEl>
                                        <p:attrNameLst>
                                          <p:attrName>style.visibility</p:attrName>
                                        </p:attrNameLst>
                                      </p:cBhvr>
                                      <p:to>
                                        <p:strVal val="visible"/>
                                      </p:to>
                                    </p:set>
                                    <p:anim calcmode="lin" valueType="num">
                                      <p:cBhvr additive="base">
                                        <p:cTn id="40" dur="1750" fill="hold"/>
                                        <p:tgtEl>
                                          <p:spTgt spid="10"/>
                                        </p:tgtEl>
                                        <p:attrNameLst>
                                          <p:attrName>ppt_x</p:attrName>
                                        </p:attrNameLst>
                                      </p:cBhvr>
                                      <p:tavLst>
                                        <p:tav tm="0">
                                          <p:val>
                                            <p:strVal val="1+#ppt_w/2"/>
                                          </p:val>
                                        </p:tav>
                                        <p:tav tm="100000">
                                          <p:val>
                                            <p:strVal val="#ppt_x"/>
                                          </p:val>
                                        </p:tav>
                                      </p:tavLst>
                                    </p:anim>
                                    <p:anim calcmode="lin" valueType="num">
                                      <p:cBhvr additive="base">
                                        <p:cTn id="41" dur="1750" fill="hold"/>
                                        <p:tgtEl>
                                          <p:spTgt spid="10"/>
                                        </p:tgtEl>
                                        <p:attrNameLst>
                                          <p:attrName>ppt_y</p:attrName>
                                        </p:attrNameLst>
                                      </p:cBhvr>
                                      <p:tavLst>
                                        <p:tav tm="0">
                                          <p:val>
                                            <p:strVal val="0-#ppt_h/2"/>
                                          </p:val>
                                        </p:tav>
                                        <p:tav tm="100000">
                                          <p:val>
                                            <p:strVal val="#ppt_y"/>
                                          </p:val>
                                        </p:tav>
                                      </p:tavLst>
                                    </p:anim>
                                  </p:childTnLst>
                                </p:cTn>
                              </p:par>
                              <p:par>
                                <p:cTn id="42" presetID="22" presetClass="entr" presetSubtype="8" fill="hold" nodeType="withEffect">
                                  <p:stCondLst>
                                    <p:cond delay="1500"/>
                                  </p:stCondLst>
                                  <p:childTnLst>
                                    <p:set>
                                      <p:cBhvr>
                                        <p:cTn id="43" dur="1" fill="hold">
                                          <p:stCondLst>
                                            <p:cond delay="0"/>
                                          </p:stCondLst>
                                        </p:cTn>
                                        <p:tgtEl>
                                          <p:spTgt spid="12"/>
                                        </p:tgtEl>
                                        <p:attrNameLst>
                                          <p:attrName>style.visibility</p:attrName>
                                        </p:attrNameLst>
                                      </p:cBhvr>
                                      <p:to>
                                        <p:strVal val="visible"/>
                                      </p:to>
                                    </p:set>
                                    <p:animEffect transition="in" filter="wipe(left)">
                                      <p:cBhvr>
                                        <p:cTn id="44" dur="1250"/>
                                        <p:tgtEl>
                                          <p:spTgt spid="12"/>
                                        </p:tgtEl>
                                      </p:cBhvr>
                                    </p:animEffect>
                                  </p:childTnLst>
                                </p:cTn>
                              </p:par>
                              <p:par>
                                <p:cTn id="45" presetID="26" presetClass="emph" presetSubtype="0" repeatCount="5000" fill="hold" grpId="1" nodeType="withEffect">
                                  <p:stCondLst>
                                    <p:cond delay="1500"/>
                                  </p:stCondLst>
                                  <p:childTnLst>
                                    <p:animEffect transition="out" filter="fade">
                                      <p:cBhvr>
                                        <p:cTn id="46" dur="1000" tmFilter="0, 0; .2, .5; .8, .5; 1, 0"/>
                                        <p:tgtEl>
                                          <p:spTgt spid="10"/>
                                        </p:tgtEl>
                                      </p:cBhvr>
                                    </p:animEffect>
                                    <p:animScale>
                                      <p:cBhvr>
                                        <p:cTn id="47" dur="500" autoRev="1" fill="hold"/>
                                        <p:tgtEl>
                                          <p:spTgt spid="10"/>
                                        </p:tgtEl>
                                      </p:cBhvr>
                                      <p:by x="105000" y="105000"/>
                                    </p:animScale>
                                  </p:childTnLst>
                                </p:cTn>
                              </p:par>
                              <p:par>
                                <p:cTn id="48" presetID="22" presetClass="entr" presetSubtype="8" fill="hold" grpId="0" nodeType="withEffect">
                                  <p:stCondLst>
                                    <p:cond delay="1500"/>
                                  </p:stCondLst>
                                  <p:childTnLst>
                                    <p:set>
                                      <p:cBhvr>
                                        <p:cTn id="49" dur="1" fill="hold">
                                          <p:stCondLst>
                                            <p:cond delay="0"/>
                                          </p:stCondLst>
                                        </p:cTn>
                                        <p:tgtEl>
                                          <p:spTgt spid="14"/>
                                        </p:tgtEl>
                                        <p:attrNameLst>
                                          <p:attrName>style.visibility</p:attrName>
                                        </p:attrNameLst>
                                      </p:cBhvr>
                                      <p:to>
                                        <p:strVal val="visible"/>
                                      </p:to>
                                    </p:set>
                                    <p:animEffect transition="in" filter="wipe(left)">
                                      <p:cBhvr>
                                        <p:cTn id="50" dur="1250"/>
                                        <p:tgtEl>
                                          <p:spTgt spid="14"/>
                                        </p:tgtEl>
                                      </p:cBhvr>
                                    </p:animEffect>
                                  </p:childTnLst>
                                </p:cTn>
                              </p:par>
                              <p:par>
                                <p:cTn id="51" presetID="22" presetClass="entr" presetSubtype="1" fill="hold" grpId="0" nodeType="withEffect">
                                  <p:stCondLst>
                                    <p:cond delay="1500"/>
                                  </p:stCondLst>
                                  <p:childTnLst>
                                    <p:set>
                                      <p:cBhvr>
                                        <p:cTn id="52" dur="1" fill="hold">
                                          <p:stCondLst>
                                            <p:cond delay="0"/>
                                          </p:stCondLst>
                                        </p:cTn>
                                        <p:tgtEl>
                                          <p:spTgt spid="15"/>
                                        </p:tgtEl>
                                        <p:attrNameLst>
                                          <p:attrName>style.visibility</p:attrName>
                                        </p:attrNameLst>
                                      </p:cBhvr>
                                      <p:to>
                                        <p:strVal val="visible"/>
                                      </p:to>
                                    </p:set>
                                    <p:animEffect transition="in" filter="wipe(up)">
                                      <p:cBhvr>
                                        <p:cTn id="53" dur="1500"/>
                                        <p:tgtEl>
                                          <p:spTgt spid="15"/>
                                        </p:tgtEl>
                                      </p:cBhvr>
                                    </p:animEffect>
                                  </p:childTnLst>
                                </p:cTn>
                              </p:par>
                            </p:childTnLst>
                          </p:cTn>
                        </p:par>
                      </p:childTnLst>
                    </p:cTn>
                  </p:par>
                  <p:par>
                    <p:cTn id="54" fill="hold">
                      <p:stCondLst>
                        <p:cond delay="indefinite"/>
                      </p:stCondLst>
                      <p:childTnLst>
                        <p:par>
                          <p:cTn id="55" fill="hold">
                            <p:stCondLst>
                              <p:cond delay="0"/>
                            </p:stCondLst>
                            <p:childTnLst>
                              <p:par>
                                <p:cTn id="56" presetID="31" presetClass="entr" presetSubtype="0"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p:cTn id="58" dur="1250" fill="hold"/>
                                        <p:tgtEl>
                                          <p:spTgt spid="16"/>
                                        </p:tgtEl>
                                        <p:attrNameLst>
                                          <p:attrName>ppt_w</p:attrName>
                                        </p:attrNameLst>
                                      </p:cBhvr>
                                      <p:tavLst>
                                        <p:tav tm="0">
                                          <p:val>
                                            <p:fltVal val="0"/>
                                          </p:val>
                                        </p:tav>
                                        <p:tav tm="100000">
                                          <p:val>
                                            <p:strVal val="#ppt_w"/>
                                          </p:val>
                                        </p:tav>
                                      </p:tavLst>
                                    </p:anim>
                                    <p:anim calcmode="lin" valueType="num">
                                      <p:cBhvr>
                                        <p:cTn id="59" dur="1250" fill="hold"/>
                                        <p:tgtEl>
                                          <p:spTgt spid="16"/>
                                        </p:tgtEl>
                                        <p:attrNameLst>
                                          <p:attrName>ppt_h</p:attrName>
                                        </p:attrNameLst>
                                      </p:cBhvr>
                                      <p:tavLst>
                                        <p:tav tm="0">
                                          <p:val>
                                            <p:fltVal val="0"/>
                                          </p:val>
                                        </p:tav>
                                        <p:tav tm="100000">
                                          <p:val>
                                            <p:strVal val="#ppt_h"/>
                                          </p:val>
                                        </p:tav>
                                      </p:tavLst>
                                    </p:anim>
                                    <p:anim calcmode="lin" valueType="num">
                                      <p:cBhvr>
                                        <p:cTn id="60" dur="1250" fill="hold"/>
                                        <p:tgtEl>
                                          <p:spTgt spid="16"/>
                                        </p:tgtEl>
                                        <p:attrNameLst>
                                          <p:attrName>style.rotation</p:attrName>
                                        </p:attrNameLst>
                                      </p:cBhvr>
                                      <p:tavLst>
                                        <p:tav tm="0">
                                          <p:val>
                                            <p:fltVal val="90"/>
                                          </p:val>
                                        </p:tav>
                                        <p:tav tm="100000">
                                          <p:val>
                                            <p:fltVal val="0"/>
                                          </p:val>
                                        </p:tav>
                                      </p:tavLst>
                                    </p:anim>
                                    <p:animEffect transition="in" filter="fade">
                                      <p:cBhvr>
                                        <p:cTn id="61" dur="1250"/>
                                        <p:tgtEl>
                                          <p:spTgt spid="16"/>
                                        </p:tgtEl>
                                      </p:cBhvr>
                                    </p:animEffect>
                                  </p:childTnLst>
                                </p:cTn>
                              </p:par>
                              <p:par>
                                <p:cTn id="62" presetID="42" presetClass="entr" presetSubtype="0" fill="hold" grpId="0" nodeType="withEffect">
                                  <p:stCondLst>
                                    <p:cond delay="1250"/>
                                  </p:stCondLst>
                                  <p:childTnLst>
                                    <p:set>
                                      <p:cBhvr>
                                        <p:cTn id="63" dur="1" fill="hold">
                                          <p:stCondLst>
                                            <p:cond delay="0"/>
                                          </p:stCondLst>
                                        </p:cTn>
                                        <p:tgtEl>
                                          <p:spTgt spid="5"/>
                                        </p:tgtEl>
                                        <p:attrNameLst>
                                          <p:attrName>style.visibility</p:attrName>
                                        </p:attrNameLst>
                                      </p:cBhvr>
                                      <p:to>
                                        <p:strVal val="visible"/>
                                      </p:to>
                                    </p:set>
                                    <p:animEffect transition="in" filter="fade">
                                      <p:cBhvr>
                                        <p:cTn id="64" dur="1000"/>
                                        <p:tgtEl>
                                          <p:spTgt spid="5"/>
                                        </p:tgtEl>
                                      </p:cBhvr>
                                    </p:animEffect>
                                    <p:anim calcmode="lin" valueType="num">
                                      <p:cBhvr>
                                        <p:cTn id="65" dur="1000" fill="hold"/>
                                        <p:tgtEl>
                                          <p:spTgt spid="5"/>
                                        </p:tgtEl>
                                        <p:attrNameLst>
                                          <p:attrName>ppt_x</p:attrName>
                                        </p:attrNameLst>
                                      </p:cBhvr>
                                      <p:tavLst>
                                        <p:tav tm="0">
                                          <p:val>
                                            <p:strVal val="#ppt_x"/>
                                          </p:val>
                                        </p:tav>
                                        <p:tav tm="100000">
                                          <p:val>
                                            <p:strVal val="#ppt_x"/>
                                          </p:val>
                                        </p:tav>
                                      </p:tavLst>
                                    </p:anim>
                                    <p:anim calcmode="lin" valueType="num">
                                      <p:cBhvr>
                                        <p:cTn id="66" dur="1000" fill="hold"/>
                                        <p:tgtEl>
                                          <p:spTgt spid="5"/>
                                        </p:tgtEl>
                                        <p:attrNameLst>
                                          <p:attrName>ppt_y</p:attrName>
                                        </p:attrNameLst>
                                      </p:cBhvr>
                                      <p:tavLst>
                                        <p:tav tm="0">
                                          <p:val>
                                            <p:strVal val="#ppt_y+.1"/>
                                          </p:val>
                                        </p:tav>
                                        <p:tav tm="100000">
                                          <p:val>
                                            <p:strVal val="#ppt_y"/>
                                          </p:val>
                                        </p:tav>
                                      </p:tavLst>
                                    </p:anim>
                                  </p:childTnLst>
                                </p:cTn>
                              </p:par>
                              <p:par>
                                <p:cTn id="67" presetID="22" presetClass="entr" presetSubtype="2" fill="hold" grpId="0" nodeType="withEffect">
                                  <p:stCondLst>
                                    <p:cond delay="1250"/>
                                  </p:stCondLst>
                                  <p:childTnLst>
                                    <p:set>
                                      <p:cBhvr>
                                        <p:cTn id="68" dur="1" fill="hold">
                                          <p:stCondLst>
                                            <p:cond delay="0"/>
                                          </p:stCondLst>
                                        </p:cTn>
                                        <p:tgtEl>
                                          <p:spTgt spid="18"/>
                                        </p:tgtEl>
                                        <p:attrNameLst>
                                          <p:attrName>style.visibility</p:attrName>
                                        </p:attrNameLst>
                                      </p:cBhvr>
                                      <p:to>
                                        <p:strVal val="visible"/>
                                      </p:to>
                                    </p:set>
                                    <p:animEffect transition="in" filter="wipe(right)">
                                      <p:cBhvr>
                                        <p:cTn id="69" dur="2500"/>
                                        <p:tgtEl>
                                          <p:spTgt spid="18"/>
                                        </p:tgtEl>
                                      </p:cBhvr>
                                    </p:animEffect>
                                  </p:childTnLst>
                                </p:cTn>
                              </p:par>
                              <p:par>
                                <p:cTn id="70" presetID="22" presetClass="entr" presetSubtype="1" fill="hold" grpId="0" nodeType="withEffect">
                                  <p:stCondLst>
                                    <p:cond delay="3500"/>
                                  </p:stCondLst>
                                  <p:childTnLst>
                                    <p:set>
                                      <p:cBhvr>
                                        <p:cTn id="71" dur="1" fill="hold">
                                          <p:stCondLst>
                                            <p:cond delay="0"/>
                                          </p:stCondLst>
                                        </p:cTn>
                                        <p:tgtEl>
                                          <p:spTgt spid="11"/>
                                        </p:tgtEl>
                                        <p:attrNameLst>
                                          <p:attrName>style.visibility</p:attrName>
                                        </p:attrNameLst>
                                      </p:cBhvr>
                                      <p:to>
                                        <p:strVal val="visible"/>
                                      </p:to>
                                    </p:set>
                                    <p:animEffect transition="in" filter="wipe(up)">
                                      <p:cBhvr>
                                        <p:cTn id="72" dur="175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31" presetClass="entr" presetSubtype="0"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 calcmode="lin" valueType="num">
                                      <p:cBhvr>
                                        <p:cTn id="77" dur="1000" fill="hold"/>
                                        <p:tgtEl>
                                          <p:spTgt spid="9"/>
                                        </p:tgtEl>
                                        <p:attrNameLst>
                                          <p:attrName>ppt_w</p:attrName>
                                        </p:attrNameLst>
                                      </p:cBhvr>
                                      <p:tavLst>
                                        <p:tav tm="0">
                                          <p:val>
                                            <p:fltVal val="0"/>
                                          </p:val>
                                        </p:tav>
                                        <p:tav tm="100000">
                                          <p:val>
                                            <p:strVal val="#ppt_w"/>
                                          </p:val>
                                        </p:tav>
                                      </p:tavLst>
                                    </p:anim>
                                    <p:anim calcmode="lin" valueType="num">
                                      <p:cBhvr>
                                        <p:cTn id="78" dur="1000" fill="hold"/>
                                        <p:tgtEl>
                                          <p:spTgt spid="9"/>
                                        </p:tgtEl>
                                        <p:attrNameLst>
                                          <p:attrName>ppt_h</p:attrName>
                                        </p:attrNameLst>
                                      </p:cBhvr>
                                      <p:tavLst>
                                        <p:tav tm="0">
                                          <p:val>
                                            <p:fltVal val="0"/>
                                          </p:val>
                                        </p:tav>
                                        <p:tav tm="100000">
                                          <p:val>
                                            <p:strVal val="#ppt_h"/>
                                          </p:val>
                                        </p:tav>
                                      </p:tavLst>
                                    </p:anim>
                                    <p:anim calcmode="lin" valueType="num">
                                      <p:cBhvr>
                                        <p:cTn id="79" dur="1000" fill="hold"/>
                                        <p:tgtEl>
                                          <p:spTgt spid="9"/>
                                        </p:tgtEl>
                                        <p:attrNameLst>
                                          <p:attrName>style.rotation</p:attrName>
                                        </p:attrNameLst>
                                      </p:cBhvr>
                                      <p:tavLst>
                                        <p:tav tm="0">
                                          <p:val>
                                            <p:fltVal val="90"/>
                                          </p:val>
                                        </p:tav>
                                        <p:tav tm="100000">
                                          <p:val>
                                            <p:fltVal val="0"/>
                                          </p:val>
                                        </p:tav>
                                      </p:tavLst>
                                    </p:anim>
                                    <p:animEffect transition="in" filter="fade">
                                      <p:cBhvr>
                                        <p:cTn id="80" dur="1000"/>
                                        <p:tgtEl>
                                          <p:spTgt spid="9"/>
                                        </p:tgtEl>
                                      </p:cBhvr>
                                    </p:animEffect>
                                  </p:childTnLst>
                                </p:cTn>
                              </p:par>
                              <p:par>
                                <p:cTn id="81" presetID="42" presetClass="entr" presetSubtype="0" fill="hold" grpId="0" nodeType="withEffect">
                                  <p:stCondLst>
                                    <p:cond delay="1500"/>
                                  </p:stCondLst>
                                  <p:childTnLst>
                                    <p:set>
                                      <p:cBhvr>
                                        <p:cTn id="82" dur="1" fill="hold">
                                          <p:stCondLst>
                                            <p:cond delay="0"/>
                                          </p:stCondLst>
                                        </p:cTn>
                                        <p:tgtEl>
                                          <p:spTgt spid="20"/>
                                        </p:tgtEl>
                                        <p:attrNameLst>
                                          <p:attrName>style.visibility</p:attrName>
                                        </p:attrNameLst>
                                      </p:cBhvr>
                                      <p:to>
                                        <p:strVal val="visible"/>
                                      </p:to>
                                    </p:set>
                                    <p:animEffect transition="in" filter="fade">
                                      <p:cBhvr>
                                        <p:cTn id="83" dur="1500"/>
                                        <p:tgtEl>
                                          <p:spTgt spid="20"/>
                                        </p:tgtEl>
                                      </p:cBhvr>
                                    </p:animEffect>
                                    <p:anim calcmode="lin" valueType="num">
                                      <p:cBhvr>
                                        <p:cTn id="84" dur="1500" fill="hold"/>
                                        <p:tgtEl>
                                          <p:spTgt spid="20"/>
                                        </p:tgtEl>
                                        <p:attrNameLst>
                                          <p:attrName>ppt_x</p:attrName>
                                        </p:attrNameLst>
                                      </p:cBhvr>
                                      <p:tavLst>
                                        <p:tav tm="0">
                                          <p:val>
                                            <p:strVal val="#ppt_x"/>
                                          </p:val>
                                        </p:tav>
                                        <p:tav tm="100000">
                                          <p:val>
                                            <p:strVal val="#ppt_x"/>
                                          </p:val>
                                        </p:tav>
                                      </p:tavLst>
                                    </p:anim>
                                    <p:anim calcmode="lin" valueType="num">
                                      <p:cBhvr>
                                        <p:cTn id="85" dur="1500" fill="hold"/>
                                        <p:tgtEl>
                                          <p:spTgt spid="20"/>
                                        </p:tgtEl>
                                        <p:attrNameLst>
                                          <p:attrName>ppt_y</p:attrName>
                                        </p:attrNameLst>
                                      </p:cBhvr>
                                      <p:tavLst>
                                        <p:tav tm="0">
                                          <p:val>
                                            <p:strVal val="#ppt_y+.1"/>
                                          </p:val>
                                        </p:tav>
                                        <p:tav tm="100000">
                                          <p:val>
                                            <p:strVal val="#ppt_y"/>
                                          </p:val>
                                        </p:tav>
                                      </p:tavLst>
                                    </p:anim>
                                  </p:childTnLst>
                                </p:cTn>
                              </p:par>
                              <p:par>
                                <p:cTn id="86" presetID="2" presetClass="entr" presetSubtype="6" fill="hold" grpId="0" nodeType="withEffect">
                                  <p:stCondLst>
                                    <p:cond delay="2000"/>
                                  </p:stCondLst>
                                  <p:childTnLst>
                                    <p:set>
                                      <p:cBhvr>
                                        <p:cTn id="87" dur="1" fill="hold">
                                          <p:stCondLst>
                                            <p:cond delay="0"/>
                                          </p:stCondLst>
                                        </p:cTn>
                                        <p:tgtEl>
                                          <p:spTgt spid="17"/>
                                        </p:tgtEl>
                                        <p:attrNameLst>
                                          <p:attrName>style.visibility</p:attrName>
                                        </p:attrNameLst>
                                      </p:cBhvr>
                                      <p:to>
                                        <p:strVal val="visible"/>
                                      </p:to>
                                    </p:set>
                                    <p:anim calcmode="lin" valueType="num">
                                      <p:cBhvr additive="base">
                                        <p:cTn id="88" dur="1500" fill="hold"/>
                                        <p:tgtEl>
                                          <p:spTgt spid="17"/>
                                        </p:tgtEl>
                                        <p:attrNameLst>
                                          <p:attrName>ppt_x</p:attrName>
                                        </p:attrNameLst>
                                      </p:cBhvr>
                                      <p:tavLst>
                                        <p:tav tm="0">
                                          <p:val>
                                            <p:strVal val="1+#ppt_w/2"/>
                                          </p:val>
                                        </p:tav>
                                        <p:tav tm="100000">
                                          <p:val>
                                            <p:strVal val="#ppt_x"/>
                                          </p:val>
                                        </p:tav>
                                      </p:tavLst>
                                    </p:anim>
                                    <p:anim calcmode="lin" valueType="num">
                                      <p:cBhvr additive="base">
                                        <p:cTn id="89" dur="1500" fill="hold"/>
                                        <p:tgtEl>
                                          <p:spTgt spid="17"/>
                                        </p:tgtEl>
                                        <p:attrNameLst>
                                          <p:attrName>ppt_y</p:attrName>
                                        </p:attrNameLst>
                                      </p:cBhvr>
                                      <p:tavLst>
                                        <p:tav tm="0">
                                          <p:val>
                                            <p:strVal val="1+#ppt_h/2"/>
                                          </p:val>
                                        </p:tav>
                                        <p:tav tm="100000">
                                          <p:val>
                                            <p:strVal val="#ppt_y"/>
                                          </p:val>
                                        </p:tav>
                                      </p:tavLst>
                                    </p:anim>
                                  </p:childTnLst>
                                </p:cTn>
                              </p:par>
                              <p:par>
                                <p:cTn id="90" presetID="8" presetClass="emph" presetSubtype="0" repeatCount="3000" fill="hold" grpId="1" nodeType="withEffect">
                                  <p:stCondLst>
                                    <p:cond delay="1000"/>
                                  </p:stCondLst>
                                  <p:childTnLst>
                                    <p:animRot by="21600000">
                                      <p:cBhvr>
                                        <p:cTn id="91" dur="2000" fill="hold"/>
                                        <p:tgtEl>
                                          <p:spTgt spid="1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4" grpId="0" build="p"/>
      <p:bldP spid="2" grpId="0" animBg="1"/>
      <p:bldP spid="7" grpId="0" animBg="1"/>
      <p:bldP spid="10" grpId="0" animBg="1"/>
      <p:bldP spid="10" grpId="1" animBg="1"/>
      <p:bldP spid="11" grpId="0"/>
      <p:bldP spid="13" grpId="0"/>
      <p:bldP spid="14" grpId="0"/>
      <p:bldP spid="15" grpId="0" animBg="1"/>
      <p:bldP spid="5" grpId="0" animBg="1"/>
      <p:bldP spid="18" grpId="0" animBg="1"/>
      <p:bldP spid="9" grpId="0" animBg="1"/>
      <p:bldP spid="20" grpId="0" animBg="1"/>
      <p:bldP spid="17" grpId="0" animBg="1"/>
      <p:bldP spid="17" grpId="1" animBg="1"/>
    </p:bldLst>
  </p:timing>
</p:sld>
</file>

<file path=ppt/slides/slide74.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4558" y="765112"/>
            <a:ext cx="5660024" cy="5467738"/>
          </a:xfrm>
          <a:solidFill>
            <a:srgbClr val="002060"/>
          </a:solidFill>
        </p:spPr>
        <p:txBody>
          <a:bodyPr anchor="ctr">
            <a:normAutofit/>
          </a:bodyPr>
          <a:lstStyle/>
          <a:p>
            <a:r>
              <a:rPr lang="en-CA" sz="3600" dirty="0">
                <a:solidFill>
                  <a:srgbClr val="D73DCC"/>
                </a:solidFill>
              </a:rPr>
              <a:t>Point:  </a:t>
            </a:r>
            <a:r>
              <a:rPr lang="en-CA" sz="3600" dirty="0">
                <a:solidFill>
                  <a:srgbClr val="D73DCC"/>
                </a:solidFill>
                <a:effectLst>
                  <a:glow rad="63500">
                    <a:srgbClr val="FFFF00"/>
                  </a:glow>
                </a:effectLst>
              </a:rPr>
              <a:t>In terms of counting</a:t>
            </a:r>
            <a:r>
              <a:rPr lang="en-CA" sz="3600" dirty="0">
                <a:solidFill>
                  <a:srgbClr val="D73DCC"/>
                </a:solidFill>
              </a:rPr>
              <a:t>, this was the pattern set by Yahuah for </a:t>
            </a:r>
            <a:r>
              <a:rPr lang="en-CA" sz="3600" u="sng" dirty="0">
                <a:solidFill>
                  <a:srgbClr val="D73DCC"/>
                </a:solidFill>
              </a:rPr>
              <a:t>all the c</a:t>
            </a:r>
            <a:r>
              <a:rPr lang="en-CA" sz="3600" dirty="0">
                <a:solidFill>
                  <a:srgbClr val="D73DCC"/>
                </a:solidFill>
              </a:rPr>
              <a:t>y</a:t>
            </a:r>
            <a:r>
              <a:rPr lang="en-CA" sz="3600" u="sng" dirty="0">
                <a:solidFill>
                  <a:srgbClr val="D73DCC"/>
                </a:solidFill>
              </a:rPr>
              <a:t>cles</a:t>
            </a:r>
            <a:r>
              <a:rPr lang="en-CA" sz="3600" dirty="0">
                <a:solidFill>
                  <a:srgbClr val="D73DCC"/>
                </a:solidFill>
              </a:rPr>
              <a:t> of creation.</a:t>
            </a:r>
          </a:p>
          <a:p>
            <a:pPr marL="0" indent="0">
              <a:buNone/>
            </a:pPr>
            <a:r>
              <a:rPr lang="en-CA" sz="3600" dirty="0">
                <a:solidFill>
                  <a:srgbClr val="D73DCC"/>
                </a:solidFill>
              </a:rPr>
              <a:t> </a:t>
            </a:r>
          </a:p>
          <a:p>
            <a:pPr algn="ctr"/>
            <a:r>
              <a:rPr lang="en-CA" sz="5400" dirty="0">
                <a:solidFill>
                  <a:srgbClr val="D73DCC"/>
                </a:solidFill>
                <a:effectLst>
                  <a:glow rad="114300">
                    <a:srgbClr val="FFCCFF"/>
                  </a:glow>
                </a:effectLst>
              </a:rPr>
              <a:t>Yahuah did not account for a </a:t>
            </a:r>
            <a:r>
              <a:rPr lang="en-CA" sz="5400" b="1" dirty="0">
                <a:solidFill>
                  <a:srgbClr val="D73DCC"/>
                </a:solidFill>
                <a:effectLst>
                  <a:glow rad="114300">
                    <a:srgbClr val="FFCCFF"/>
                  </a:glow>
                </a:effectLst>
              </a:rPr>
              <a:t>PARTIAL CYCLE</a:t>
            </a:r>
            <a:r>
              <a:rPr lang="en-CA" sz="5400" dirty="0">
                <a:solidFill>
                  <a:srgbClr val="D73DCC"/>
                </a:solidFill>
                <a:effectLst>
                  <a:glow rad="114300">
                    <a:srgbClr val="FFCCFF"/>
                  </a:glow>
                </a:effectLst>
              </a:rPr>
              <a:t>! </a:t>
            </a:r>
          </a:p>
        </p:txBody>
      </p:sp>
      <p:sp>
        <p:nvSpPr>
          <p:cNvPr id="4" name="Slide Number Placeholder 3"/>
          <p:cNvSpPr>
            <a:spLocks noGrp="1"/>
          </p:cNvSpPr>
          <p:nvPr>
            <p:ph type="sldNum" sz="quarter" idx="12"/>
          </p:nvPr>
        </p:nvSpPr>
        <p:spPr>
          <a:xfrm>
            <a:off x="9448800" y="6492875"/>
            <a:ext cx="2743200" cy="365125"/>
          </a:xfrm>
        </p:spPr>
        <p:txBody>
          <a:bodyPr/>
          <a:lstStyle/>
          <a:p>
            <a:fld id="{6D22F896-40B5-4ADD-8801-0D06FADFA095}" type="slidenum">
              <a:rPr lang="en-US" smtClean="0">
                <a:solidFill>
                  <a:srgbClr val="002060"/>
                </a:solidFill>
              </a:rPr>
              <a:t>74</a:t>
            </a:fld>
            <a:endParaRPr lang="en-US" dirty="0">
              <a:solidFill>
                <a:srgbClr val="002060"/>
              </a:solidFill>
            </a:endParaRPr>
          </a:p>
        </p:txBody>
      </p:sp>
      <p:pic>
        <p:nvPicPr>
          <p:cNvPr id="3074" name="Picture 2" descr="http://stmedia.startribune.com/images/ows_146834579729949.jp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a:stretch/>
        </p:blipFill>
        <p:spPr bwMode="auto">
          <a:xfrm>
            <a:off x="6484775" y="539945"/>
            <a:ext cx="5309118" cy="5952930"/>
          </a:xfrm>
          <a:prstGeom prst="rect">
            <a:avLst/>
          </a:prstGeom>
          <a:noFill/>
          <a:extLst>
            <a:ext uri="{909E8E84-426E-40DD-AFC4-6F175D3DCCD1}">
              <a14:hiddenFill xmlns:a14="http://schemas.microsoft.com/office/drawing/2010/main">
                <a:solidFill>
                  <a:srgbClr val="FFFFFF"/>
                </a:solidFill>
              </a14:hiddenFill>
            </a:ext>
          </a:extLst>
        </p:spPr>
      </p:pic>
      <p:cxnSp>
        <p:nvCxnSpPr>
          <p:cNvPr id="5" name="Straight Connector 4"/>
          <p:cNvCxnSpPr/>
          <p:nvPr/>
        </p:nvCxnSpPr>
        <p:spPr>
          <a:xfrm>
            <a:off x="868759" y="5923111"/>
            <a:ext cx="2528596" cy="0"/>
          </a:xfrm>
          <a:prstGeom prst="line">
            <a:avLst/>
          </a:prstGeom>
          <a:ln>
            <a:solidFill>
              <a:srgbClr val="00FF9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0727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250"/>
                                        <p:tgtEl>
                                          <p:spTgt spid="3">
                                            <p:txEl>
                                              <p:pRg st="0" end="0"/>
                                            </p:txEl>
                                          </p:spTgt>
                                        </p:tgtEl>
                                      </p:cBhvr>
                                    </p:animEffect>
                                  </p:childTnLst>
                                </p:cTn>
                              </p:par>
                              <p:par>
                                <p:cTn id="8" presetID="13"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plus(in)">
                                      <p:cBhvr>
                                        <p:cTn id="10" dur="1250"/>
                                        <p:tgtEl>
                                          <p:spTgt spid="3">
                                            <p:txEl>
                                              <p:pRg st="1" end="1"/>
                                            </p:txEl>
                                          </p:spTgt>
                                        </p:tgtEl>
                                      </p:cBhvr>
                                    </p:animEffect>
                                  </p:childTnLst>
                                </p:cTn>
                              </p:par>
                              <p:par>
                                <p:cTn id="11" presetID="13"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plus(in)">
                                      <p:cBhvr>
                                        <p:cTn id="13" dur="125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522509" y="1718036"/>
          <a:ext cx="11271384" cy="370840"/>
        </p:xfrm>
        <a:graphic>
          <a:graphicData uri="http://schemas.openxmlformats.org/drawingml/2006/table">
            <a:tbl>
              <a:tblPr firstRow="1" bandRow="1">
                <a:tableStyleId>{5C22544A-7EE6-4342-B048-85BDC9FD1C3A}</a:tableStyleId>
              </a:tblPr>
              <a:tblGrid>
                <a:gridCol w="1252376">
                  <a:extLst>
                    <a:ext uri="{9D8B030D-6E8A-4147-A177-3AD203B41FA5}">
                      <a16:colId xmlns:a16="http://schemas.microsoft.com/office/drawing/2014/main" val="20000"/>
                    </a:ext>
                  </a:extLst>
                </a:gridCol>
                <a:gridCol w="1252376">
                  <a:extLst>
                    <a:ext uri="{9D8B030D-6E8A-4147-A177-3AD203B41FA5}">
                      <a16:colId xmlns:a16="http://schemas.microsoft.com/office/drawing/2014/main" val="20001"/>
                    </a:ext>
                  </a:extLst>
                </a:gridCol>
                <a:gridCol w="1252376">
                  <a:extLst>
                    <a:ext uri="{9D8B030D-6E8A-4147-A177-3AD203B41FA5}">
                      <a16:colId xmlns:a16="http://schemas.microsoft.com/office/drawing/2014/main" val="20002"/>
                    </a:ext>
                  </a:extLst>
                </a:gridCol>
                <a:gridCol w="1252376">
                  <a:extLst>
                    <a:ext uri="{9D8B030D-6E8A-4147-A177-3AD203B41FA5}">
                      <a16:colId xmlns:a16="http://schemas.microsoft.com/office/drawing/2014/main" val="20003"/>
                    </a:ext>
                  </a:extLst>
                </a:gridCol>
                <a:gridCol w="1252376">
                  <a:extLst>
                    <a:ext uri="{9D8B030D-6E8A-4147-A177-3AD203B41FA5}">
                      <a16:colId xmlns:a16="http://schemas.microsoft.com/office/drawing/2014/main" val="20004"/>
                    </a:ext>
                  </a:extLst>
                </a:gridCol>
                <a:gridCol w="1252376">
                  <a:extLst>
                    <a:ext uri="{9D8B030D-6E8A-4147-A177-3AD203B41FA5}">
                      <a16:colId xmlns:a16="http://schemas.microsoft.com/office/drawing/2014/main" val="20005"/>
                    </a:ext>
                  </a:extLst>
                </a:gridCol>
                <a:gridCol w="1252376">
                  <a:extLst>
                    <a:ext uri="{9D8B030D-6E8A-4147-A177-3AD203B41FA5}">
                      <a16:colId xmlns:a16="http://schemas.microsoft.com/office/drawing/2014/main" val="20006"/>
                    </a:ext>
                  </a:extLst>
                </a:gridCol>
                <a:gridCol w="1252376">
                  <a:extLst>
                    <a:ext uri="{9D8B030D-6E8A-4147-A177-3AD203B41FA5}">
                      <a16:colId xmlns:a16="http://schemas.microsoft.com/office/drawing/2014/main" val="20007"/>
                    </a:ext>
                  </a:extLst>
                </a:gridCol>
                <a:gridCol w="1252376">
                  <a:extLst>
                    <a:ext uri="{9D8B030D-6E8A-4147-A177-3AD203B41FA5}">
                      <a16:colId xmlns:a16="http://schemas.microsoft.com/office/drawing/2014/main" val="20008"/>
                    </a:ext>
                  </a:extLst>
                </a:gridCol>
              </a:tblGrid>
              <a:tr h="370840">
                <a:tc>
                  <a:txBody>
                    <a:bodyPr/>
                    <a:lstStyle/>
                    <a:p>
                      <a:r>
                        <a:rPr lang="en-CA" dirty="0"/>
                        <a:t>Jan         </a:t>
                      </a:r>
                      <a:r>
                        <a:rPr lang="en-CA" dirty="0">
                          <a:solidFill>
                            <a:srgbClr val="FFFF00"/>
                          </a:solidFill>
                        </a:rPr>
                        <a:t>07</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Feb        </a:t>
                      </a:r>
                      <a:r>
                        <a:rPr lang="en-CA" dirty="0">
                          <a:solidFill>
                            <a:srgbClr val="FFFF00"/>
                          </a:solidFill>
                        </a:rPr>
                        <a:t>08</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solidFill>
                            <a:srgbClr val="0C27AC"/>
                          </a:solidFill>
                        </a:rPr>
                        <a:t>Mar        </a:t>
                      </a:r>
                      <a:r>
                        <a:rPr lang="en-CA" dirty="0">
                          <a:solidFill>
                            <a:srgbClr val="FFFF00"/>
                          </a:solidFill>
                        </a:rPr>
                        <a:t>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00FF99"/>
                    </a:solidFill>
                  </a:tcPr>
                </a:tc>
                <a:tc>
                  <a:txBody>
                    <a:bodyPr/>
                    <a:lstStyle/>
                    <a:p>
                      <a:r>
                        <a:rPr lang="en-CA" dirty="0"/>
                        <a:t>April</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May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June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solidFill>
                            <a:srgbClr val="0C27AC"/>
                          </a:solidFill>
                        </a:rPr>
                        <a:t>July</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FFCCFF"/>
                    </a:solidFill>
                  </a:tcPr>
                </a:tc>
                <a:tc>
                  <a:txBody>
                    <a:bodyPr/>
                    <a:lstStyle/>
                    <a:p>
                      <a:r>
                        <a:rPr lang="en-CA" dirty="0"/>
                        <a:t>Aug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tcPr>
                </a:tc>
                <a:tc>
                  <a:txBody>
                    <a:bodyPr/>
                    <a:lstStyle/>
                    <a:p>
                      <a:r>
                        <a:rPr lang="en-CA" dirty="0"/>
                        <a:t>Sept     </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cell3D prstMaterial="dkEdge">
                      <a:bevel/>
                      <a:lightRig rig="flood" dir="t"/>
                    </a:cell3D>
                    <a:solidFill>
                      <a:srgbClr val="D73DCC"/>
                    </a:solidFill>
                  </a:tcPr>
                </a:tc>
                <a:extLst>
                  <a:ext uri="{0D108BD9-81ED-4DB2-BD59-A6C34878D82A}">
                    <a16:rowId xmlns:a16="http://schemas.microsoft.com/office/drawing/2014/main" val="10000"/>
                  </a:ext>
                </a:extLst>
              </a:tr>
            </a:tbl>
          </a:graphicData>
        </a:graphic>
      </p:graphicFrame>
      <p:graphicFrame>
        <p:nvGraphicFramePr>
          <p:cNvPr id="6" name="Table 5"/>
          <p:cNvGraphicFramePr>
            <a:graphicFrameLocks noGrp="1"/>
          </p:cNvGraphicFramePr>
          <p:nvPr/>
        </p:nvGraphicFramePr>
        <p:xfrm>
          <a:off x="8289734" y="3050791"/>
          <a:ext cx="3504159" cy="496932"/>
        </p:xfrm>
        <a:graphic>
          <a:graphicData uri="http://schemas.openxmlformats.org/drawingml/2006/table">
            <a:tbl>
              <a:tblPr firstRow="1" bandRow="1">
                <a:tableStyleId>{5C22544A-7EE6-4342-B048-85BDC9FD1C3A}</a:tableStyleId>
              </a:tblPr>
              <a:tblGrid>
                <a:gridCol w="1168053">
                  <a:extLst>
                    <a:ext uri="{9D8B030D-6E8A-4147-A177-3AD203B41FA5}">
                      <a16:colId xmlns:a16="http://schemas.microsoft.com/office/drawing/2014/main" val="20000"/>
                    </a:ext>
                  </a:extLst>
                </a:gridCol>
                <a:gridCol w="1168053">
                  <a:extLst>
                    <a:ext uri="{9D8B030D-6E8A-4147-A177-3AD203B41FA5}">
                      <a16:colId xmlns:a16="http://schemas.microsoft.com/office/drawing/2014/main" val="20001"/>
                    </a:ext>
                  </a:extLst>
                </a:gridCol>
                <a:gridCol w="1168053">
                  <a:extLst>
                    <a:ext uri="{9D8B030D-6E8A-4147-A177-3AD203B41FA5}">
                      <a16:colId xmlns:a16="http://schemas.microsoft.com/office/drawing/2014/main" val="20002"/>
                    </a:ext>
                  </a:extLst>
                </a:gridCol>
              </a:tblGrid>
              <a:tr h="496932">
                <a:tc>
                  <a:txBody>
                    <a:bodyPr/>
                    <a:lstStyle/>
                    <a:p>
                      <a:r>
                        <a:rPr lang="en-CA" dirty="0"/>
                        <a:t>Oct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a:t>Nov </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tc>
                  <a:txBody>
                    <a:bodyPr/>
                    <a:lstStyle/>
                    <a:p>
                      <a:r>
                        <a:rPr lang="en-CA" dirty="0"/>
                        <a:t>Dec</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cell3D prstMaterial="dkEdge">
                      <a:bevel/>
                      <a:lightRig rig="flood" dir="t"/>
                    </a:cell3D>
                  </a:tcPr>
                </a:tc>
                <a:extLst>
                  <a:ext uri="{0D108BD9-81ED-4DB2-BD59-A6C34878D82A}">
                    <a16:rowId xmlns:a16="http://schemas.microsoft.com/office/drawing/2014/main" val="10000"/>
                  </a:ext>
                </a:extLst>
              </a:tr>
            </a:tbl>
          </a:graphicData>
        </a:graphic>
      </p:graphicFrame>
      <p:sp>
        <p:nvSpPr>
          <p:cNvPr id="2" name="Rounded Rectangular Callout 1"/>
          <p:cNvSpPr/>
          <p:nvPr/>
        </p:nvSpPr>
        <p:spPr>
          <a:xfrm>
            <a:off x="6606073" y="289244"/>
            <a:ext cx="4627984" cy="998407"/>
          </a:xfrm>
          <a:prstGeom prst="wedgeRoundRectCallout">
            <a:avLst>
              <a:gd name="adj1" fmla="val -20756"/>
              <a:gd name="adj2" fmla="val 94066"/>
              <a:gd name="adj3" fmla="val 16667"/>
            </a:avLst>
          </a:prstGeom>
          <a:solidFill>
            <a:schemeClr val="accent6">
              <a:lumMod val="40000"/>
              <a:lumOff val="60000"/>
            </a:schemeClr>
          </a:solidFill>
          <a:ln w="3810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prstClr val="black"/>
                </a:solidFill>
              </a:rPr>
              <a:t>Yochanon</a:t>
            </a:r>
            <a:r>
              <a:rPr lang="en-CA" sz="2800" dirty="0">
                <a:solidFill>
                  <a:prstClr val="black"/>
                </a:solidFill>
              </a:rPr>
              <a:t> </a:t>
            </a:r>
            <a:r>
              <a:rPr lang="en-CA" sz="2800" u="sng" dirty="0">
                <a:solidFill>
                  <a:prstClr val="black"/>
                </a:solidFill>
              </a:rPr>
              <a:t>com</a:t>
            </a:r>
            <a:r>
              <a:rPr lang="en-CA" sz="2800" dirty="0">
                <a:solidFill>
                  <a:prstClr val="black"/>
                </a:solidFill>
              </a:rPr>
              <a:t>p</a:t>
            </a:r>
            <a:r>
              <a:rPr lang="en-CA" sz="2800" u="sng" dirty="0">
                <a:solidFill>
                  <a:prstClr val="black"/>
                </a:solidFill>
              </a:rPr>
              <a:t>leted</a:t>
            </a:r>
            <a:r>
              <a:rPr lang="en-CA" sz="2800" dirty="0">
                <a:solidFill>
                  <a:prstClr val="black"/>
                </a:solidFill>
              </a:rPr>
              <a:t>  his </a:t>
            </a:r>
            <a:r>
              <a:rPr lang="en-CA" sz="2800" dirty="0">
                <a:solidFill>
                  <a:srgbClr val="FF0000"/>
                </a:solidFill>
              </a:rPr>
              <a:t>first year</a:t>
            </a:r>
            <a:r>
              <a:rPr lang="en-CA" sz="2800" dirty="0">
                <a:solidFill>
                  <a:prstClr val="black"/>
                </a:solidFill>
              </a:rPr>
              <a:t> here at - 12 months!</a:t>
            </a:r>
          </a:p>
        </p:txBody>
      </p:sp>
      <p:sp>
        <p:nvSpPr>
          <p:cNvPr id="8" name="Rounded Rectangular Callout 7"/>
          <p:cNvSpPr/>
          <p:nvPr/>
        </p:nvSpPr>
        <p:spPr>
          <a:xfrm>
            <a:off x="1091682" y="289244"/>
            <a:ext cx="5265576" cy="1034556"/>
          </a:xfrm>
          <a:prstGeom prst="wedgeRoundRectCallout">
            <a:avLst>
              <a:gd name="adj1" fmla="val 10503"/>
              <a:gd name="adj2" fmla="val 88449"/>
              <a:gd name="adj3" fmla="val 16667"/>
            </a:avLst>
          </a:prstGeom>
          <a:solidFill>
            <a:schemeClr val="accent6">
              <a:lumMod val="40000"/>
              <a:lumOff val="60000"/>
            </a:schemeClr>
          </a:solidFill>
          <a:ln w="38100">
            <a:solidFill>
              <a:srgbClr val="D73DCC"/>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err="1">
                <a:solidFill>
                  <a:prstClr val="black"/>
                </a:solidFill>
              </a:rPr>
              <a:t>Yochanon</a:t>
            </a:r>
            <a:r>
              <a:rPr lang="en-CA" sz="2800" dirty="0">
                <a:solidFill>
                  <a:prstClr val="black"/>
                </a:solidFill>
              </a:rPr>
              <a:t> </a:t>
            </a:r>
            <a:r>
              <a:rPr lang="en-CA" sz="2800" b="1" dirty="0">
                <a:solidFill>
                  <a:srgbClr val="FF0000"/>
                </a:solidFill>
              </a:rPr>
              <a:t>birthed</a:t>
            </a:r>
            <a:r>
              <a:rPr lang="en-CA" sz="2800" dirty="0">
                <a:solidFill>
                  <a:prstClr val="black"/>
                </a:solidFill>
              </a:rPr>
              <a:t> (</a:t>
            </a:r>
            <a:r>
              <a:rPr lang="en-CA" dirty="0">
                <a:solidFill>
                  <a:prstClr val="black"/>
                </a:solidFill>
              </a:rPr>
              <a:t>at 9 months</a:t>
            </a:r>
            <a:r>
              <a:rPr lang="en-CA" sz="2800" dirty="0">
                <a:solidFill>
                  <a:prstClr val="black"/>
                </a:solidFill>
              </a:rPr>
              <a:t>), here, j</a:t>
            </a:r>
            <a:r>
              <a:rPr lang="en-CA" sz="2800" u="sng" dirty="0">
                <a:solidFill>
                  <a:prstClr val="black"/>
                </a:solidFill>
              </a:rPr>
              <a:t>ust before Passover</a:t>
            </a:r>
            <a:r>
              <a:rPr lang="en-CA" sz="2800" dirty="0">
                <a:solidFill>
                  <a:prstClr val="black"/>
                </a:solidFill>
              </a:rPr>
              <a:t> !</a:t>
            </a:r>
          </a:p>
        </p:txBody>
      </p:sp>
      <p:sp>
        <p:nvSpPr>
          <p:cNvPr id="9" name="Rounded Rectangular Callout 8"/>
          <p:cNvSpPr/>
          <p:nvPr/>
        </p:nvSpPr>
        <p:spPr>
          <a:xfrm>
            <a:off x="415950" y="2703585"/>
            <a:ext cx="4773926" cy="2476214"/>
          </a:xfrm>
          <a:prstGeom prst="wedgeRoundRectCallout">
            <a:avLst>
              <a:gd name="adj1" fmla="val 184770"/>
              <a:gd name="adj2" fmla="val -72649"/>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white"/>
                </a:solidFill>
              </a:rPr>
              <a:t>Yahusha, being 6 </a:t>
            </a:r>
            <a:r>
              <a:rPr lang="en-CA" sz="2800" dirty="0" err="1">
                <a:solidFill>
                  <a:prstClr val="white"/>
                </a:solidFill>
              </a:rPr>
              <a:t>chodeshim</a:t>
            </a:r>
            <a:r>
              <a:rPr lang="en-CA" sz="2800" dirty="0">
                <a:solidFill>
                  <a:prstClr val="white"/>
                </a:solidFill>
              </a:rPr>
              <a:t> (</a:t>
            </a:r>
            <a:r>
              <a:rPr lang="en-CA" sz="2800" dirty="0">
                <a:solidFill>
                  <a:prstClr val="black"/>
                </a:solidFill>
              </a:rPr>
              <a:t>months</a:t>
            </a:r>
            <a:r>
              <a:rPr lang="en-CA" sz="2800" dirty="0">
                <a:solidFill>
                  <a:prstClr val="white"/>
                </a:solidFill>
              </a:rPr>
              <a:t>) younger than </a:t>
            </a:r>
            <a:r>
              <a:rPr lang="en-CA" sz="2800" dirty="0" err="1">
                <a:solidFill>
                  <a:prstClr val="white"/>
                </a:solidFill>
              </a:rPr>
              <a:t>Yochanon</a:t>
            </a:r>
            <a:r>
              <a:rPr lang="en-CA" sz="2800" dirty="0">
                <a:solidFill>
                  <a:prstClr val="white"/>
                </a:solidFill>
              </a:rPr>
              <a:t> </a:t>
            </a:r>
            <a:r>
              <a:rPr lang="en-CA" dirty="0">
                <a:solidFill>
                  <a:prstClr val="black"/>
                </a:solidFill>
              </a:rPr>
              <a:t>(Luke 1:36), </a:t>
            </a:r>
            <a:r>
              <a:rPr lang="en-CA" sz="2800" dirty="0">
                <a:solidFill>
                  <a:prstClr val="white"/>
                </a:solidFill>
              </a:rPr>
              <a:t>was </a:t>
            </a:r>
            <a:r>
              <a:rPr lang="en-CA" sz="2800" b="1" i="1" u="sng" dirty="0">
                <a:solidFill>
                  <a:srgbClr val="FFFF00"/>
                </a:solidFill>
                <a:latin typeface="Comic Sans MS" panose="030F0702030302020204" pitchFamily="66" charset="0"/>
              </a:rPr>
              <a:t>birthed</a:t>
            </a:r>
            <a:r>
              <a:rPr lang="en-CA" sz="2800" dirty="0">
                <a:solidFill>
                  <a:prstClr val="white"/>
                </a:solidFill>
              </a:rPr>
              <a:t> here, in </a:t>
            </a:r>
            <a:r>
              <a:rPr lang="en-CA" sz="2800" b="1" dirty="0">
                <a:solidFill>
                  <a:prstClr val="white"/>
                </a:solidFill>
                <a:effectLst>
                  <a:glow rad="228600">
                    <a:srgbClr val="F4DE3A">
                      <a:satMod val="175000"/>
                      <a:alpha val="40000"/>
                    </a:srgbClr>
                  </a:glow>
                </a:effectLst>
              </a:rPr>
              <a:t>His</a:t>
            </a:r>
            <a:r>
              <a:rPr lang="en-CA" sz="2800" dirty="0">
                <a:solidFill>
                  <a:prstClr val="white"/>
                </a:solidFill>
              </a:rPr>
              <a:t> </a:t>
            </a:r>
            <a:r>
              <a:rPr lang="en-CA" sz="2800" u="sng" dirty="0">
                <a:solidFill>
                  <a:prstClr val="white"/>
                </a:solidFill>
                <a:latin typeface="Arial" panose="020B0604020202020204" pitchFamily="34" charset="0"/>
                <a:cs typeface="Arial" panose="020B0604020202020204" pitchFamily="34" charset="0"/>
              </a:rPr>
              <a:t>9</a:t>
            </a:r>
            <a:r>
              <a:rPr lang="en-CA" sz="2800" u="sng" baseline="30000" dirty="0">
                <a:solidFill>
                  <a:prstClr val="white"/>
                </a:solidFill>
              </a:rPr>
              <a:t>th</a:t>
            </a:r>
            <a:r>
              <a:rPr lang="en-CA" sz="2800" u="sng" dirty="0">
                <a:solidFill>
                  <a:prstClr val="white"/>
                </a:solidFill>
              </a:rPr>
              <a:t> month</a:t>
            </a:r>
            <a:r>
              <a:rPr lang="en-CA" sz="2800" dirty="0">
                <a:solidFill>
                  <a:prstClr val="white"/>
                </a:solidFill>
              </a:rPr>
              <a:t>, just before Sukkot!</a:t>
            </a:r>
          </a:p>
        </p:txBody>
      </p:sp>
      <p:sp>
        <p:nvSpPr>
          <p:cNvPr id="10" name="Rounded Rectangular Callout 9"/>
          <p:cNvSpPr/>
          <p:nvPr/>
        </p:nvSpPr>
        <p:spPr>
          <a:xfrm>
            <a:off x="5803641" y="4060367"/>
            <a:ext cx="6288831" cy="1329613"/>
          </a:xfrm>
          <a:prstGeom prst="wedgeRoundRectCallout">
            <a:avLst>
              <a:gd name="adj1" fmla="val 43051"/>
              <a:gd name="adj2" fmla="val -88080"/>
              <a:gd name="adj3" fmla="val 16667"/>
            </a:avLst>
          </a:prstGeom>
          <a:solidFill>
            <a:srgbClr val="0066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white"/>
                </a:solidFill>
              </a:rPr>
              <a:t>Yahusha </a:t>
            </a:r>
            <a:r>
              <a:rPr lang="en-CA" sz="2800" b="1" dirty="0">
                <a:solidFill>
                  <a:srgbClr val="0C27AC"/>
                </a:solidFill>
                <a:effectLst>
                  <a:glow rad="127000">
                    <a:srgbClr val="00FF99"/>
                  </a:glow>
                </a:effectLst>
              </a:rPr>
              <a:t>COMPLETED</a:t>
            </a:r>
            <a:r>
              <a:rPr lang="en-CA" sz="2800" dirty="0">
                <a:solidFill>
                  <a:prstClr val="white"/>
                </a:solidFill>
              </a:rPr>
              <a:t> His 1</a:t>
            </a:r>
            <a:r>
              <a:rPr lang="en-CA" sz="2800" baseline="30000" dirty="0">
                <a:solidFill>
                  <a:prstClr val="white"/>
                </a:solidFill>
              </a:rPr>
              <a:t>st</a:t>
            </a:r>
            <a:r>
              <a:rPr lang="en-CA" sz="2800" dirty="0">
                <a:solidFill>
                  <a:prstClr val="white"/>
                </a:solidFill>
              </a:rPr>
              <a:t> year of </a:t>
            </a:r>
            <a:r>
              <a:rPr lang="en-CA" sz="2800" b="1" u="sng" dirty="0">
                <a:solidFill>
                  <a:srgbClr val="FFFF00"/>
                </a:solidFill>
              </a:rPr>
              <a:t>12 months</a:t>
            </a:r>
            <a:r>
              <a:rPr lang="en-CA" sz="2800" b="1" dirty="0">
                <a:solidFill>
                  <a:srgbClr val="FFFF00"/>
                </a:solidFill>
              </a:rPr>
              <a:t> </a:t>
            </a:r>
            <a:r>
              <a:rPr lang="en-CA" sz="2800" dirty="0">
                <a:solidFill>
                  <a:prstClr val="white"/>
                </a:solidFill>
              </a:rPr>
              <a:t>– here, </a:t>
            </a:r>
            <a:r>
              <a:rPr lang="en-CA" sz="2800" b="1" dirty="0">
                <a:solidFill>
                  <a:srgbClr val="FFCCFF"/>
                </a:solidFill>
              </a:rPr>
              <a:t>in</a:t>
            </a:r>
            <a:r>
              <a:rPr lang="en-CA" sz="2800" dirty="0">
                <a:solidFill>
                  <a:prstClr val="white"/>
                </a:solidFill>
              </a:rPr>
              <a:t> </a:t>
            </a:r>
            <a:r>
              <a:rPr lang="en-CA" sz="2800" b="1" dirty="0">
                <a:solidFill>
                  <a:srgbClr val="FFCCFF"/>
                </a:solidFill>
              </a:rPr>
              <a:t>the </a:t>
            </a:r>
            <a:r>
              <a:rPr lang="en-CA" sz="2800" b="1" dirty="0">
                <a:ln>
                  <a:solidFill>
                    <a:srgbClr val="00FF00"/>
                  </a:solidFill>
                </a:ln>
                <a:solidFill>
                  <a:srgbClr val="FFCCFF"/>
                </a:solidFill>
              </a:rPr>
              <a:t>9</a:t>
            </a:r>
            <a:r>
              <a:rPr lang="en-CA" sz="2800" b="1" u="sng" baseline="30000" dirty="0">
                <a:ln>
                  <a:solidFill>
                    <a:srgbClr val="00FF00"/>
                  </a:solidFill>
                </a:ln>
                <a:solidFill>
                  <a:srgbClr val="FFCCFF"/>
                </a:solidFill>
              </a:rPr>
              <a:t>th</a:t>
            </a:r>
            <a:r>
              <a:rPr lang="en-CA" sz="2800" b="1" u="sng" dirty="0">
                <a:ln>
                  <a:solidFill>
                    <a:srgbClr val="00FF00"/>
                  </a:solidFill>
                </a:ln>
                <a:solidFill>
                  <a:srgbClr val="FFCCFF"/>
                </a:solidFill>
              </a:rPr>
              <a:t> month of CC</a:t>
            </a:r>
            <a:r>
              <a:rPr lang="en-CA" sz="2800" b="1" dirty="0">
                <a:ln>
                  <a:solidFill>
                    <a:srgbClr val="00FF00"/>
                  </a:solidFill>
                </a:ln>
                <a:solidFill>
                  <a:srgbClr val="FFCCFF"/>
                </a:solidFill>
              </a:rPr>
              <a:t>!</a:t>
            </a:r>
          </a:p>
        </p:txBody>
      </p:sp>
      <p:sp>
        <p:nvSpPr>
          <p:cNvPr id="11" name="Rounded Rectangular Callout 10"/>
          <p:cNvSpPr/>
          <p:nvPr/>
        </p:nvSpPr>
        <p:spPr>
          <a:xfrm>
            <a:off x="1650616" y="5624914"/>
            <a:ext cx="8609855" cy="1093234"/>
          </a:xfrm>
          <a:prstGeom prst="wedgeRoundRectCallout">
            <a:avLst>
              <a:gd name="adj1" fmla="val 19927"/>
              <a:gd name="adj2" fmla="val -48781"/>
              <a:gd name="adj3" fmla="val 16667"/>
            </a:avLst>
          </a:prstGeom>
          <a:solidFill>
            <a:srgbClr val="FFCCFF"/>
          </a:solidFill>
          <a:ln w="38100">
            <a:solidFill>
              <a:srgbClr val="FFFF00"/>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solidFill>
                  <a:srgbClr val="C00000"/>
                </a:solidFill>
              </a:rPr>
              <a:t>Yahusha </a:t>
            </a:r>
            <a:r>
              <a:rPr lang="en-CA" sz="2800" b="1" u="sng" dirty="0">
                <a:solidFill>
                  <a:srgbClr val="C00000"/>
                </a:solidFill>
              </a:rPr>
              <a:t>COMPLETED</a:t>
            </a:r>
            <a:r>
              <a:rPr lang="en-CA" sz="2800" b="1" dirty="0">
                <a:solidFill>
                  <a:srgbClr val="C00000"/>
                </a:solidFill>
              </a:rPr>
              <a:t> His first year in the 12</a:t>
            </a:r>
            <a:r>
              <a:rPr lang="en-CA" sz="2800" b="1" baseline="30000" dirty="0">
                <a:solidFill>
                  <a:srgbClr val="C00000"/>
                </a:solidFill>
              </a:rPr>
              <a:t>th</a:t>
            </a:r>
            <a:r>
              <a:rPr lang="en-CA" sz="2800" b="1" dirty="0">
                <a:solidFill>
                  <a:srgbClr val="C00000"/>
                </a:solidFill>
              </a:rPr>
              <a:t> month </a:t>
            </a:r>
            <a:br>
              <a:rPr lang="en-CA" sz="2800" b="1" dirty="0">
                <a:solidFill>
                  <a:srgbClr val="C00000"/>
                </a:solidFill>
              </a:rPr>
            </a:br>
            <a:r>
              <a:rPr lang="en-CA" sz="2800" b="1" dirty="0">
                <a:solidFill>
                  <a:srgbClr val="C00000"/>
                </a:solidFill>
              </a:rPr>
              <a:t>starting from Conception. </a:t>
            </a:r>
            <a:endParaRPr lang="en-CA" sz="2800" dirty="0">
              <a:solidFill>
                <a:srgbClr val="002060"/>
              </a:solidFill>
            </a:endParaRPr>
          </a:p>
        </p:txBody>
      </p:sp>
      <p:sp>
        <p:nvSpPr>
          <p:cNvPr id="12" name="Rounded Rectangular Callout 11"/>
          <p:cNvSpPr/>
          <p:nvPr/>
        </p:nvSpPr>
        <p:spPr>
          <a:xfrm>
            <a:off x="6802015" y="3492263"/>
            <a:ext cx="1175657" cy="344598"/>
          </a:xfrm>
          <a:prstGeom prst="wedgeRoundRectCallout">
            <a:avLst>
              <a:gd name="adj1" fmla="val 69569"/>
              <a:gd name="adj2" fmla="val -56551"/>
              <a:gd name="adj3" fmla="val 16667"/>
            </a:avLst>
          </a:prstGeom>
          <a:solidFill>
            <a:srgbClr val="FFFF00"/>
          </a:solidFill>
          <a:ln w="57150">
            <a:solidFill>
              <a:srgbClr val="FFCC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000" b="1" dirty="0">
                <a:solidFill>
                  <a:srgbClr val="D73DCC"/>
                </a:solidFill>
              </a:rPr>
              <a:t>Sukkot</a:t>
            </a:r>
          </a:p>
        </p:txBody>
      </p:sp>
      <p:sp>
        <p:nvSpPr>
          <p:cNvPr id="3" name="Oval 2"/>
          <p:cNvSpPr/>
          <p:nvPr/>
        </p:nvSpPr>
        <p:spPr>
          <a:xfrm>
            <a:off x="4942214" y="1757260"/>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a:t>
            </a:r>
          </a:p>
        </p:txBody>
      </p:sp>
      <p:sp>
        <p:nvSpPr>
          <p:cNvPr id="13" name="Oval 12"/>
          <p:cNvSpPr/>
          <p:nvPr/>
        </p:nvSpPr>
        <p:spPr>
          <a:xfrm>
            <a:off x="6158201" y="1754185"/>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2</a:t>
            </a:r>
          </a:p>
        </p:txBody>
      </p:sp>
      <p:sp>
        <p:nvSpPr>
          <p:cNvPr id="14" name="Oval 13"/>
          <p:cNvSpPr/>
          <p:nvPr/>
        </p:nvSpPr>
        <p:spPr>
          <a:xfrm>
            <a:off x="7477128" y="1762323"/>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3</a:t>
            </a:r>
          </a:p>
        </p:txBody>
      </p:sp>
      <p:sp>
        <p:nvSpPr>
          <p:cNvPr id="15" name="Oval 14"/>
          <p:cNvSpPr/>
          <p:nvPr/>
        </p:nvSpPr>
        <p:spPr>
          <a:xfrm>
            <a:off x="8693524" y="1762887"/>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4</a:t>
            </a:r>
          </a:p>
        </p:txBody>
      </p:sp>
      <p:sp>
        <p:nvSpPr>
          <p:cNvPr id="16" name="Oval 15"/>
          <p:cNvSpPr/>
          <p:nvPr/>
        </p:nvSpPr>
        <p:spPr>
          <a:xfrm>
            <a:off x="9909511" y="1759665"/>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5</a:t>
            </a:r>
          </a:p>
        </p:txBody>
      </p:sp>
      <p:sp>
        <p:nvSpPr>
          <p:cNvPr id="17" name="Oval 16"/>
          <p:cNvSpPr/>
          <p:nvPr/>
        </p:nvSpPr>
        <p:spPr>
          <a:xfrm>
            <a:off x="11228438" y="1762323"/>
            <a:ext cx="488204" cy="290818"/>
          </a:xfrm>
          <a:prstGeom prst="ellipse">
            <a:avLst/>
          </a:prstGeom>
          <a:no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6</a:t>
            </a:r>
          </a:p>
        </p:txBody>
      </p:sp>
      <p:sp>
        <p:nvSpPr>
          <p:cNvPr id="4" name="Slide Number Placeholder 3"/>
          <p:cNvSpPr>
            <a:spLocks noGrp="1"/>
          </p:cNvSpPr>
          <p:nvPr>
            <p:ph type="sldNum" sz="quarter" idx="12"/>
          </p:nvPr>
        </p:nvSpPr>
        <p:spPr>
          <a:xfrm>
            <a:off x="11793893" y="6492875"/>
            <a:ext cx="398107" cy="365125"/>
          </a:xfrm>
        </p:spPr>
        <p:txBody>
          <a:bodyPr/>
          <a:lstStyle/>
          <a:p>
            <a:fld id="{6D22F896-40B5-4ADD-8801-0D06FADFA095}" type="slidenum">
              <a:rPr lang="en-US" sz="1400"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75</a:t>
            </a:fld>
            <a:endParaRPr lang="en-US" sz="1400"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18" name="Oval 17"/>
          <p:cNvSpPr/>
          <p:nvPr/>
        </p:nvSpPr>
        <p:spPr>
          <a:xfrm>
            <a:off x="3583447" y="1368530"/>
            <a:ext cx="488204"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9</a:t>
            </a:r>
          </a:p>
        </p:txBody>
      </p:sp>
      <p:sp>
        <p:nvSpPr>
          <p:cNvPr id="19" name="Oval 18"/>
          <p:cNvSpPr/>
          <p:nvPr/>
        </p:nvSpPr>
        <p:spPr>
          <a:xfrm>
            <a:off x="4698111" y="1376795"/>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10</a:t>
            </a:r>
          </a:p>
        </p:txBody>
      </p:sp>
      <p:sp>
        <p:nvSpPr>
          <p:cNvPr id="20" name="Oval 19"/>
          <p:cNvSpPr/>
          <p:nvPr/>
        </p:nvSpPr>
        <p:spPr>
          <a:xfrm>
            <a:off x="5838865" y="1359949"/>
            <a:ext cx="595783" cy="290818"/>
          </a:xfrm>
          <a:prstGeom prst="ellipse">
            <a:avLst/>
          </a:prstGeom>
          <a:noFill/>
          <a:ln w="19050">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11</a:t>
            </a:r>
          </a:p>
        </p:txBody>
      </p:sp>
      <p:sp>
        <p:nvSpPr>
          <p:cNvPr id="21" name="Oval 20"/>
          <p:cNvSpPr/>
          <p:nvPr/>
        </p:nvSpPr>
        <p:spPr>
          <a:xfrm>
            <a:off x="7091951" y="1379568"/>
            <a:ext cx="595783" cy="290818"/>
          </a:xfrm>
          <a:prstGeom prst="ellipse">
            <a:avLst/>
          </a:prstGeom>
          <a:noFill/>
          <a:ln w="19050">
            <a:solidFill>
              <a:srgbClr val="D73DCC"/>
            </a:solidFill>
          </a:ln>
          <a:effectLst>
            <a:glow rad="88900">
              <a:srgbClr val="FF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12</a:t>
            </a:r>
          </a:p>
        </p:txBody>
      </p:sp>
      <p:sp>
        <p:nvSpPr>
          <p:cNvPr id="7" name="Rounded Rectangle 6"/>
          <p:cNvSpPr/>
          <p:nvPr/>
        </p:nvSpPr>
        <p:spPr>
          <a:xfrm>
            <a:off x="10980626" y="2168157"/>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9</a:t>
            </a:r>
          </a:p>
        </p:txBody>
      </p:sp>
      <p:sp>
        <p:nvSpPr>
          <p:cNvPr id="22" name="Rounded Rectangle 21"/>
          <p:cNvSpPr/>
          <p:nvPr/>
        </p:nvSpPr>
        <p:spPr>
          <a:xfrm>
            <a:off x="9795856" y="2168150"/>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8</a:t>
            </a:r>
          </a:p>
        </p:txBody>
      </p:sp>
      <p:sp>
        <p:nvSpPr>
          <p:cNvPr id="23" name="Rounded Rectangle 22"/>
          <p:cNvSpPr/>
          <p:nvPr/>
        </p:nvSpPr>
        <p:spPr>
          <a:xfrm>
            <a:off x="8456142" y="2166959"/>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7</a:t>
            </a:r>
          </a:p>
        </p:txBody>
      </p:sp>
      <p:sp>
        <p:nvSpPr>
          <p:cNvPr id="24" name="Rounded Rectangle 23"/>
          <p:cNvSpPr/>
          <p:nvPr/>
        </p:nvSpPr>
        <p:spPr>
          <a:xfrm>
            <a:off x="7163781" y="2166958"/>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6</a:t>
            </a:r>
          </a:p>
        </p:txBody>
      </p:sp>
      <p:sp>
        <p:nvSpPr>
          <p:cNvPr id="25" name="Rounded Rectangle 24"/>
          <p:cNvSpPr/>
          <p:nvPr/>
        </p:nvSpPr>
        <p:spPr>
          <a:xfrm>
            <a:off x="5915233" y="2174222"/>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5</a:t>
            </a:r>
          </a:p>
        </p:txBody>
      </p:sp>
      <p:sp>
        <p:nvSpPr>
          <p:cNvPr id="26" name="Rounded Rectangle 25"/>
          <p:cNvSpPr/>
          <p:nvPr/>
        </p:nvSpPr>
        <p:spPr>
          <a:xfrm>
            <a:off x="4699486" y="2166957"/>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4</a:t>
            </a:r>
          </a:p>
        </p:txBody>
      </p:sp>
      <p:sp>
        <p:nvSpPr>
          <p:cNvPr id="27" name="Rounded Rectangle 26"/>
          <p:cNvSpPr/>
          <p:nvPr/>
        </p:nvSpPr>
        <p:spPr>
          <a:xfrm>
            <a:off x="3467339" y="2156145"/>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3</a:t>
            </a:r>
          </a:p>
        </p:txBody>
      </p:sp>
      <p:sp>
        <p:nvSpPr>
          <p:cNvPr id="28" name="Rounded Rectangle 27"/>
          <p:cNvSpPr/>
          <p:nvPr/>
        </p:nvSpPr>
        <p:spPr>
          <a:xfrm>
            <a:off x="2151302" y="2156145"/>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2</a:t>
            </a:r>
          </a:p>
        </p:txBody>
      </p:sp>
      <p:sp>
        <p:nvSpPr>
          <p:cNvPr id="29" name="Rounded Rectangle 28"/>
          <p:cNvSpPr/>
          <p:nvPr/>
        </p:nvSpPr>
        <p:spPr>
          <a:xfrm>
            <a:off x="889506" y="2166956"/>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a:t>
            </a:r>
          </a:p>
        </p:txBody>
      </p:sp>
      <p:sp>
        <p:nvSpPr>
          <p:cNvPr id="30" name="Rounded Rectangle 29"/>
          <p:cNvSpPr/>
          <p:nvPr/>
        </p:nvSpPr>
        <p:spPr>
          <a:xfrm>
            <a:off x="8543830" y="3479158"/>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10</a:t>
            </a:r>
          </a:p>
        </p:txBody>
      </p:sp>
      <p:sp>
        <p:nvSpPr>
          <p:cNvPr id="31" name="Rounded Rectangle 30"/>
          <p:cNvSpPr/>
          <p:nvPr/>
        </p:nvSpPr>
        <p:spPr>
          <a:xfrm>
            <a:off x="9795856" y="3513441"/>
            <a:ext cx="491914"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11</a:t>
            </a:r>
          </a:p>
        </p:txBody>
      </p:sp>
      <p:sp>
        <p:nvSpPr>
          <p:cNvPr id="32" name="Rounded Rectangle 31"/>
          <p:cNvSpPr/>
          <p:nvPr/>
        </p:nvSpPr>
        <p:spPr>
          <a:xfrm>
            <a:off x="11271783" y="3039509"/>
            <a:ext cx="711669" cy="356477"/>
          </a:xfrm>
          <a:prstGeom prst="roundRect">
            <a:avLst/>
          </a:prstGeom>
          <a:solidFill>
            <a:srgbClr val="FF6600"/>
          </a:solidFill>
          <a:ln w="38100">
            <a:solidFill>
              <a:srgbClr val="0066FF"/>
            </a:solidFill>
          </a:ln>
          <a:effectLst>
            <a:glow rad="114300">
              <a:srgbClr val="00FF00"/>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dirty="0">
                <a:solidFill>
                  <a:prstClr val="white"/>
                </a:solidFill>
              </a:rPr>
              <a:t>12</a:t>
            </a:r>
          </a:p>
        </p:txBody>
      </p:sp>
    </p:spTree>
    <p:extLst>
      <p:ext uri="{BB962C8B-B14F-4D97-AF65-F5344CB8AC3E}">
        <p14:creationId xmlns:p14="http://schemas.microsoft.com/office/powerpoint/2010/main" val="3655042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diamond(in)">
                                      <p:cBhvr>
                                        <p:cTn id="7" dur="1250"/>
                                        <p:tgtEl>
                                          <p:spTgt spid="2"/>
                                        </p:tgtEl>
                                      </p:cBhvr>
                                    </p:animEffect>
                                  </p:childTnLst>
                                </p:cTn>
                              </p:par>
                            </p:childTnLst>
                          </p:cTn>
                        </p:par>
                        <p:par>
                          <p:cTn id="8" fill="hold">
                            <p:stCondLst>
                              <p:cond delay="1250"/>
                            </p:stCondLst>
                            <p:childTnLst>
                              <p:par>
                                <p:cTn id="9" presetID="42" presetClass="entr" presetSubtype="0" fill="hold" grpId="0" nodeType="afterEffect">
                                  <p:stCondLst>
                                    <p:cond delay="25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childTnLst>
                          </p:cTn>
                        </p:par>
                        <p:par>
                          <p:cTn id="14" fill="hold">
                            <p:stCondLst>
                              <p:cond delay="2500"/>
                            </p:stCondLst>
                            <p:childTnLst>
                              <p:par>
                                <p:cTn id="15" presetID="42" presetClass="entr" presetSubtype="0"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1000"/>
                                        <p:tgtEl>
                                          <p:spTgt spid="19"/>
                                        </p:tgtEl>
                                      </p:cBhvr>
                                    </p:animEffect>
                                    <p:anim calcmode="lin" valueType="num">
                                      <p:cBhvr>
                                        <p:cTn id="18" dur="1000" fill="hold"/>
                                        <p:tgtEl>
                                          <p:spTgt spid="19"/>
                                        </p:tgtEl>
                                        <p:attrNameLst>
                                          <p:attrName>ppt_x</p:attrName>
                                        </p:attrNameLst>
                                      </p:cBhvr>
                                      <p:tavLst>
                                        <p:tav tm="0">
                                          <p:val>
                                            <p:strVal val="#ppt_x"/>
                                          </p:val>
                                        </p:tav>
                                        <p:tav tm="100000">
                                          <p:val>
                                            <p:strVal val="#ppt_x"/>
                                          </p:val>
                                        </p:tav>
                                      </p:tavLst>
                                    </p:anim>
                                    <p:anim calcmode="lin" valueType="num">
                                      <p:cBhvr>
                                        <p:cTn id="19" dur="1000" fill="hold"/>
                                        <p:tgtEl>
                                          <p:spTgt spid="19"/>
                                        </p:tgtEl>
                                        <p:attrNameLst>
                                          <p:attrName>ppt_y</p:attrName>
                                        </p:attrNameLst>
                                      </p:cBhvr>
                                      <p:tavLst>
                                        <p:tav tm="0">
                                          <p:val>
                                            <p:strVal val="#ppt_y+.1"/>
                                          </p:val>
                                        </p:tav>
                                        <p:tav tm="100000">
                                          <p:val>
                                            <p:strVal val="#ppt_y"/>
                                          </p:val>
                                        </p:tav>
                                      </p:tavLst>
                                    </p:anim>
                                  </p:childTnLst>
                                </p:cTn>
                              </p:par>
                            </p:childTnLst>
                          </p:cTn>
                        </p:par>
                        <p:par>
                          <p:cTn id="20" fill="hold">
                            <p:stCondLst>
                              <p:cond delay="3500"/>
                            </p:stCondLst>
                            <p:childTnLst>
                              <p:par>
                                <p:cTn id="21" presetID="42" presetClass="entr" presetSubtype="0" fill="hold" grpId="0"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000"/>
                                        <p:tgtEl>
                                          <p:spTgt spid="20"/>
                                        </p:tgtEl>
                                      </p:cBhvr>
                                    </p:animEffect>
                                    <p:anim calcmode="lin" valueType="num">
                                      <p:cBhvr>
                                        <p:cTn id="24" dur="1000" fill="hold"/>
                                        <p:tgtEl>
                                          <p:spTgt spid="20"/>
                                        </p:tgtEl>
                                        <p:attrNameLst>
                                          <p:attrName>ppt_x</p:attrName>
                                        </p:attrNameLst>
                                      </p:cBhvr>
                                      <p:tavLst>
                                        <p:tav tm="0">
                                          <p:val>
                                            <p:strVal val="#ppt_x"/>
                                          </p:val>
                                        </p:tav>
                                        <p:tav tm="100000">
                                          <p:val>
                                            <p:strVal val="#ppt_x"/>
                                          </p:val>
                                        </p:tav>
                                      </p:tavLst>
                                    </p:anim>
                                    <p:anim calcmode="lin" valueType="num">
                                      <p:cBhvr>
                                        <p:cTn id="25" dur="1000" fill="hold"/>
                                        <p:tgtEl>
                                          <p:spTgt spid="20"/>
                                        </p:tgtEl>
                                        <p:attrNameLst>
                                          <p:attrName>ppt_y</p:attrName>
                                        </p:attrNameLst>
                                      </p:cBhvr>
                                      <p:tavLst>
                                        <p:tav tm="0">
                                          <p:val>
                                            <p:strVal val="#ppt_y+.1"/>
                                          </p:val>
                                        </p:tav>
                                        <p:tav tm="100000">
                                          <p:val>
                                            <p:strVal val="#ppt_y"/>
                                          </p:val>
                                        </p:tav>
                                      </p:tavLst>
                                    </p:anim>
                                  </p:childTnLst>
                                </p:cTn>
                              </p:par>
                            </p:childTnLst>
                          </p:cTn>
                        </p:par>
                        <p:par>
                          <p:cTn id="26" fill="hold">
                            <p:stCondLst>
                              <p:cond delay="4500"/>
                            </p:stCondLst>
                            <p:childTnLst>
                              <p:par>
                                <p:cTn id="27" presetID="42" presetClass="entr" presetSubtype="0" fill="hold" grpId="0" nodeType="after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1000"/>
                                        <p:tgtEl>
                                          <p:spTgt spid="21"/>
                                        </p:tgtEl>
                                      </p:cBhvr>
                                    </p:animEffect>
                                    <p:anim calcmode="lin" valueType="num">
                                      <p:cBhvr>
                                        <p:cTn id="30" dur="1000" fill="hold"/>
                                        <p:tgtEl>
                                          <p:spTgt spid="21"/>
                                        </p:tgtEl>
                                        <p:attrNameLst>
                                          <p:attrName>ppt_x</p:attrName>
                                        </p:attrNameLst>
                                      </p:cBhvr>
                                      <p:tavLst>
                                        <p:tav tm="0">
                                          <p:val>
                                            <p:strVal val="#ppt_x"/>
                                          </p:val>
                                        </p:tav>
                                        <p:tav tm="100000">
                                          <p:val>
                                            <p:strVal val="#ppt_x"/>
                                          </p:val>
                                        </p:tav>
                                      </p:tavLst>
                                    </p:anim>
                                    <p:anim calcmode="lin" valueType="num">
                                      <p:cBhvr>
                                        <p:cTn id="3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1000"/>
                                        <p:tgtEl>
                                          <p:spTgt spid="3"/>
                                        </p:tgtEl>
                                      </p:cBhvr>
                                    </p:animEffect>
                                    <p:anim calcmode="lin" valueType="num">
                                      <p:cBhvr>
                                        <p:cTn id="37" dur="1000" fill="hold"/>
                                        <p:tgtEl>
                                          <p:spTgt spid="3"/>
                                        </p:tgtEl>
                                        <p:attrNameLst>
                                          <p:attrName>ppt_x</p:attrName>
                                        </p:attrNameLst>
                                      </p:cBhvr>
                                      <p:tavLst>
                                        <p:tav tm="0">
                                          <p:val>
                                            <p:strVal val="#ppt_x"/>
                                          </p:val>
                                        </p:tav>
                                        <p:tav tm="100000">
                                          <p:val>
                                            <p:strVal val="#ppt_x"/>
                                          </p:val>
                                        </p:tav>
                                      </p:tavLst>
                                    </p:anim>
                                    <p:anim calcmode="lin" valueType="num">
                                      <p:cBhvr>
                                        <p:cTn id="38" dur="1000" fill="hold"/>
                                        <p:tgtEl>
                                          <p:spTgt spid="3"/>
                                        </p:tgtEl>
                                        <p:attrNameLst>
                                          <p:attrName>ppt_y</p:attrName>
                                        </p:attrNameLst>
                                      </p:cBhvr>
                                      <p:tavLst>
                                        <p:tav tm="0">
                                          <p:val>
                                            <p:strVal val="#ppt_y+.1"/>
                                          </p:val>
                                        </p:tav>
                                        <p:tav tm="100000">
                                          <p:val>
                                            <p:strVal val="#ppt_y"/>
                                          </p:val>
                                        </p:tav>
                                      </p:tavLst>
                                    </p:anim>
                                  </p:childTnLst>
                                </p:cTn>
                              </p:par>
                            </p:childTnLst>
                          </p:cTn>
                        </p:par>
                        <p:par>
                          <p:cTn id="39" fill="hold">
                            <p:stCondLst>
                              <p:cond delay="1000"/>
                            </p:stCondLst>
                            <p:childTnLst>
                              <p:par>
                                <p:cTn id="40" presetID="42"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Effect transition="in" filter="fade">
                                      <p:cBhvr>
                                        <p:cTn id="42" dur="500"/>
                                        <p:tgtEl>
                                          <p:spTgt spid="13"/>
                                        </p:tgtEl>
                                      </p:cBhvr>
                                    </p:animEffect>
                                    <p:anim calcmode="lin" valueType="num">
                                      <p:cBhvr>
                                        <p:cTn id="43" dur="500" fill="hold"/>
                                        <p:tgtEl>
                                          <p:spTgt spid="13"/>
                                        </p:tgtEl>
                                        <p:attrNameLst>
                                          <p:attrName>ppt_x</p:attrName>
                                        </p:attrNameLst>
                                      </p:cBhvr>
                                      <p:tavLst>
                                        <p:tav tm="0">
                                          <p:val>
                                            <p:strVal val="#ppt_x"/>
                                          </p:val>
                                        </p:tav>
                                        <p:tav tm="100000">
                                          <p:val>
                                            <p:strVal val="#ppt_x"/>
                                          </p:val>
                                        </p:tav>
                                      </p:tavLst>
                                    </p:anim>
                                    <p:anim calcmode="lin" valueType="num">
                                      <p:cBhvr>
                                        <p:cTn id="44" dur="500" fill="hold"/>
                                        <p:tgtEl>
                                          <p:spTgt spid="13"/>
                                        </p:tgtEl>
                                        <p:attrNameLst>
                                          <p:attrName>ppt_y</p:attrName>
                                        </p:attrNameLst>
                                      </p:cBhvr>
                                      <p:tavLst>
                                        <p:tav tm="0">
                                          <p:val>
                                            <p:strVal val="#ppt_y+.1"/>
                                          </p:val>
                                        </p:tav>
                                        <p:tav tm="100000">
                                          <p:val>
                                            <p:strVal val="#ppt_y"/>
                                          </p:val>
                                        </p:tav>
                                      </p:tavLst>
                                    </p:anim>
                                  </p:childTnLst>
                                </p:cTn>
                              </p:par>
                            </p:childTnLst>
                          </p:cTn>
                        </p:par>
                        <p:par>
                          <p:cTn id="45" fill="hold">
                            <p:stCondLst>
                              <p:cond delay="1500"/>
                            </p:stCondLst>
                            <p:childTnLst>
                              <p:par>
                                <p:cTn id="46" presetID="42"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Effect transition="in" filter="fade">
                                      <p:cBhvr>
                                        <p:cTn id="48" dur="500"/>
                                        <p:tgtEl>
                                          <p:spTgt spid="14"/>
                                        </p:tgtEl>
                                      </p:cBhvr>
                                    </p:animEffect>
                                    <p:anim calcmode="lin" valueType="num">
                                      <p:cBhvr>
                                        <p:cTn id="49" dur="500" fill="hold"/>
                                        <p:tgtEl>
                                          <p:spTgt spid="14"/>
                                        </p:tgtEl>
                                        <p:attrNameLst>
                                          <p:attrName>ppt_x</p:attrName>
                                        </p:attrNameLst>
                                      </p:cBhvr>
                                      <p:tavLst>
                                        <p:tav tm="0">
                                          <p:val>
                                            <p:strVal val="#ppt_x"/>
                                          </p:val>
                                        </p:tav>
                                        <p:tav tm="100000">
                                          <p:val>
                                            <p:strVal val="#ppt_x"/>
                                          </p:val>
                                        </p:tav>
                                      </p:tavLst>
                                    </p:anim>
                                    <p:anim calcmode="lin" valueType="num">
                                      <p:cBhvr>
                                        <p:cTn id="50" dur="500" fill="hold"/>
                                        <p:tgtEl>
                                          <p:spTgt spid="14"/>
                                        </p:tgtEl>
                                        <p:attrNameLst>
                                          <p:attrName>ppt_y</p:attrName>
                                        </p:attrNameLst>
                                      </p:cBhvr>
                                      <p:tavLst>
                                        <p:tav tm="0">
                                          <p:val>
                                            <p:strVal val="#ppt_y+.1"/>
                                          </p:val>
                                        </p:tav>
                                        <p:tav tm="100000">
                                          <p:val>
                                            <p:strVal val="#ppt_y"/>
                                          </p:val>
                                        </p:tav>
                                      </p:tavLst>
                                    </p:anim>
                                  </p:childTnLst>
                                </p:cTn>
                              </p:par>
                            </p:childTnLst>
                          </p:cTn>
                        </p:par>
                        <p:par>
                          <p:cTn id="51" fill="hold">
                            <p:stCondLst>
                              <p:cond delay="2000"/>
                            </p:stCondLst>
                            <p:childTnLst>
                              <p:par>
                                <p:cTn id="52" presetID="42"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Effect transition="in" filter="fade">
                                      <p:cBhvr>
                                        <p:cTn id="54" dur="500"/>
                                        <p:tgtEl>
                                          <p:spTgt spid="15"/>
                                        </p:tgtEl>
                                      </p:cBhvr>
                                    </p:animEffect>
                                    <p:anim calcmode="lin" valueType="num">
                                      <p:cBhvr>
                                        <p:cTn id="55" dur="500" fill="hold"/>
                                        <p:tgtEl>
                                          <p:spTgt spid="15"/>
                                        </p:tgtEl>
                                        <p:attrNameLst>
                                          <p:attrName>ppt_x</p:attrName>
                                        </p:attrNameLst>
                                      </p:cBhvr>
                                      <p:tavLst>
                                        <p:tav tm="0">
                                          <p:val>
                                            <p:strVal val="#ppt_x"/>
                                          </p:val>
                                        </p:tav>
                                        <p:tav tm="100000">
                                          <p:val>
                                            <p:strVal val="#ppt_x"/>
                                          </p:val>
                                        </p:tav>
                                      </p:tavLst>
                                    </p:anim>
                                    <p:anim calcmode="lin" valueType="num">
                                      <p:cBhvr>
                                        <p:cTn id="56" dur="500" fill="hold"/>
                                        <p:tgtEl>
                                          <p:spTgt spid="15"/>
                                        </p:tgtEl>
                                        <p:attrNameLst>
                                          <p:attrName>ppt_y</p:attrName>
                                        </p:attrNameLst>
                                      </p:cBhvr>
                                      <p:tavLst>
                                        <p:tav tm="0">
                                          <p:val>
                                            <p:strVal val="#ppt_y+.1"/>
                                          </p:val>
                                        </p:tav>
                                        <p:tav tm="100000">
                                          <p:val>
                                            <p:strVal val="#ppt_y"/>
                                          </p:val>
                                        </p:tav>
                                      </p:tavLst>
                                    </p:anim>
                                  </p:childTnLst>
                                </p:cTn>
                              </p:par>
                            </p:childTnLst>
                          </p:cTn>
                        </p:par>
                        <p:par>
                          <p:cTn id="57" fill="hold">
                            <p:stCondLst>
                              <p:cond delay="2500"/>
                            </p:stCondLst>
                            <p:childTnLst>
                              <p:par>
                                <p:cTn id="58" presetID="42"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Effect transition="in" filter="fade">
                                      <p:cBhvr>
                                        <p:cTn id="60" dur="500"/>
                                        <p:tgtEl>
                                          <p:spTgt spid="16"/>
                                        </p:tgtEl>
                                      </p:cBhvr>
                                    </p:animEffect>
                                    <p:anim calcmode="lin" valueType="num">
                                      <p:cBhvr>
                                        <p:cTn id="61" dur="500" fill="hold"/>
                                        <p:tgtEl>
                                          <p:spTgt spid="16"/>
                                        </p:tgtEl>
                                        <p:attrNameLst>
                                          <p:attrName>ppt_x</p:attrName>
                                        </p:attrNameLst>
                                      </p:cBhvr>
                                      <p:tavLst>
                                        <p:tav tm="0">
                                          <p:val>
                                            <p:strVal val="#ppt_x"/>
                                          </p:val>
                                        </p:tav>
                                        <p:tav tm="100000">
                                          <p:val>
                                            <p:strVal val="#ppt_x"/>
                                          </p:val>
                                        </p:tav>
                                      </p:tavLst>
                                    </p:anim>
                                    <p:anim calcmode="lin" valueType="num">
                                      <p:cBhvr>
                                        <p:cTn id="62" dur="500" fill="hold"/>
                                        <p:tgtEl>
                                          <p:spTgt spid="16"/>
                                        </p:tgtEl>
                                        <p:attrNameLst>
                                          <p:attrName>ppt_y</p:attrName>
                                        </p:attrNameLst>
                                      </p:cBhvr>
                                      <p:tavLst>
                                        <p:tav tm="0">
                                          <p:val>
                                            <p:strVal val="#ppt_y+.1"/>
                                          </p:val>
                                        </p:tav>
                                        <p:tav tm="100000">
                                          <p:val>
                                            <p:strVal val="#ppt_y"/>
                                          </p:val>
                                        </p:tav>
                                      </p:tavLst>
                                    </p:anim>
                                  </p:childTnLst>
                                </p:cTn>
                              </p:par>
                            </p:childTnLst>
                          </p:cTn>
                        </p:par>
                        <p:par>
                          <p:cTn id="63" fill="hold">
                            <p:stCondLst>
                              <p:cond delay="3000"/>
                            </p:stCondLst>
                            <p:childTnLst>
                              <p:par>
                                <p:cTn id="64" presetID="42"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Effect transition="in" filter="fade">
                                      <p:cBhvr>
                                        <p:cTn id="66" dur="500"/>
                                        <p:tgtEl>
                                          <p:spTgt spid="17"/>
                                        </p:tgtEl>
                                      </p:cBhvr>
                                    </p:animEffect>
                                    <p:anim calcmode="lin" valueType="num">
                                      <p:cBhvr>
                                        <p:cTn id="67" dur="500" fill="hold"/>
                                        <p:tgtEl>
                                          <p:spTgt spid="17"/>
                                        </p:tgtEl>
                                        <p:attrNameLst>
                                          <p:attrName>ppt_x</p:attrName>
                                        </p:attrNameLst>
                                      </p:cBhvr>
                                      <p:tavLst>
                                        <p:tav tm="0">
                                          <p:val>
                                            <p:strVal val="#ppt_x"/>
                                          </p:val>
                                        </p:tav>
                                        <p:tav tm="100000">
                                          <p:val>
                                            <p:strVal val="#ppt_x"/>
                                          </p:val>
                                        </p:tav>
                                      </p:tavLst>
                                    </p:anim>
                                    <p:anim calcmode="lin" valueType="num">
                                      <p:cBhvr>
                                        <p:cTn id="68" dur="500" fill="hold"/>
                                        <p:tgtEl>
                                          <p:spTgt spid="17"/>
                                        </p:tgtEl>
                                        <p:attrNameLst>
                                          <p:attrName>ppt_y</p:attrName>
                                        </p:attrNameLst>
                                      </p:cBhvr>
                                      <p:tavLst>
                                        <p:tav tm="0">
                                          <p:val>
                                            <p:strVal val="#ppt_y+.1"/>
                                          </p:val>
                                        </p:tav>
                                        <p:tav tm="100000">
                                          <p:val>
                                            <p:strVal val="#ppt_y"/>
                                          </p:val>
                                        </p:tav>
                                      </p:tavLst>
                                    </p:anim>
                                  </p:childTnLst>
                                </p:cTn>
                              </p:par>
                            </p:childTnLst>
                          </p:cTn>
                        </p:par>
                        <p:par>
                          <p:cTn id="69" fill="hold">
                            <p:stCondLst>
                              <p:cond delay="3500"/>
                            </p:stCondLst>
                            <p:childTnLst>
                              <p:par>
                                <p:cTn id="70" presetID="14" presetClass="entr" presetSubtype="10"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randombar(horizontal)">
                                      <p:cBhvr>
                                        <p:cTn id="72" dur="500"/>
                                        <p:tgtEl>
                                          <p:spTgt spid="9"/>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1" fill="hold" nodeType="clickEffect">
                                  <p:stCondLst>
                                    <p:cond delay="0"/>
                                  </p:stCondLst>
                                  <p:childTnLst>
                                    <p:set>
                                      <p:cBhvr>
                                        <p:cTn id="76" dur="1" fill="hold">
                                          <p:stCondLst>
                                            <p:cond delay="0"/>
                                          </p:stCondLst>
                                        </p:cTn>
                                        <p:tgtEl>
                                          <p:spTgt spid="6"/>
                                        </p:tgtEl>
                                        <p:attrNameLst>
                                          <p:attrName>style.visibility</p:attrName>
                                        </p:attrNameLst>
                                      </p:cBhvr>
                                      <p:to>
                                        <p:strVal val="visible"/>
                                      </p:to>
                                    </p:set>
                                    <p:animEffect transition="in" filter="wipe(up)">
                                      <p:cBhvr>
                                        <p:cTn id="77" dur="500"/>
                                        <p:tgtEl>
                                          <p:spTgt spid="6"/>
                                        </p:tgtEl>
                                      </p:cBhvr>
                                    </p:animEffect>
                                  </p:childTnLst>
                                </p:cTn>
                              </p:par>
                              <p:par>
                                <p:cTn id="78" presetID="22" presetClass="entr" presetSubtype="1" fill="hold" grpId="0" nodeType="with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wipe(up)">
                                      <p:cBhvr>
                                        <p:cTn id="80" dur="500"/>
                                        <p:tgtEl>
                                          <p:spTgt spid="12"/>
                                        </p:tgtEl>
                                      </p:cBhvr>
                                    </p:animEffect>
                                  </p:childTnLst>
                                </p:cTn>
                              </p:par>
                            </p:childTnLst>
                          </p:cTn>
                        </p:par>
                        <p:par>
                          <p:cTn id="81" fill="hold">
                            <p:stCondLst>
                              <p:cond delay="500"/>
                            </p:stCondLst>
                            <p:childTnLst>
                              <p:par>
                                <p:cTn id="82" presetID="5" presetClass="entr" presetSubtype="10"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Effect transition="in" filter="checkerboard(across)">
                                      <p:cBhvr>
                                        <p:cTn id="84" dur="500"/>
                                        <p:tgtEl>
                                          <p:spTgt spid="29"/>
                                        </p:tgtEl>
                                      </p:cBhvr>
                                    </p:animEffect>
                                  </p:childTnLst>
                                </p:cTn>
                              </p:par>
                              <p:par>
                                <p:cTn id="85" presetID="5" presetClass="entr" presetSubtype="10" fill="hold" grpId="0" nodeType="with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checkerboard(across)">
                                      <p:cBhvr>
                                        <p:cTn id="87" dur="500"/>
                                        <p:tgtEl>
                                          <p:spTgt spid="28"/>
                                        </p:tgtEl>
                                      </p:cBhvr>
                                    </p:animEffect>
                                  </p:childTnLst>
                                </p:cTn>
                              </p:par>
                              <p:par>
                                <p:cTn id="88" presetID="5" presetClass="entr" presetSubtype="10"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Effect transition="in" filter="checkerboard(across)">
                                      <p:cBhvr>
                                        <p:cTn id="90" dur="500"/>
                                        <p:tgtEl>
                                          <p:spTgt spid="27"/>
                                        </p:tgtEl>
                                      </p:cBhvr>
                                    </p:animEffect>
                                  </p:childTnLst>
                                </p:cTn>
                              </p:par>
                              <p:par>
                                <p:cTn id="91" presetID="5" presetClass="entr" presetSubtype="10" fill="hold" grpId="0" nodeType="with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checkerboard(across)">
                                      <p:cBhvr>
                                        <p:cTn id="93" dur="500"/>
                                        <p:tgtEl>
                                          <p:spTgt spid="26"/>
                                        </p:tgtEl>
                                      </p:cBhvr>
                                    </p:animEffect>
                                  </p:childTnLst>
                                </p:cTn>
                              </p:par>
                              <p:par>
                                <p:cTn id="94" presetID="5" presetClass="entr" presetSubtype="10" fill="hold" grpId="0" nodeType="withEffect">
                                  <p:stCondLst>
                                    <p:cond delay="0"/>
                                  </p:stCondLst>
                                  <p:childTnLst>
                                    <p:set>
                                      <p:cBhvr>
                                        <p:cTn id="95" dur="1" fill="hold">
                                          <p:stCondLst>
                                            <p:cond delay="0"/>
                                          </p:stCondLst>
                                        </p:cTn>
                                        <p:tgtEl>
                                          <p:spTgt spid="25"/>
                                        </p:tgtEl>
                                        <p:attrNameLst>
                                          <p:attrName>style.visibility</p:attrName>
                                        </p:attrNameLst>
                                      </p:cBhvr>
                                      <p:to>
                                        <p:strVal val="visible"/>
                                      </p:to>
                                    </p:set>
                                    <p:animEffect transition="in" filter="checkerboard(across)">
                                      <p:cBhvr>
                                        <p:cTn id="96" dur="500"/>
                                        <p:tgtEl>
                                          <p:spTgt spid="25"/>
                                        </p:tgtEl>
                                      </p:cBhvr>
                                    </p:animEffect>
                                  </p:childTnLst>
                                </p:cTn>
                              </p:par>
                              <p:par>
                                <p:cTn id="97" presetID="5" presetClass="entr" presetSubtype="10" fill="hold" grpId="0" nodeType="withEffect">
                                  <p:stCondLst>
                                    <p:cond delay="0"/>
                                  </p:stCondLst>
                                  <p:childTnLst>
                                    <p:set>
                                      <p:cBhvr>
                                        <p:cTn id="98" dur="1" fill="hold">
                                          <p:stCondLst>
                                            <p:cond delay="0"/>
                                          </p:stCondLst>
                                        </p:cTn>
                                        <p:tgtEl>
                                          <p:spTgt spid="24"/>
                                        </p:tgtEl>
                                        <p:attrNameLst>
                                          <p:attrName>style.visibility</p:attrName>
                                        </p:attrNameLst>
                                      </p:cBhvr>
                                      <p:to>
                                        <p:strVal val="visible"/>
                                      </p:to>
                                    </p:set>
                                    <p:animEffect transition="in" filter="checkerboard(across)">
                                      <p:cBhvr>
                                        <p:cTn id="99" dur="500"/>
                                        <p:tgtEl>
                                          <p:spTgt spid="24"/>
                                        </p:tgtEl>
                                      </p:cBhvr>
                                    </p:animEffect>
                                  </p:childTnLst>
                                </p:cTn>
                              </p:par>
                              <p:par>
                                <p:cTn id="100" presetID="5" presetClass="entr" presetSubtype="10" fill="hold" grpId="0" nodeType="with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checkerboard(across)">
                                      <p:cBhvr>
                                        <p:cTn id="102" dur="500"/>
                                        <p:tgtEl>
                                          <p:spTgt spid="23"/>
                                        </p:tgtEl>
                                      </p:cBhvr>
                                    </p:animEffect>
                                  </p:childTnLst>
                                </p:cTn>
                              </p:par>
                              <p:par>
                                <p:cTn id="103" presetID="5" presetClass="entr" presetSubtype="10" fill="hold" grpId="0" nodeType="withEffect">
                                  <p:stCondLst>
                                    <p:cond delay="0"/>
                                  </p:stCondLst>
                                  <p:childTnLst>
                                    <p:set>
                                      <p:cBhvr>
                                        <p:cTn id="104" dur="1" fill="hold">
                                          <p:stCondLst>
                                            <p:cond delay="0"/>
                                          </p:stCondLst>
                                        </p:cTn>
                                        <p:tgtEl>
                                          <p:spTgt spid="22"/>
                                        </p:tgtEl>
                                        <p:attrNameLst>
                                          <p:attrName>style.visibility</p:attrName>
                                        </p:attrNameLst>
                                      </p:cBhvr>
                                      <p:to>
                                        <p:strVal val="visible"/>
                                      </p:to>
                                    </p:set>
                                    <p:animEffect transition="in" filter="checkerboard(across)">
                                      <p:cBhvr>
                                        <p:cTn id="105" dur="500"/>
                                        <p:tgtEl>
                                          <p:spTgt spid="22"/>
                                        </p:tgtEl>
                                      </p:cBhvr>
                                    </p:animEffect>
                                  </p:childTnLst>
                                </p:cTn>
                              </p:par>
                              <p:par>
                                <p:cTn id="106" presetID="5" presetClass="entr" presetSubtype="10" fill="hold" grpId="0" nodeType="withEffect">
                                  <p:stCondLst>
                                    <p:cond delay="0"/>
                                  </p:stCondLst>
                                  <p:childTnLst>
                                    <p:set>
                                      <p:cBhvr>
                                        <p:cTn id="107" dur="1" fill="hold">
                                          <p:stCondLst>
                                            <p:cond delay="0"/>
                                          </p:stCondLst>
                                        </p:cTn>
                                        <p:tgtEl>
                                          <p:spTgt spid="7"/>
                                        </p:tgtEl>
                                        <p:attrNameLst>
                                          <p:attrName>style.visibility</p:attrName>
                                        </p:attrNameLst>
                                      </p:cBhvr>
                                      <p:to>
                                        <p:strVal val="visible"/>
                                      </p:to>
                                    </p:set>
                                    <p:animEffect transition="in" filter="checkerboard(across)">
                                      <p:cBhvr>
                                        <p:cTn id="108" dur="500"/>
                                        <p:tgtEl>
                                          <p:spTgt spid="7"/>
                                        </p:tgtEl>
                                      </p:cBhvr>
                                    </p:animEffect>
                                  </p:childTnLst>
                                </p:cTn>
                              </p:par>
                              <p:par>
                                <p:cTn id="109" presetID="5" presetClass="entr" presetSubtype="10" fill="hold" grpId="0" nodeType="withEffect">
                                  <p:stCondLst>
                                    <p:cond delay="0"/>
                                  </p:stCondLst>
                                  <p:childTnLst>
                                    <p:set>
                                      <p:cBhvr>
                                        <p:cTn id="110" dur="1" fill="hold">
                                          <p:stCondLst>
                                            <p:cond delay="0"/>
                                          </p:stCondLst>
                                        </p:cTn>
                                        <p:tgtEl>
                                          <p:spTgt spid="30"/>
                                        </p:tgtEl>
                                        <p:attrNameLst>
                                          <p:attrName>style.visibility</p:attrName>
                                        </p:attrNameLst>
                                      </p:cBhvr>
                                      <p:to>
                                        <p:strVal val="visible"/>
                                      </p:to>
                                    </p:set>
                                    <p:animEffect transition="in" filter="checkerboard(across)">
                                      <p:cBhvr>
                                        <p:cTn id="111" dur="500"/>
                                        <p:tgtEl>
                                          <p:spTgt spid="30"/>
                                        </p:tgtEl>
                                      </p:cBhvr>
                                    </p:animEffect>
                                  </p:childTnLst>
                                </p:cTn>
                              </p:par>
                              <p:par>
                                <p:cTn id="112" presetID="5" presetClass="entr" presetSubtype="10" fill="hold" grpId="0" nodeType="withEffect">
                                  <p:stCondLst>
                                    <p:cond delay="0"/>
                                  </p:stCondLst>
                                  <p:childTnLst>
                                    <p:set>
                                      <p:cBhvr>
                                        <p:cTn id="113" dur="1" fill="hold">
                                          <p:stCondLst>
                                            <p:cond delay="0"/>
                                          </p:stCondLst>
                                        </p:cTn>
                                        <p:tgtEl>
                                          <p:spTgt spid="31"/>
                                        </p:tgtEl>
                                        <p:attrNameLst>
                                          <p:attrName>style.visibility</p:attrName>
                                        </p:attrNameLst>
                                      </p:cBhvr>
                                      <p:to>
                                        <p:strVal val="visible"/>
                                      </p:to>
                                    </p:set>
                                    <p:animEffect transition="in" filter="checkerboard(across)">
                                      <p:cBhvr>
                                        <p:cTn id="114" dur="500"/>
                                        <p:tgtEl>
                                          <p:spTgt spid="31"/>
                                        </p:tgtEl>
                                      </p:cBhvr>
                                    </p:animEffect>
                                  </p:childTnLst>
                                </p:cTn>
                              </p:par>
                              <p:par>
                                <p:cTn id="115" presetID="5" presetClass="entr" presetSubtype="10" fill="hold" grpId="0" nodeType="withEffect">
                                  <p:stCondLst>
                                    <p:cond delay="0"/>
                                  </p:stCondLst>
                                  <p:childTnLst>
                                    <p:set>
                                      <p:cBhvr>
                                        <p:cTn id="116" dur="1" fill="hold">
                                          <p:stCondLst>
                                            <p:cond delay="0"/>
                                          </p:stCondLst>
                                        </p:cTn>
                                        <p:tgtEl>
                                          <p:spTgt spid="32"/>
                                        </p:tgtEl>
                                        <p:attrNameLst>
                                          <p:attrName>style.visibility</p:attrName>
                                        </p:attrNameLst>
                                      </p:cBhvr>
                                      <p:to>
                                        <p:strVal val="visible"/>
                                      </p:to>
                                    </p:set>
                                    <p:animEffect transition="in" filter="checkerboard(across)">
                                      <p:cBhvr>
                                        <p:cTn id="117" dur="500"/>
                                        <p:tgtEl>
                                          <p:spTgt spid="32"/>
                                        </p:tgtEl>
                                      </p:cBhvr>
                                    </p:animEffect>
                                  </p:childTnLst>
                                </p:cTn>
                              </p:par>
                            </p:childTnLst>
                          </p:cTn>
                        </p:par>
                        <p:par>
                          <p:cTn id="118" fill="hold">
                            <p:stCondLst>
                              <p:cond delay="1000"/>
                            </p:stCondLst>
                            <p:childTnLst>
                              <p:par>
                                <p:cTn id="119" presetID="6" presetClass="entr" presetSubtype="16" fill="hold" grpId="0" nodeType="afterEffect">
                                  <p:stCondLst>
                                    <p:cond delay="0"/>
                                  </p:stCondLst>
                                  <p:childTnLst>
                                    <p:set>
                                      <p:cBhvr>
                                        <p:cTn id="120" dur="1" fill="hold">
                                          <p:stCondLst>
                                            <p:cond delay="0"/>
                                          </p:stCondLst>
                                        </p:cTn>
                                        <p:tgtEl>
                                          <p:spTgt spid="10"/>
                                        </p:tgtEl>
                                        <p:attrNameLst>
                                          <p:attrName>style.visibility</p:attrName>
                                        </p:attrNameLst>
                                      </p:cBhvr>
                                      <p:to>
                                        <p:strVal val="visible"/>
                                      </p:to>
                                    </p:set>
                                    <p:animEffect transition="in" filter="circle(in)">
                                      <p:cBhvr>
                                        <p:cTn id="121" dur="1250"/>
                                        <p:tgtEl>
                                          <p:spTgt spid="10"/>
                                        </p:tgtEl>
                                      </p:cBhvr>
                                    </p:animEffect>
                                  </p:childTnLst>
                                </p:cTn>
                              </p:par>
                            </p:childTnLst>
                          </p:cTn>
                        </p:par>
                      </p:childTnLst>
                    </p:cTn>
                  </p:par>
                  <p:par>
                    <p:cTn id="122" fill="hold">
                      <p:stCondLst>
                        <p:cond delay="indefinite"/>
                      </p:stCondLst>
                      <p:childTnLst>
                        <p:par>
                          <p:cTn id="123" fill="hold">
                            <p:stCondLst>
                              <p:cond delay="0"/>
                            </p:stCondLst>
                            <p:childTnLst>
                              <p:par>
                                <p:cTn id="124" presetID="20" presetClass="entr" presetSubtype="0" fill="hold" grpId="0" nodeType="clickEffect">
                                  <p:stCondLst>
                                    <p:cond delay="0"/>
                                  </p:stCondLst>
                                  <p:childTnLst>
                                    <p:set>
                                      <p:cBhvr>
                                        <p:cTn id="125" dur="1" fill="hold">
                                          <p:stCondLst>
                                            <p:cond delay="0"/>
                                          </p:stCondLst>
                                        </p:cTn>
                                        <p:tgtEl>
                                          <p:spTgt spid="11"/>
                                        </p:tgtEl>
                                        <p:attrNameLst>
                                          <p:attrName>style.visibility</p:attrName>
                                        </p:attrNameLst>
                                      </p:cBhvr>
                                      <p:to>
                                        <p:strVal val="visible"/>
                                      </p:to>
                                    </p:set>
                                    <p:animEffect transition="in" filter="wedge">
                                      <p:cBhvr>
                                        <p:cTn id="126" dur="125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animBg="1"/>
      <p:bldP spid="12" grpId="0" animBg="1"/>
      <p:bldP spid="3" grpId="0" animBg="1"/>
      <p:bldP spid="13" grpId="0" animBg="1"/>
      <p:bldP spid="14" grpId="0" animBg="1"/>
      <p:bldP spid="15" grpId="0" animBg="1"/>
      <p:bldP spid="16" grpId="0" animBg="1"/>
      <p:bldP spid="17" grpId="0" animBg="1"/>
      <p:bldP spid="18" grpId="0" animBg="1"/>
      <p:bldP spid="19" grpId="0" animBg="1"/>
      <p:bldP spid="20" grpId="0" animBg="1"/>
      <p:bldP spid="21" grpId="0" animBg="1"/>
      <p:bldP spid="7"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9" name="Straight Connector 8"/>
          <p:cNvCxnSpPr/>
          <p:nvPr/>
        </p:nvCxnSpPr>
        <p:spPr>
          <a:xfrm flipV="1">
            <a:off x="880533" y="2432652"/>
            <a:ext cx="11176003" cy="14216"/>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880532" y="3259668"/>
            <a:ext cx="11176004" cy="3550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V="1">
            <a:off x="880532" y="2847036"/>
            <a:ext cx="11176004" cy="1469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flipV="1">
            <a:off x="872069" y="3715955"/>
            <a:ext cx="11125198" cy="26789"/>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flipV="1">
            <a:off x="872068" y="4553464"/>
            <a:ext cx="11184468" cy="27988"/>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8" name="Straight Connector 27"/>
          <p:cNvCxnSpPr/>
          <p:nvPr/>
        </p:nvCxnSpPr>
        <p:spPr>
          <a:xfrm>
            <a:off x="880532" y="5409939"/>
            <a:ext cx="11176004" cy="2837"/>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flipV="1">
            <a:off x="872067" y="6268913"/>
            <a:ext cx="11165180" cy="4131"/>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flipV="1">
            <a:off x="880532" y="4152149"/>
            <a:ext cx="11184467" cy="5715"/>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flipV="1">
            <a:off x="872066" y="4973242"/>
            <a:ext cx="11125199" cy="39259"/>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880532" y="5833527"/>
            <a:ext cx="11176004" cy="25267"/>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flipV="1">
            <a:off x="880532" y="6708638"/>
            <a:ext cx="11156715" cy="10985"/>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586634" y="212833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3</a:t>
            </a:r>
          </a:p>
        </p:txBody>
      </p:sp>
      <p:sp>
        <p:nvSpPr>
          <p:cNvPr id="36" name="Oval 35"/>
          <p:cNvSpPr/>
          <p:nvPr/>
        </p:nvSpPr>
        <p:spPr>
          <a:xfrm>
            <a:off x="11586634" y="256888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4</a:t>
            </a:r>
          </a:p>
        </p:txBody>
      </p:sp>
      <p:sp>
        <p:nvSpPr>
          <p:cNvPr id="37" name="Oval 36"/>
          <p:cNvSpPr/>
          <p:nvPr/>
        </p:nvSpPr>
        <p:spPr>
          <a:xfrm>
            <a:off x="11586634" y="2982619"/>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5</a:t>
            </a:r>
          </a:p>
        </p:txBody>
      </p:sp>
      <p:sp>
        <p:nvSpPr>
          <p:cNvPr id="38" name="Oval 37"/>
          <p:cNvSpPr/>
          <p:nvPr/>
        </p:nvSpPr>
        <p:spPr>
          <a:xfrm>
            <a:off x="11590472" y="34490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6</a:t>
            </a:r>
          </a:p>
        </p:txBody>
      </p:sp>
      <p:sp>
        <p:nvSpPr>
          <p:cNvPr id="39" name="Oval 38"/>
          <p:cNvSpPr/>
          <p:nvPr/>
        </p:nvSpPr>
        <p:spPr>
          <a:xfrm>
            <a:off x="11586633" y="386452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7</a:t>
            </a:r>
          </a:p>
        </p:txBody>
      </p:sp>
      <p:sp>
        <p:nvSpPr>
          <p:cNvPr id="40" name="Oval 39"/>
          <p:cNvSpPr/>
          <p:nvPr/>
        </p:nvSpPr>
        <p:spPr>
          <a:xfrm>
            <a:off x="11586632" y="425927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8</a:t>
            </a:r>
          </a:p>
        </p:txBody>
      </p:sp>
      <p:sp>
        <p:nvSpPr>
          <p:cNvPr id="41" name="Oval 40"/>
          <p:cNvSpPr/>
          <p:nvPr/>
        </p:nvSpPr>
        <p:spPr>
          <a:xfrm>
            <a:off x="11586632" y="467522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9</a:t>
            </a:r>
          </a:p>
        </p:txBody>
      </p:sp>
      <p:sp>
        <p:nvSpPr>
          <p:cNvPr id="42" name="Oval 41"/>
          <p:cNvSpPr/>
          <p:nvPr/>
        </p:nvSpPr>
        <p:spPr>
          <a:xfrm>
            <a:off x="11458340" y="5123858"/>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10</a:t>
            </a:r>
          </a:p>
        </p:txBody>
      </p:sp>
      <p:sp>
        <p:nvSpPr>
          <p:cNvPr id="43" name="Oval 42"/>
          <p:cNvSpPr/>
          <p:nvPr/>
        </p:nvSpPr>
        <p:spPr>
          <a:xfrm>
            <a:off x="11458340" y="5535278"/>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11</a:t>
            </a:r>
          </a:p>
        </p:txBody>
      </p:sp>
      <p:sp>
        <p:nvSpPr>
          <p:cNvPr id="44" name="Oval 43"/>
          <p:cNvSpPr/>
          <p:nvPr/>
        </p:nvSpPr>
        <p:spPr>
          <a:xfrm>
            <a:off x="11458340" y="594533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12</a:t>
            </a:r>
          </a:p>
        </p:txBody>
      </p:sp>
      <p:cxnSp>
        <p:nvCxnSpPr>
          <p:cNvPr id="47" name="Straight Connector 46"/>
          <p:cNvCxnSpPr/>
          <p:nvPr/>
        </p:nvCxnSpPr>
        <p:spPr>
          <a:xfrm flipV="1">
            <a:off x="857056" y="1998131"/>
            <a:ext cx="11199480" cy="31754"/>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a:off x="815357" y="1571663"/>
            <a:ext cx="11147001" cy="24682"/>
          </a:xfrm>
          <a:prstGeom prst="line">
            <a:avLst/>
          </a:prstGeom>
          <a:ln w="57150">
            <a:solidFill>
              <a:srgbClr val="D73DCC"/>
            </a:solidFill>
          </a:ln>
          <a:effectLst>
            <a:glow rad="228600">
              <a:schemeClr val="accent5">
                <a:satMod val="175000"/>
                <a:alpha val="40000"/>
              </a:schemeClr>
            </a:glow>
          </a:effectLst>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52" name="Oval 51"/>
          <p:cNvSpPr/>
          <p:nvPr/>
        </p:nvSpPr>
        <p:spPr>
          <a:xfrm>
            <a:off x="11458340" y="1188206"/>
            <a:ext cx="538928" cy="444344"/>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effectLst>
                  <a:glow rad="127000">
                    <a:srgbClr val="FFFF00"/>
                  </a:glow>
                </a:effectLst>
              </a:rPr>
              <a:t>1</a:t>
            </a:r>
          </a:p>
        </p:txBody>
      </p:sp>
      <p:sp>
        <p:nvSpPr>
          <p:cNvPr id="53" name="Oval 52"/>
          <p:cNvSpPr/>
          <p:nvPr/>
        </p:nvSpPr>
        <p:spPr>
          <a:xfrm>
            <a:off x="228326" y="1523446"/>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C27AC"/>
                </a:solidFill>
              </a:rPr>
              <a:t>1</a:t>
            </a:r>
          </a:p>
        </p:txBody>
      </p:sp>
      <p:sp>
        <p:nvSpPr>
          <p:cNvPr id="8" name="Rectangle 7"/>
          <p:cNvSpPr/>
          <p:nvPr/>
        </p:nvSpPr>
        <p:spPr>
          <a:xfrm>
            <a:off x="692616" y="1996608"/>
            <a:ext cx="10730947" cy="4794718"/>
          </a:xfrm>
          <a:prstGeom prst="rect">
            <a:avLst/>
          </a:prstGeom>
          <a:solidFill>
            <a:schemeClr val="accent5">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prstClr val="white"/>
              </a:solidFill>
            </a:endParaRPr>
          </a:p>
        </p:txBody>
      </p:sp>
      <p:sp>
        <p:nvSpPr>
          <p:cNvPr id="3" name="Rounded Rectangular Callout 2"/>
          <p:cNvSpPr/>
          <p:nvPr/>
        </p:nvSpPr>
        <p:spPr>
          <a:xfrm>
            <a:off x="761257" y="2553676"/>
            <a:ext cx="5525483" cy="2297064"/>
          </a:xfrm>
          <a:prstGeom prst="wedgeRoundRectCallout">
            <a:avLst>
              <a:gd name="adj1" fmla="val -48458"/>
              <a:gd name="adj2" fmla="val -75712"/>
              <a:gd name="adj3" fmla="val 16667"/>
            </a:avLst>
          </a:prstGeom>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prstClr val="white"/>
                </a:solidFill>
              </a:rPr>
              <a:t>Yahusha was </a:t>
            </a:r>
            <a:r>
              <a:rPr lang="en-CA" sz="3200" dirty="0">
                <a:solidFill>
                  <a:prstClr val="white"/>
                </a:solidFill>
                <a:latin typeface="Arial" panose="020B0604020202020204" pitchFamily="34" charset="0"/>
                <a:cs typeface="Arial" panose="020B0604020202020204" pitchFamily="34" charset="0"/>
              </a:rPr>
              <a:t>1</a:t>
            </a:r>
            <a:r>
              <a:rPr lang="en-CA" sz="3200" dirty="0">
                <a:solidFill>
                  <a:prstClr val="white"/>
                </a:solidFill>
              </a:rPr>
              <a:t> year old, </a:t>
            </a:r>
            <a:br>
              <a:rPr lang="en-CA" sz="3200" dirty="0">
                <a:solidFill>
                  <a:prstClr val="white"/>
                </a:solidFill>
              </a:rPr>
            </a:br>
            <a:r>
              <a:rPr lang="en-CA" sz="3200" dirty="0">
                <a:solidFill>
                  <a:prstClr val="white"/>
                </a:solidFill>
              </a:rPr>
              <a:t>going </a:t>
            </a:r>
            <a:r>
              <a:rPr lang="en-CA" sz="3200" b="1" dirty="0">
                <a:solidFill>
                  <a:srgbClr val="0C27AC"/>
                </a:solidFill>
              </a:rPr>
              <a:t>IN</a:t>
            </a:r>
            <a:r>
              <a:rPr lang="en-CA" sz="3200" dirty="0">
                <a:solidFill>
                  <a:prstClr val="white"/>
                </a:solidFill>
              </a:rPr>
              <a:t> to – </a:t>
            </a:r>
            <a:r>
              <a:rPr lang="en-CA" sz="3200" dirty="0">
                <a:solidFill>
                  <a:srgbClr val="002060"/>
                </a:solidFill>
              </a:rPr>
              <a:t>ENTERING CE</a:t>
            </a:r>
            <a:r>
              <a:rPr lang="en-CA" sz="3200" dirty="0">
                <a:solidFill>
                  <a:srgbClr val="002060"/>
                </a:solidFill>
                <a:latin typeface="Arial" panose="020B0604020202020204" pitchFamily="34" charset="0"/>
                <a:cs typeface="Arial" panose="020B0604020202020204" pitchFamily="34" charset="0"/>
              </a:rPr>
              <a:t>1</a:t>
            </a:r>
            <a:r>
              <a:rPr lang="en-CA" sz="3200" dirty="0">
                <a:solidFill>
                  <a:srgbClr val="002060"/>
                </a:solidFill>
              </a:rPr>
              <a:t>!</a:t>
            </a:r>
            <a:br>
              <a:rPr lang="en-CA" sz="3200" dirty="0">
                <a:solidFill>
                  <a:srgbClr val="002060"/>
                </a:solidFill>
              </a:rPr>
            </a:br>
            <a:r>
              <a:rPr lang="en-CA" sz="3200" dirty="0">
                <a:solidFill>
                  <a:srgbClr val="002060"/>
                </a:solidFill>
                <a:effectLst>
                  <a:glow rad="88900">
                    <a:srgbClr val="FFFF00"/>
                  </a:glow>
                </a:effectLst>
              </a:rPr>
              <a:t>He was </a:t>
            </a:r>
            <a:r>
              <a:rPr lang="en-CA" sz="3200" u="sng" dirty="0">
                <a:solidFill>
                  <a:srgbClr val="002060"/>
                </a:solidFill>
                <a:effectLst>
                  <a:glow rad="88900">
                    <a:srgbClr val="FFFF00"/>
                  </a:glow>
                </a:effectLst>
              </a:rPr>
              <a:t>NOT</a:t>
            </a:r>
            <a:r>
              <a:rPr lang="en-CA" sz="3200" dirty="0">
                <a:solidFill>
                  <a:srgbClr val="002060"/>
                </a:solidFill>
                <a:effectLst>
                  <a:glow rad="88900">
                    <a:srgbClr val="FFFF00"/>
                  </a:glow>
                </a:effectLst>
              </a:rPr>
              <a:t> considered </a:t>
            </a:r>
            <a:r>
              <a:rPr lang="en-CA" sz="3200" dirty="0">
                <a:solidFill>
                  <a:srgbClr val="002060"/>
                </a:solidFill>
                <a:effectLst>
                  <a:glow rad="88900">
                    <a:srgbClr val="FFFF00"/>
                  </a:glow>
                </a:effectLst>
                <a:latin typeface="Arial" panose="020B0604020202020204" pitchFamily="34" charset="0"/>
                <a:cs typeface="Arial" panose="020B0604020202020204" pitchFamily="34" charset="0"/>
              </a:rPr>
              <a:t>2</a:t>
            </a:r>
            <a:r>
              <a:rPr lang="en-CA" sz="3200" dirty="0">
                <a:solidFill>
                  <a:srgbClr val="002060"/>
                </a:solidFill>
                <a:effectLst>
                  <a:glow rad="88900">
                    <a:srgbClr val="FFFF00"/>
                  </a:glow>
                </a:effectLst>
              </a:rPr>
              <a:t> years old, entering into CE </a:t>
            </a:r>
            <a:r>
              <a:rPr lang="en-CA" sz="3200" dirty="0">
                <a:solidFill>
                  <a:srgbClr val="002060"/>
                </a:solidFill>
                <a:effectLst>
                  <a:glow rad="88900">
                    <a:srgbClr val="FFFF00"/>
                  </a:glow>
                </a:effectLst>
                <a:latin typeface="Arial" panose="020B0604020202020204" pitchFamily="34" charset="0"/>
                <a:cs typeface="Arial" panose="020B0604020202020204" pitchFamily="34" charset="0"/>
              </a:rPr>
              <a:t>1.</a:t>
            </a:r>
          </a:p>
        </p:txBody>
      </p:sp>
      <p:sp>
        <p:nvSpPr>
          <p:cNvPr id="34" name="Oval 33"/>
          <p:cNvSpPr/>
          <p:nvPr/>
        </p:nvSpPr>
        <p:spPr>
          <a:xfrm>
            <a:off x="11586634" y="167701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2</a:t>
            </a:r>
          </a:p>
        </p:txBody>
      </p:sp>
      <p:sp>
        <p:nvSpPr>
          <p:cNvPr id="51" name="Rounded Rectangular Callout 50"/>
          <p:cNvSpPr/>
          <p:nvPr/>
        </p:nvSpPr>
        <p:spPr>
          <a:xfrm>
            <a:off x="136524" y="148708"/>
            <a:ext cx="11860743" cy="995798"/>
          </a:xfrm>
          <a:prstGeom prst="wedgeRoundRectCallout">
            <a:avLst>
              <a:gd name="adj1" fmla="val 43829"/>
              <a:gd name="adj2" fmla="val 73096"/>
              <a:gd name="adj3" fmla="val 16667"/>
            </a:avLst>
          </a:prstGeom>
          <a:ln w="57150">
            <a:solidFill>
              <a:srgbClr val="C000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dirty="0">
                <a:ln>
                  <a:solidFill>
                    <a:sysClr val="windowText" lastClr="000000"/>
                  </a:solidFill>
                </a:ln>
                <a:solidFill>
                  <a:srgbClr val="0C27AC"/>
                </a:solidFill>
              </a:rPr>
              <a:t>Yahusha - </a:t>
            </a:r>
            <a:r>
              <a:rPr lang="en-CA" sz="2800" b="1" u="sng" dirty="0">
                <a:ln>
                  <a:solidFill>
                    <a:sysClr val="windowText" lastClr="000000"/>
                  </a:solidFill>
                </a:ln>
                <a:solidFill>
                  <a:srgbClr val="D73DCC"/>
                </a:solidFill>
              </a:rPr>
              <a:t>conceived</a:t>
            </a:r>
            <a:r>
              <a:rPr lang="en-CA" sz="2800" b="1" dirty="0">
                <a:ln>
                  <a:solidFill>
                    <a:sysClr val="windowText" lastClr="000000"/>
                  </a:solidFill>
                </a:ln>
                <a:solidFill>
                  <a:srgbClr val="D73DCC"/>
                </a:solidFill>
              </a:rPr>
              <a:t> 12 months before 1 CE,</a:t>
            </a:r>
            <a:r>
              <a:rPr lang="en-CA" sz="2800" b="1" dirty="0">
                <a:ln>
                  <a:solidFill>
                    <a:sysClr val="windowText" lastClr="000000"/>
                  </a:solidFill>
                </a:ln>
                <a:solidFill>
                  <a:srgbClr val="0C27AC"/>
                </a:solidFill>
              </a:rPr>
              <a:t> was born near Sukkot. </a:t>
            </a:r>
            <a:br>
              <a:rPr lang="en-CA" sz="2800" b="1" dirty="0">
                <a:ln>
                  <a:solidFill>
                    <a:sysClr val="windowText" lastClr="000000"/>
                  </a:solidFill>
                </a:ln>
                <a:solidFill>
                  <a:srgbClr val="0C27AC"/>
                </a:solidFill>
              </a:rPr>
            </a:br>
            <a:r>
              <a:rPr lang="en-CA" sz="2800" b="1" dirty="0">
                <a:ln>
                  <a:solidFill>
                    <a:sysClr val="windowText" lastClr="000000"/>
                  </a:solidFill>
                </a:ln>
                <a:solidFill>
                  <a:srgbClr val="0C27AC"/>
                </a:solidFill>
              </a:rPr>
              <a:t>He </a:t>
            </a:r>
            <a:r>
              <a:rPr lang="en-CA" sz="2800" b="1" u="sng" dirty="0">
                <a:ln>
                  <a:solidFill>
                    <a:sysClr val="windowText" lastClr="000000"/>
                  </a:solidFill>
                </a:ln>
                <a:solidFill>
                  <a:srgbClr val="0C27AC"/>
                </a:solidFill>
              </a:rPr>
              <a:t> COMPLETED HIS FIRST YEAR</a:t>
            </a:r>
            <a:r>
              <a:rPr lang="en-CA" sz="2800" b="1" dirty="0">
                <a:ln>
                  <a:solidFill>
                    <a:sysClr val="windowText" lastClr="000000"/>
                  </a:solidFill>
                </a:ln>
                <a:solidFill>
                  <a:srgbClr val="0C27AC"/>
                </a:solidFill>
              </a:rPr>
              <a:t>  </a:t>
            </a:r>
            <a:r>
              <a:rPr lang="en-CA" sz="2800" b="1" u="sng" dirty="0">
                <a:ln>
                  <a:solidFill>
                    <a:sysClr val="windowText" lastClr="000000"/>
                  </a:solidFill>
                </a:ln>
                <a:solidFill>
                  <a:srgbClr val="0C27AC"/>
                </a:solidFill>
                <a:effectLst>
                  <a:glow rad="76200">
                    <a:srgbClr val="FFFF00"/>
                  </a:glow>
                </a:effectLst>
              </a:rPr>
              <a:t>PRIOR TO</a:t>
            </a:r>
            <a:r>
              <a:rPr lang="en-CA" sz="2800" b="1" dirty="0">
                <a:ln>
                  <a:solidFill>
                    <a:sysClr val="windowText" lastClr="000000"/>
                  </a:solidFill>
                </a:ln>
                <a:solidFill>
                  <a:srgbClr val="0C27AC"/>
                </a:solidFill>
                <a:effectLst>
                  <a:glow rad="76200">
                    <a:srgbClr val="FFFF00"/>
                  </a:glow>
                </a:effectLst>
              </a:rPr>
              <a:t> CE </a:t>
            </a:r>
            <a:r>
              <a:rPr lang="en-CA" sz="2800" b="1" dirty="0">
                <a:ln>
                  <a:solidFill>
                    <a:sysClr val="windowText" lastClr="000000"/>
                  </a:solidFill>
                </a:ln>
                <a:solidFill>
                  <a:srgbClr val="0C27AC"/>
                </a:solidFill>
                <a:effectLst>
                  <a:glow rad="76200">
                    <a:srgbClr val="FFFF00"/>
                  </a:glow>
                </a:effectLst>
                <a:latin typeface="Arial Narrow" panose="020B0606020202030204" pitchFamily="34" charset="0"/>
              </a:rPr>
              <a:t>1</a:t>
            </a:r>
            <a:r>
              <a:rPr lang="en-CA" sz="2800" b="1" dirty="0">
                <a:ln>
                  <a:solidFill>
                    <a:sysClr val="windowText" lastClr="000000"/>
                  </a:solidFill>
                </a:ln>
                <a:solidFill>
                  <a:srgbClr val="0C27AC"/>
                </a:solidFill>
                <a:effectLst>
                  <a:glow rad="76200">
                    <a:srgbClr val="FFFF00"/>
                  </a:glow>
                </a:effectLst>
              </a:rPr>
              <a:t>!</a:t>
            </a:r>
          </a:p>
        </p:txBody>
      </p:sp>
      <p:sp>
        <p:nvSpPr>
          <p:cNvPr id="63" name="Oval 62"/>
          <p:cNvSpPr/>
          <p:nvPr/>
        </p:nvSpPr>
        <p:spPr>
          <a:xfrm>
            <a:off x="11458340" y="635711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13</a:t>
            </a:r>
          </a:p>
        </p:txBody>
      </p:sp>
      <p:sp>
        <p:nvSpPr>
          <p:cNvPr id="45" name="Rounded Rectangular Callout 44"/>
          <p:cNvSpPr/>
          <p:nvPr/>
        </p:nvSpPr>
        <p:spPr>
          <a:xfrm>
            <a:off x="6474657" y="2151416"/>
            <a:ext cx="4502826" cy="2861086"/>
          </a:xfrm>
          <a:prstGeom prst="wedgeRoundRectCallout">
            <a:avLst>
              <a:gd name="adj1" fmla="val 63575"/>
              <a:gd name="adj2" fmla="val -50895"/>
              <a:gd name="adj3" fmla="val 16667"/>
            </a:avLst>
          </a:prstGeom>
          <a:solidFill>
            <a:srgbClr val="00B05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Yahusha, in the </a:t>
            </a:r>
            <a:r>
              <a:rPr lang="en-CA" sz="3200" b="1" dirty="0">
                <a:solidFill>
                  <a:srgbClr val="002060"/>
                </a:solidFill>
                <a:effectLst>
                  <a:glow rad="101600">
                    <a:srgbClr val="FFFF00"/>
                  </a:glow>
                </a:effectLst>
              </a:rPr>
              <a:t>9</a:t>
            </a:r>
            <a:r>
              <a:rPr lang="en-CA" sz="3200" b="1" baseline="30000" dirty="0">
                <a:solidFill>
                  <a:srgbClr val="002060"/>
                </a:solidFill>
                <a:effectLst>
                  <a:glow rad="101600">
                    <a:srgbClr val="FFFF00"/>
                  </a:glow>
                </a:effectLst>
              </a:rPr>
              <a:t>th</a:t>
            </a:r>
            <a:r>
              <a:rPr lang="en-CA" sz="3200" b="1" dirty="0">
                <a:solidFill>
                  <a:srgbClr val="002060"/>
                </a:solidFill>
                <a:effectLst>
                  <a:glow rad="101600">
                    <a:srgbClr val="FFFF00"/>
                  </a:glow>
                </a:effectLst>
              </a:rPr>
              <a:t> month </a:t>
            </a:r>
            <a:r>
              <a:rPr lang="en-CA" sz="3200" b="1" dirty="0">
                <a:solidFill>
                  <a:srgbClr val="002060"/>
                </a:solidFill>
                <a:effectLst>
                  <a:glow rad="127000">
                    <a:srgbClr val="FFFF00"/>
                  </a:glow>
                </a:effectLst>
              </a:rPr>
              <a:t>CC</a:t>
            </a:r>
            <a:r>
              <a:rPr lang="en-CA" sz="3200" dirty="0">
                <a:solidFill>
                  <a:srgbClr val="002060"/>
                </a:solidFill>
              </a:rPr>
              <a:t>, (</a:t>
            </a:r>
            <a:r>
              <a:rPr lang="en-CA" sz="2400" dirty="0">
                <a:solidFill>
                  <a:schemeClr val="bg1"/>
                </a:solidFill>
              </a:rPr>
              <a:t>end of the first year Gregorian</a:t>
            </a:r>
            <a:r>
              <a:rPr lang="en-CA" sz="3200" dirty="0">
                <a:solidFill>
                  <a:prstClr val="black"/>
                </a:solidFill>
              </a:rPr>
              <a:t>),</a:t>
            </a:r>
            <a:r>
              <a:rPr lang="en-CA" sz="3200" dirty="0">
                <a:solidFill>
                  <a:srgbClr val="002060"/>
                </a:solidFill>
              </a:rPr>
              <a:t> Yahusha turned </a:t>
            </a:r>
            <a:r>
              <a:rPr lang="en-CA" sz="3200" dirty="0">
                <a:solidFill>
                  <a:srgbClr val="002060"/>
                </a:solidFill>
                <a:latin typeface="Arial" panose="020B0604020202020204" pitchFamily="34" charset="0"/>
                <a:cs typeface="Arial" panose="020B0604020202020204" pitchFamily="34" charset="0"/>
              </a:rPr>
              <a:t>2</a:t>
            </a:r>
            <a:r>
              <a:rPr lang="en-CA" sz="3200" dirty="0">
                <a:solidFill>
                  <a:srgbClr val="002060"/>
                </a:solidFill>
              </a:rPr>
              <a:t> years old; and so on and so forth.</a:t>
            </a:r>
          </a:p>
        </p:txBody>
      </p:sp>
      <p:sp>
        <p:nvSpPr>
          <p:cNvPr id="46" name="Oval 45"/>
          <p:cNvSpPr/>
          <p:nvPr/>
        </p:nvSpPr>
        <p:spPr>
          <a:xfrm>
            <a:off x="714224" y="5834930"/>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060285"/>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76</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354302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53"/>
                                        </p:tgtEl>
                                        <p:attrNameLst>
                                          <p:attrName>style.visibility</p:attrName>
                                        </p:attrNameLst>
                                      </p:cBhvr>
                                      <p:to>
                                        <p:strVal val="visible"/>
                                      </p:to>
                                    </p:set>
                                    <p:animEffect transition="in" filter="fade">
                                      <p:cBhvr>
                                        <p:cTn id="12" dur="1000"/>
                                        <p:tgtEl>
                                          <p:spTgt spid="53"/>
                                        </p:tgtEl>
                                      </p:cBhvr>
                                    </p:animEffect>
                                    <p:anim calcmode="lin" valueType="num">
                                      <p:cBhvr>
                                        <p:cTn id="13" dur="1000" fill="hold"/>
                                        <p:tgtEl>
                                          <p:spTgt spid="53"/>
                                        </p:tgtEl>
                                        <p:attrNameLst>
                                          <p:attrName>ppt_x</p:attrName>
                                        </p:attrNameLst>
                                      </p:cBhvr>
                                      <p:tavLst>
                                        <p:tav tm="0">
                                          <p:val>
                                            <p:strVal val="#ppt_x"/>
                                          </p:val>
                                        </p:tav>
                                        <p:tav tm="100000">
                                          <p:val>
                                            <p:strVal val="#ppt_x"/>
                                          </p:val>
                                        </p:tav>
                                      </p:tavLst>
                                    </p:anim>
                                    <p:anim calcmode="lin" valueType="num">
                                      <p:cBhvr>
                                        <p:cTn id="14" dur="1000" fill="hold"/>
                                        <p:tgtEl>
                                          <p:spTgt spid="53"/>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1000"/>
                                        <p:tgtEl>
                                          <p:spTgt spid="3"/>
                                        </p:tgtEl>
                                      </p:cBhvr>
                                    </p:animEffect>
                                    <p:anim calcmode="lin" valueType="num">
                                      <p:cBhvr>
                                        <p:cTn id="18" dur="1000" fill="hold"/>
                                        <p:tgtEl>
                                          <p:spTgt spid="3"/>
                                        </p:tgtEl>
                                        <p:attrNameLst>
                                          <p:attrName>ppt_x</p:attrName>
                                        </p:attrNameLst>
                                      </p:cBhvr>
                                      <p:tavLst>
                                        <p:tav tm="0">
                                          <p:val>
                                            <p:strVal val="#ppt_x"/>
                                          </p:val>
                                        </p:tav>
                                        <p:tav tm="100000">
                                          <p:val>
                                            <p:strVal val="#ppt_x"/>
                                          </p:val>
                                        </p:tav>
                                      </p:tavLst>
                                    </p:anim>
                                    <p:anim calcmode="lin" valueType="num">
                                      <p:cBhvr>
                                        <p:cTn id="1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45"/>
                                        </p:tgtEl>
                                        <p:attrNameLst>
                                          <p:attrName>style.visibility</p:attrName>
                                        </p:attrNameLst>
                                      </p:cBhvr>
                                      <p:to>
                                        <p:strVal val="visible"/>
                                      </p:to>
                                    </p:set>
                                    <p:animEffect transition="in" filter="wheel(1)">
                                      <p:cBhvr>
                                        <p:cTn id="24" dur="1250"/>
                                        <p:tgtEl>
                                          <p:spTgt spid="45"/>
                                        </p:tgtEl>
                                      </p:cBhvr>
                                    </p:animEffect>
                                  </p:childTnLst>
                                </p:cTn>
                              </p:par>
                            </p:childTnLst>
                          </p:cTn>
                        </p:par>
                      </p:childTnLst>
                    </p:cTn>
                  </p:par>
                  <p:par>
                    <p:cTn id="25" fill="hold">
                      <p:stCondLst>
                        <p:cond delay="indefinite"/>
                      </p:stCondLst>
                      <p:childTnLst>
                        <p:par>
                          <p:cTn id="26" fill="hold">
                            <p:stCondLst>
                              <p:cond delay="0"/>
                            </p:stCondLst>
                            <p:childTnLst>
                              <p:par>
                                <p:cTn id="27" presetID="14" presetClass="exit" presetSubtype="10" fill="hold" grpId="0" nodeType="clickEffect">
                                  <p:stCondLst>
                                    <p:cond delay="0"/>
                                  </p:stCondLst>
                                  <p:childTnLst>
                                    <p:animEffect transition="out" filter="randombar(horizontal)">
                                      <p:cBhvr>
                                        <p:cTn id="28" dur="500"/>
                                        <p:tgtEl>
                                          <p:spTgt spid="8"/>
                                        </p:tgtEl>
                                      </p:cBhvr>
                                    </p:animEffect>
                                    <p:set>
                                      <p:cBhvr>
                                        <p:cTn id="29" dur="1" fill="hold">
                                          <p:stCondLst>
                                            <p:cond delay="499"/>
                                          </p:stCondLst>
                                        </p:cTn>
                                        <p:tgtEl>
                                          <p:spTgt spid="8"/>
                                        </p:tgtEl>
                                        <p:attrNameLst>
                                          <p:attrName>style.visibility</p:attrName>
                                        </p:attrNameLst>
                                      </p:cBhvr>
                                      <p:to>
                                        <p:strVal val="hidden"/>
                                      </p:to>
                                    </p:set>
                                  </p:childTnLst>
                                </p:cTn>
                              </p:par>
                            </p:childTnLst>
                          </p:cTn>
                        </p:par>
                        <p:par>
                          <p:cTn id="30" fill="hold">
                            <p:stCondLst>
                              <p:cond delay="500"/>
                            </p:stCondLst>
                            <p:childTnLst>
                              <p:par>
                                <p:cTn id="31" presetID="42" presetClass="entr" presetSubtype="0"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fade">
                                      <p:cBhvr>
                                        <p:cTn id="33" dur="1000"/>
                                        <p:tgtEl>
                                          <p:spTgt spid="46"/>
                                        </p:tgtEl>
                                      </p:cBhvr>
                                    </p:animEffect>
                                    <p:anim calcmode="lin" valueType="num">
                                      <p:cBhvr>
                                        <p:cTn id="34" dur="1000" fill="hold"/>
                                        <p:tgtEl>
                                          <p:spTgt spid="46"/>
                                        </p:tgtEl>
                                        <p:attrNameLst>
                                          <p:attrName>ppt_x</p:attrName>
                                        </p:attrNameLst>
                                      </p:cBhvr>
                                      <p:tavLst>
                                        <p:tav tm="0">
                                          <p:val>
                                            <p:strVal val="#ppt_x"/>
                                          </p:val>
                                        </p:tav>
                                        <p:tav tm="100000">
                                          <p:val>
                                            <p:strVal val="#ppt_x"/>
                                          </p:val>
                                        </p:tav>
                                      </p:tavLst>
                                    </p:anim>
                                    <p:anim calcmode="lin" valueType="num">
                                      <p:cBhvr>
                                        <p:cTn id="35" dur="1000" fill="hold"/>
                                        <p:tgtEl>
                                          <p:spTgt spid="46"/>
                                        </p:tgtEl>
                                        <p:attrNameLst>
                                          <p:attrName>ppt_y</p:attrName>
                                        </p:attrNameLst>
                                      </p:cBhvr>
                                      <p:tavLst>
                                        <p:tav tm="0">
                                          <p:val>
                                            <p:strVal val="#ppt_y+.1"/>
                                          </p:val>
                                        </p:tav>
                                        <p:tav tm="100000">
                                          <p:val>
                                            <p:strVal val="#ppt_y"/>
                                          </p:val>
                                        </p:tav>
                                      </p:tavLst>
                                    </p:anim>
                                  </p:childTnLst>
                                </p:cTn>
                              </p:par>
                            </p:childTnLst>
                          </p:cTn>
                        </p:par>
                        <p:par>
                          <p:cTn id="36" fill="hold">
                            <p:stCondLst>
                              <p:cond delay="1500"/>
                            </p:stCondLst>
                            <p:childTnLst>
                              <p:par>
                                <p:cTn id="37" presetID="22" presetClass="entr" presetSubtype="8" repeatCount="5000" fill="hold" nodeType="after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wipe(left)">
                                      <p:cBhvr>
                                        <p:cTn id="39"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animBg="1"/>
      <p:bldP spid="3" grpId="0" animBg="1"/>
      <p:bldP spid="51" grpId="0" animBg="1"/>
      <p:bldP spid="45" grpId="0" animBg="1"/>
      <p:bldP spid="46" grpId="0" animBg="1"/>
    </p:bld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cxnSp>
        <p:nvCxnSpPr>
          <p:cNvPr id="33" name="Straight Connector 32"/>
          <p:cNvCxnSpPr/>
          <p:nvPr/>
        </p:nvCxnSpPr>
        <p:spPr>
          <a:xfrm flipV="1">
            <a:off x="840550" y="6289074"/>
            <a:ext cx="11156715" cy="10985"/>
          </a:xfrm>
          <a:prstGeom prst="line">
            <a:avLst/>
          </a:prstGeom>
          <a:ln w="57150">
            <a:solidFill>
              <a:srgbClr val="7030A0"/>
            </a:solidFill>
          </a:ln>
          <a:effectLst>
            <a:glow rad="63500">
              <a:srgbClr val="FFFF00"/>
            </a:glow>
          </a:effectLst>
        </p:spPr>
        <p:style>
          <a:lnRef idx="1">
            <a:schemeClr val="accent1"/>
          </a:lnRef>
          <a:fillRef idx="0">
            <a:schemeClr val="accent1"/>
          </a:fillRef>
          <a:effectRef idx="0">
            <a:schemeClr val="accent1"/>
          </a:effectRef>
          <a:fontRef idx="minor">
            <a:schemeClr val="tx1"/>
          </a:fontRef>
        </p:style>
      </p:cxnSp>
      <p:sp>
        <p:nvSpPr>
          <p:cNvPr id="35" name="Oval 34"/>
          <p:cNvSpPr/>
          <p:nvPr/>
        </p:nvSpPr>
        <p:spPr>
          <a:xfrm>
            <a:off x="11586634" y="212833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3</a:t>
            </a:r>
          </a:p>
        </p:txBody>
      </p:sp>
      <p:sp>
        <p:nvSpPr>
          <p:cNvPr id="36" name="Oval 35"/>
          <p:cNvSpPr/>
          <p:nvPr/>
        </p:nvSpPr>
        <p:spPr>
          <a:xfrm>
            <a:off x="11586634" y="256888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4</a:t>
            </a:r>
          </a:p>
        </p:txBody>
      </p:sp>
      <p:sp>
        <p:nvSpPr>
          <p:cNvPr id="37" name="Oval 36"/>
          <p:cNvSpPr/>
          <p:nvPr/>
        </p:nvSpPr>
        <p:spPr>
          <a:xfrm>
            <a:off x="11586634" y="2982619"/>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5</a:t>
            </a:r>
          </a:p>
        </p:txBody>
      </p:sp>
      <p:sp>
        <p:nvSpPr>
          <p:cNvPr id="38" name="Oval 37"/>
          <p:cNvSpPr/>
          <p:nvPr/>
        </p:nvSpPr>
        <p:spPr>
          <a:xfrm>
            <a:off x="11590472" y="34490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6</a:t>
            </a:r>
          </a:p>
        </p:txBody>
      </p:sp>
      <p:sp>
        <p:nvSpPr>
          <p:cNvPr id="39" name="Oval 38"/>
          <p:cNvSpPr/>
          <p:nvPr/>
        </p:nvSpPr>
        <p:spPr>
          <a:xfrm>
            <a:off x="11586633" y="386452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7</a:t>
            </a:r>
          </a:p>
        </p:txBody>
      </p:sp>
      <p:sp>
        <p:nvSpPr>
          <p:cNvPr id="40" name="Oval 39"/>
          <p:cNvSpPr/>
          <p:nvPr/>
        </p:nvSpPr>
        <p:spPr>
          <a:xfrm>
            <a:off x="11586632" y="425927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8</a:t>
            </a:r>
          </a:p>
        </p:txBody>
      </p:sp>
      <p:sp>
        <p:nvSpPr>
          <p:cNvPr id="41" name="Oval 40"/>
          <p:cNvSpPr/>
          <p:nvPr/>
        </p:nvSpPr>
        <p:spPr>
          <a:xfrm>
            <a:off x="11586632" y="467522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9</a:t>
            </a:r>
          </a:p>
        </p:txBody>
      </p:sp>
      <p:sp>
        <p:nvSpPr>
          <p:cNvPr id="42" name="Oval 41"/>
          <p:cNvSpPr/>
          <p:nvPr/>
        </p:nvSpPr>
        <p:spPr>
          <a:xfrm>
            <a:off x="11458340" y="5123858"/>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10</a:t>
            </a:r>
          </a:p>
        </p:txBody>
      </p:sp>
      <p:sp>
        <p:nvSpPr>
          <p:cNvPr id="43" name="Oval 42"/>
          <p:cNvSpPr/>
          <p:nvPr/>
        </p:nvSpPr>
        <p:spPr>
          <a:xfrm>
            <a:off x="11458340" y="5535278"/>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11</a:t>
            </a:r>
          </a:p>
        </p:txBody>
      </p:sp>
      <p:sp>
        <p:nvSpPr>
          <p:cNvPr id="44" name="Oval 43"/>
          <p:cNvSpPr/>
          <p:nvPr/>
        </p:nvSpPr>
        <p:spPr>
          <a:xfrm>
            <a:off x="11458340" y="594533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12</a:t>
            </a:r>
          </a:p>
        </p:txBody>
      </p:sp>
      <p:sp>
        <p:nvSpPr>
          <p:cNvPr id="52" name="Oval 51"/>
          <p:cNvSpPr/>
          <p:nvPr/>
        </p:nvSpPr>
        <p:spPr>
          <a:xfrm>
            <a:off x="11458340" y="1188206"/>
            <a:ext cx="538928" cy="444344"/>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effectLst>
                  <a:glow rad="127000">
                    <a:srgbClr val="FFFF00"/>
                  </a:glow>
                </a:effectLst>
              </a:rPr>
              <a:t>1</a:t>
            </a:r>
          </a:p>
        </p:txBody>
      </p:sp>
      <p:sp>
        <p:nvSpPr>
          <p:cNvPr id="34" name="Oval 33"/>
          <p:cNvSpPr/>
          <p:nvPr/>
        </p:nvSpPr>
        <p:spPr>
          <a:xfrm>
            <a:off x="11586634" y="167701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2</a:t>
            </a:r>
          </a:p>
        </p:txBody>
      </p:sp>
      <p:sp>
        <p:nvSpPr>
          <p:cNvPr id="3" name="Rounded Rectangular Callout 2"/>
          <p:cNvSpPr/>
          <p:nvPr/>
        </p:nvSpPr>
        <p:spPr>
          <a:xfrm>
            <a:off x="1397286" y="2202169"/>
            <a:ext cx="7376844" cy="1544033"/>
          </a:xfrm>
          <a:prstGeom prst="wedgeRoundRectCallout">
            <a:avLst>
              <a:gd name="adj1" fmla="val 85268"/>
              <a:gd name="adj2" fmla="val 189432"/>
              <a:gd name="adj3" fmla="val 16667"/>
            </a:avLst>
          </a:prstGeom>
          <a:solidFill>
            <a:schemeClr val="tx1">
              <a:lumMod val="75000"/>
            </a:schemeClr>
          </a:solidFill>
          <a:ln w="76200">
            <a:solidFill>
              <a:srgbClr val="FF66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b="1" u="sng" dirty="0">
                <a:solidFill>
                  <a:schemeClr val="bg1"/>
                </a:solidFill>
              </a:rPr>
              <a:t>AT THE END</a:t>
            </a:r>
            <a:r>
              <a:rPr lang="en-CA" sz="3200" b="1" dirty="0">
                <a:solidFill>
                  <a:schemeClr val="bg1"/>
                </a:solidFill>
              </a:rPr>
              <a:t> </a:t>
            </a:r>
            <a:r>
              <a:rPr lang="en-CA" sz="3200" dirty="0">
                <a:solidFill>
                  <a:srgbClr val="D73DCC"/>
                </a:solidFill>
              </a:rPr>
              <a:t>of the year CE </a:t>
            </a:r>
            <a:r>
              <a:rPr lang="en-CA" sz="3200" dirty="0">
                <a:solidFill>
                  <a:srgbClr val="D73DCC"/>
                </a:solidFill>
                <a:latin typeface="Arial" panose="020B0604020202020204" pitchFamily="34" charset="0"/>
                <a:cs typeface="Arial" panose="020B0604020202020204" pitchFamily="34" charset="0"/>
              </a:rPr>
              <a:t>11</a:t>
            </a:r>
            <a:r>
              <a:rPr lang="en-CA" sz="3200" dirty="0">
                <a:solidFill>
                  <a:srgbClr val="D73DCC"/>
                </a:solidFill>
              </a:rPr>
              <a:t>, </a:t>
            </a:r>
            <a:br>
              <a:rPr lang="en-CA" sz="3200" dirty="0">
                <a:solidFill>
                  <a:srgbClr val="D73DCC"/>
                </a:solidFill>
              </a:rPr>
            </a:br>
            <a:r>
              <a:rPr lang="en-CA" sz="3200" dirty="0">
                <a:solidFill>
                  <a:srgbClr val="D73DCC"/>
                </a:solidFill>
              </a:rPr>
              <a:t>Yahusha </a:t>
            </a:r>
            <a:r>
              <a:rPr lang="en-CA" sz="3200" b="1" dirty="0">
                <a:solidFill>
                  <a:schemeClr val="bg1"/>
                </a:solidFill>
              </a:rPr>
              <a:t>completed</a:t>
            </a:r>
            <a:r>
              <a:rPr lang="en-CA" sz="3200" dirty="0">
                <a:solidFill>
                  <a:prstClr val="white"/>
                </a:solidFill>
              </a:rPr>
              <a:t> </a:t>
            </a:r>
            <a:r>
              <a:rPr lang="en-CA" sz="3200" dirty="0">
                <a:solidFill>
                  <a:srgbClr val="D73DCC"/>
                </a:solidFill>
              </a:rPr>
              <a:t>His </a:t>
            </a:r>
            <a:r>
              <a:rPr lang="en-CA" sz="3200" dirty="0">
                <a:solidFill>
                  <a:srgbClr val="D73DCC"/>
                </a:solidFill>
                <a:latin typeface="Arial" panose="020B0604020202020204" pitchFamily="34" charset="0"/>
                <a:cs typeface="Arial" panose="020B0604020202020204" pitchFamily="34" charset="0"/>
              </a:rPr>
              <a:t>12</a:t>
            </a:r>
            <a:r>
              <a:rPr lang="en-CA" sz="3200" baseline="30000" dirty="0">
                <a:solidFill>
                  <a:srgbClr val="D73DCC"/>
                </a:solidFill>
              </a:rPr>
              <a:t>th</a:t>
            </a:r>
            <a:r>
              <a:rPr lang="en-CA" sz="3200" dirty="0">
                <a:solidFill>
                  <a:srgbClr val="D73DCC"/>
                </a:solidFill>
              </a:rPr>
              <a:t> year.</a:t>
            </a:r>
            <a:endParaRPr lang="en-CA" sz="3200" dirty="0">
              <a:solidFill>
                <a:srgbClr val="D73DCC"/>
              </a:solidFill>
              <a:effectLst>
                <a:glow rad="88900">
                  <a:srgbClr val="FFFF00"/>
                </a:glow>
              </a:effectLst>
              <a:latin typeface="Arial" panose="020B0604020202020204" pitchFamily="34" charset="0"/>
              <a:cs typeface="Arial" panose="020B0604020202020204" pitchFamily="34" charset="0"/>
            </a:endParaRPr>
          </a:p>
        </p:txBody>
      </p:sp>
      <p:sp>
        <p:nvSpPr>
          <p:cNvPr id="63" name="Oval 62"/>
          <p:cNvSpPr/>
          <p:nvPr/>
        </p:nvSpPr>
        <p:spPr>
          <a:xfrm>
            <a:off x="11458340" y="635711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13</a:t>
            </a:r>
          </a:p>
        </p:txBody>
      </p:sp>
      <p:sp>
        <p:nvSpPr>
          <p:cNvPr id="46" name="Oval 45"/>
          <p:cNvSpPr/>
          <p:nvPr/>
        </p:nvSpPr>
        <p:spPr>
          <a:xfrm>
            <a:off x="714224" y="5834930"/>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060285"/>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77</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Tree>
    <p:extLst>
      <p:ext uri="{BB962C8B-B14F-4D97-AF65-F5344CB8AC3E}">
        <p14:creationId xmlns:p14="http://schemas.microsoft.com/office/powerpoint/2010/main" val="24858841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repeatCount="500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wipe(left)">
                                      <p:cBhvr>
                                        <p:cTn id="13" dur="1000"/>
                                        <p:tgtEl>
                                          <p:spTgt spid="5"/>
                                        </p:tgtEl>
                                      </p:cBhvr>
                                    </p:animEffect>
                                  </p:childTnLst>
                                </p:cTn>
                              </p:par>
                              <p:par>
                                <p:cTn id="14" presetID="42" presetClass="entr" presetSubtype="0" fill="hold" grpId="0" nodeType="with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animBg="1"/>
    </p:bld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136524" y="148708"/>
            <a:ext cx="11928477" cy="6553884"/>
          </a:xfrm>
          <a:prstGeom prst="rect">
            <a:avLst/>
          </a:prstGeom>
        </p:spPr>
      </p:pic>
      <p:sp>
        <p:nvSpPr>
          <p:cNvPr id="35" name="Oval 34"/>
          <p:cNvSpPr/>
          <p:nvPr/>
        </p:nvSpPr>
        <p:spPr>
          <a:xfrm>
            <a:off x="11586634" y="212833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3</a:t>
            </a:r>
          </a:p>
        </p:txBody>
      </p:sp>
      <p:sp>
        <p:nvSpPr>
          <p:cNvPr id="36" name="Oval 35"/>
          <p:cNvSpPr/>
          <p:nvPr/>
        </p:nvSpPr>
        <p:spPr>
          <a:xfrm>
            <a:off x="11586634" y="256888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4</a:t>
            </a:r>
          </a:p>
        </p:txBody>
      </p:sp>
      <p:sp>
        <p:nvSpPr>
          <p:cNvPr id="37" name="Oval 36"/>
          <p:cNvSpPr/>
          <p:nvPr/>
        </p:nvSpPr>
        <p:spPr>
          <a:xfrm>
            <a:off x="11586634" y="2982619"/>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5</a:t>
            </a:r>
          </a:p>
        </p:txBody>
      </p:sp>
      <p:sp>
        <p:nvSpPr>
          <p:cNvPr id="38" name="Oval 37"/>
          <p:cNvSpPr/>
          <p:nvPr/>
        </p:nvSpPr>
        <p:spPr>
          <a:xfrm>
            <a:off x="11590472" y="3449056"/>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6</a:t>
            </a:r>
          </a:p>
        </p:txBody>
      </p:sp>
      <p:sp>
        <p:nvSpPr>
          <p:cNvPr id="39" name="Oval 38"/>
          <p:cNvSpPr/>
          <p:nvPr/>
        </p:nvSpPr>
        <p:spPr>
          <a:xfrm>
            <a:off x="11586633" y="3864528"/>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7</a:t>
            </a:r>
          </a:p>
        </p:txBody>
      </p:sp>
      <p:sp>
        <p:nvSpPr>
          <p:cNvPr id="40" name="Oval 39"/>
          <p:cNvSpPr/>
          <p:nvPr/>
        </p:nvSpPr>
        <p:spPr>
          <a:xfrm>
            <a:off x="11586632" y="4259272"/>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8</a:t>
            </a:r>
          </a:p>
        </p:txBody>
      </p:sp>
      <p:sp>
        <p:nvSpPr>
          <p:cNvPr id="41" name="Oval 40"/>
          <p:cNvSpPr/>
          <p:nvPr/>
        </p:nvSpPr>
        <p:spPr>
          <a:xfrm>
            <a:off x="11586632" y="4675225"/>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9</a:t>
            </a:r>
          </a:p>
        </p:txBody>
      </p:sp>
      <p:sp>
        <p:nvSpPr>
          <p:cNvPr id="42" name="Oval 41"/>
          <p:cNvSpPr/>
          <p:nvPr/>
        </p:nvSpPr>
        <p:spPr>
          <a:xfrm>
            <a:off x="11458340" y="5123858"/>
            <a:ext cx="618725"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10</a:t>
            </a:r>
          </a:p>
        </p:txBody>
      </p:sp>
      <p:sp>
        <p:nvSpPr>
          <p:cNvPr id="43" name="Oval 42"/>
          <p:cNvSpPr/>
          <p:nvPr/>
        </p:nvSpPr>
        <p:spPr>
          <a:xfrm>
            <a:off x="11458340" y="5535278"/>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11</a:t>
            </a:r>
          </a:p>
        </p:txBody>
      </p:sp>
      <p:sp>
        <p:nvSpPr>
          <p:cNvPr id="44" name="Oval 43"/>
          <p:cNvSpPr/>
          <p:nvPr/>
        </p:nvSpPr>
        <p:spPr>
          <a:xfrm>
            <a:off x="11458340" y="5945334"/>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12</a:t>
            </a:r>
          </a:p>
        </p:txBody>
      </p:sp>
      <p:sp>
        <p:nvSpPr>
          <p:cNvPr id="52" name="Oval 51"/>
          <p:cNvSpPr/>
          <p:nvPr/>
        </p:nvSpPr>
        <p:spPr>
          <a:xfrm>
            <a:off x="11458340" y="1188206"/>
            <a:ext cx="538928" cy="444344"/>
          </a:xfrm>
          <a:prstGeom prst="ellipse">
            <a:avLst/>
          </a:prstGeom>
          <a:solidFill>
            <a:schemeClr val="tx2">
              <a:lumMod val="75000"/>
            </a:schemeClr>
          </a:solidFill>
          <a:ln w="28575">
            <a:solidFill>
              <a:srgbClr val="D73DC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rgbClr val="002060"/>
                </a:solidFill>
                <a:effectLst>
                  <a:glow rad="127000">
                    <a:srgbClr val="FFFF00"/>
                  </a:glow>
                </a:effectLst>
              </a:rPr>
              <a:t>1</a:t>
            </a:r>
          </a:p>
        </p:txBody>
      </p:sp>
      <p:sp>
        <p:nvSpPr>
          <p:cNvPr id="3" name="Rounded Rectangular Callout 2"/>
          <p:cNvSpPr/>
          <p:nvPr/>
        </p:nvSpPr>
        <p:spPr>
          <a:xfrm>
            <a:off x="7002168" y="1443008"/>
            <a:ext cx="4524408" cy="3707269"/>
          </a:xfrm>
          <a:prstGeom prst="wedgeRoundRectCallout">
            <a:avLst>
              <a:gd name="adj1" fmla="val 42763"/>
              <a:gd name="adj2" fmla="val 75220"/>
              <a:gd name="adj3" fmla="val 16667"/>
            </a:avLst>
          </a:prstGeom>
          <a:ln w="76200">
            <a:solidFill>
              <a:srgbClr val="D73DC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3E3EF0"/>
                </a:solidFill>
              </a:rPr>
              <a:t>In the year CE </a:t>
            </a:r>
            <a:r>
              <a:rPr lang="en-CA" sz="3200" dirty="0">
                <a:solidFill>
                  <a:srgbClr val="3E3EF0"/>
                </a:solidFill>
                <a:latin typeface="Arial" panose="020B0604020202020204" pitchFamily="34" charset="0"/>
                <a:cs typeface="Arial" panose="020B0604020202020204" pitchFamily="34" charset="0"/>
              </a:rPr>
              <a:t>12</a:t>
            </a:r>
            <a:r>
              <a:rPr lang="en-CA" sz="3200" dirty="0">
                <a:solidFill>
                  <a:srgbClr val="3E3EF0"/>
                </a:solidFill>
              </a:rPr>
              <a:t>, Yahusha </a:t>
            </a:r>
            <a:r>
              <a:rPr lang="en-CA" sz="3200" b="1" dirty="0">
                <a:solidFill>
                  <a:srgbClr val="3E3EF0"/>
                </a:solidFill>
              </a:rPr>
              <a:t>completed</a:t>
            </a:r>
            <a:r>
              <a:rPr lang="en-CA" sz="3200" dirty="0">
                <a:solidFill>
                  <a:srgbClr val="3E3EF0"/>
                </a:solidFill>
              </a:rPr>
              <a:t> His </a:t>
            </a:r>
            <a:r>
              <a:rPr lang="en-CA" sz="3200" dirty="0">
                <a:solidFill>
                  <a:srgbClr val="3E3EF0"/>
                </a:solidFill>
                <a:latin typeface="Arial" panose="020B0604020202020204" pitchFamily="34" charset="0"/>
                <a:cs typeface="Arial" panose="020B0604020202020204" pitchFamily="34" charset="0"/>
              </a:rPr>
              <a:t>13</a:t>
            </a:r>
            <a:r>
              <a:rPr lang="en-CA" sz="3200" baseline="30000" dirty="0">
                <a:solidFill>
                  <a:srgbClr val="3E3EF0"/>
                </a:solidFill>
              </a:rPr>
              <a:t>th</a:t>
            </a:r>
            <a:r>
              <a:rPr lang="en-CA" sz="3200" dirty="0">
                <a:solidFill>
                  <a:srgbClr val="3E3EF0"/>
                </a:solidFill>
              </a:rPr>
              <a:t> year </a:t>
            </a:r>
            <a:r>
              <a:rPr lang="en-CA" sz="3200" u="sng" dirty="0">
                <a:solidFill>
                  <a:srgbClr val="3E3EF0"/>
                </a:solidFill>
              </a:rPr>
              <a:t>lon</a:t>
            </a:r>
            <a:r>
              <a:rPr lang="en-CA" sz="3200" dirty="0">
                <a:solidFill>
                  <a:srgbClr val="3E3EF0"/>
                </a:solidFill>
              </a:rPr>
              <a:t>g</a:t>
            </a:r>
            <a:r>
              <a:rPr lang="en-CA" sz="3200" u="sng" dirty="0">
                <a:solidFill>
                  <a:srgbClr val="3E3EF0"/>
                </a:solidFill>
              </a:rPr>
              <a:t> after </a:t>
            </a:r>
            <a:r>
              <a:rPr lang="en-CA" sz="3200" dirty="0">
                <a:solidFill>
                  <a:srgbClr val="3E3EF0"/>
                </a:solidFill>
                <a:effectLst>
                  <a:glow rad="88900">
                    <a:srgbClr val="FFFF00"/>
                  </a:glow>
                </a:effectLst>
              </a:rPr>
              <a:t>He was observing the Feast of the Covenant Calendar – in the house of his Father Yahuah! </a:t>
            </a:r>
            <a:endParaRPr lang="en-CA" sz="3200" dirty="0">
              <a:solidFill>
                <a:srgbClr val="3E3EF0"/>
              </a:solidFill>
              <a:effectLst>
                <a:glow rad="88900">
                  <a:srgbClr val="FFFF00"/>
                </a:glow>
              </a:effectLst>
              <a:latin typeface="Arial" panose="020B0604020202020204" pitchFamily="34" charset="0"/>
              <a:cs typeface="Arial" panose="020B0604020202020204" pitchFamily="34" charset="0"/>
            </a:endParaRPr>
          </a:p>
        </p:txBody>
      </p:sp>
      <p:sp>
        <p:nvSpPr>
          <p:cNvPr id="34" name="Oval 33"/>
          <p:cNvSpPr/>
          <p:nvPr/>
        </p:nvSpPr>
        <p:spPr>
          <a:xfrm>
            <a:off x="11586634" y="1677010"/>
            <a:ext cx="410633"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2</a:t>
            </a:r>
          </a:p>
        </p:txBody>
      </p:sp>
      <p:sp>
        <p:nvSpPr>
          <p:cNvPr id="63" name="Oval 62"/>
          <p:cNvSpPr/>
          <p:nvPr/>
        </p:nvSpPr>
        <p:spPr>
          <a:xfrm>
            <a:off x="11458340" y="6357110"/>
            <a:ext cx="578907"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solidFill>
                  <a:prstClr val="white"/>
                </a:solidFill>
              </a:rPr>
              <a:t>13</a:t>
            </a:r>
          </a:p>
        </p:txBody>
      </p:sp>
      <p:sp>
        <p:nvSpPr>
          <p:cNvPr id="46" name="Oval 45"/>
          <p:cNvSpPr/>
          <p:nvPr/>
        </p:nvSpPr>
        <p:spPr>
          <a:xfrm>
            <a:off x="714224" y="6256545"/>
            <a:ext cx="495229" cy="450710"/>
          </a:xfrm>
          <a:prstGeom prst="ellipse">
            <a:avLst/>
          </a:prstGeom>
          <a:noFill/>
          <a:ln w="76200">
            <a:solidFill>
              <a:srgbClr val="0C27AC"/>
            </a:solidFill>
          </a:ln>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3200" dirty="0">
              <a:solidFill>
                <a:srgbClr val="0C27AC"/>
              </a:solidFill>
            </a:endParaRPr>
          </a:p>
        </p:txBody>
      </p:sp>
      <p:cxnSp>
        <p:nvCxnSpPr>
          <p:cNvPr id="5" name="Straight Arrow Connector 4"/>
          <p:cNvCxnSpPr>
            <a:stCxn id="46" idx="6"/>
          </p:cNvCxnSpPr>
          <p:nvPr/>
        </p:nvCxnSpPr>
        <p:spPr>
          <a:xfrm>
            <a:off x="1209453" y="6481900"/>
            <a:ext cx="10248887" cy="33624"/>
          </a:xfrm>
          <a:prstGeom prst="straightConnector1">
            <a:avLst/>
          </a:prstGeom>
          <a:ln w="76200">
            <a:solidFill>
              <a:srgbClr val="FF6600"/>
            </a:solidFill>
            <a:headEnd type="none" w="med" len="med"/>
            <a:tailEnd type="arrow" w="med" len="med"/>
          </a:ln>
          <a:scene3d>
            <a:camera prst="orthographicFront"/>
            <a:lightRig rig="threePt" dir="t"/>
          </a:scene3d>
          <a:sp3d>
            <a:bevelT w="101600" prst="riblet"/>
          </a:sp3d>
        </p:spPr>
        <p:style>
          <a:lnRef idx="1">
            <a:schemeClr val="accent1"/>
          </a:lnRef>
          <a:fillRef idx="0">
            <a:schemeClr val="accent1"/>
          </a:fillRef>
          <a:effectRef idx="0">
            <a:schemeClr val="accent1"/>
          </a:effectRef>
          <a:fontRef idx="minor">
            <a:schemeClr val="tx1"/>
          </a:fontRef>
        </p:style>
      </p:cxnSp>
      <p:sp>
        <p:nvSpPr>
          <p:cNvPr id="2" name="Slide Number Placeholder 1"/>
          <p:cNvSpPr>
            <a:spLocks noGrp="1"/>
          </p:cNvSpPr>
          <p:nvPr>
            <p:ph type="sldNum" sz="quarter" idx="12"/>
          </p:nvPr>
        </p:nvSpPr>
        <p:spPr/>
        <p:txBody>
          <a:bodyPr/>
          <a:lstStyle/>
          <a:p>
            <a:fld id="{6D22F896-40B5-4ADD-8801-0D06FADFA095}" type="slidenum">
              <a:rPr lang="en-US" smtClean="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rPr>
              <a:pPr/>
              <a:t>78</a:t>
            </a:fld>
            <a:endParaRPr lang="en-US" dirty="0">
              <a:gradFill flip="none" rotWithShape="1">
                <a:gsLst>
                  <a:gs pos="28000">
                    <a:prstClr val="white">
                      <a:lumMod val="93000"/>
                    </a:prstClr>
                  </a:gs>
                  <a:gs pos="0">
                    <a:prstClr val="black">
                      <a:lumMod val="38000"/>
                      <a:lumOff val="62000"/>
                    </a:prstClr>
                  </a:gs>
                  <a:gs pos="100000">
                    <a:srgbClr val="94D7E4">
                      <a:lumMod val="0"/>
                      <a:lumOff val="100000"/>
                    </a:srgbClr>
                  </a:gs>
                </a:gsLst>
                <a:lin ang="5400000" scaled="1"/>
                <a:tileRect/>
              </a:gradFill>
            </a:endParaRPr>
          </a:p>
        </p:txBody>
      </p:sp>
      <p:sp>
        <p:nvSpPr>
          <p:cNvPr id="21" name="Rounded Rectangular Callout 20"/>
          <p:cNvSpPr/>
          <p:nvPr/>
        </p:nvSpPr>
        <p:spPr>
          <a:xfrm>
            <a:off x="518550" y="1251631"/>
            <a:ext cx="6260895" cy="4169373"/>
          </a:xfrm>
          <a:prstGeom prst="wedgeRoundRectCallout">
            <a:avLst>
              <a:gd name="adj1" fmla="val -9450"/>
              <a:gd name="adj2" fmla="val 65028"/>
              <a:gd name="adj3" fmla="val 16667"/>
            </a:avLst>
          </a:prstGeom>
          <a:solidFill>
            <a:srgbClr val="00B050"/>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rgbClr val="002060"/>
                </a:solidFill>
              </a:rPr>
              <a:t>The Scriptures declare that Yahusha was TWELVE years old, </a:t>
            </a:r>
            <a:r>
              <a:rPr lang="en-CA" sz="3200" b="1" dirty="0">
                <a:ln>
                  <a:solidFill>
                    <a:srgbClr val="0C27AC"/>
                  </a:solidFill>
                </a:ln>
                <a:solidFill>
                  <a:srgbClr val="FFFF00"/>
                </a:solidFill>
                <a:latin typeface="Arial" panose="020B0604020202020204" pitchFamily="34" charset="0"/>
                <a:cs typeface="Arial" panose="020B0604020202020204" pitchFamily="34" charset="0"/>
              </a:rPr>
              <a:t>3</a:t>
            </a:r>
            <a:r>
              <a:rPr lang="en-CA" sz="3200" b="1" dirty="0">
                <a:ln>
                  <a:solidFill>
                    <a:srgbClr val="0C27AC"/>
                  </a:solidFill>
                </a:ln>
                <a:solidFill>
                  <a:srgbClr val="FFFF00"/>
                </a:solidFill>
              </a:rPr>
              <a:t> months </a:t>
            </a:r>
            <a:r>
              <a:rPr lang="en-CA" sz="3200" b="1" u="sng" dirty="0">
                <a:ln>
                  <a:solidFill>
                    <a:srgbClr val="0C27AC"/>
                  </a:solidFill>
                </a:ln>
                <a:solidFill>
                  <a:srgbClr val="FFFF00"/>
                </a:solidFill>
              </a:rPr>
              <a:t>BEFORE</a:t>
            </a:r>
            <a:r>
              <a:rPr lang="en-CA" sz="3200" dirty="0">
                <a:solidFill>
                  <a:srgbClr val="002060"/>
                </a:solidFill>
              </a:rPr>
              <a:t> Passover began, in what we know as the CE </a:t>
            </a:r>
            <a:r>
              <a:rPr lang="en-CA" sz="3200" dirty="0">
                <a:solidFill>
                  <a:srgbClr val="002060"/>
                </a:solidFill>
                <a:latin typeface="Arial" panose="020B0604020202020204" pitchFamily="34" charset="0"/>
                <a:cs typeface="Arial" panose="020B0604020202020204" pitchFamily="34" charset="0"/>
              </a:rPr>
              <a:t>12</a:t>
            </a:r>
            <a:r>
              <a:rPr lang="en-CA" sz="3200" dirty="0">
                <a:solidFill>
                  <a:srgbClr val="002060"/>
                </a:solidFill>
              </a:rPr>
              <a:t> year. </a:t>
            </a:r>
            <a:r>
              <a:rPr lang="en-CA" sz="3200" dirty="0">
                <a:solidFill>
                  <a:srgbClr val="002060"/>
                </a:solidFill>
                <a:effectLst>
                  <a:glow rad="101600">
                    <a:srgbClr val="FFCCFF"/>
                  </a:glow>
                </a:effectLst>
              </a:rPr>
              <a:t>Yahusha was </a:t>
            </a:r>
            <a:r>
              <a:rPr lang="en-CA" sz="3200" b="1" u="sng" dirty="0">
                <a:solidFill>
                  <a:srgbClr val="002060"/>
                </a:solidFill>
                <a:effectLst>
                  <a:glow rad="101600">
                    <a:srgbClr val="FFCCFF"/>
                  </a:glow>
                </a:effectLst>
              </a:rPr>
              <a:t>NOT</a:t>
            </a:r>
            <a:r>
              <a:rPr lang="en-CA" sz="3200" dirty="0">
                <a:solidFill>
                  <a:srgbClr val="002060"/>
                </a:solidFill>
                <a:effectLst>
                  <a:glow rad="101600">
                    <a:srgbClr val="FFCCFF"/>
                  </a:glow>
                </a:effectLst>
              </a:rPr>
              <a:t> considered 13 years old yet! </a:t>
            </a:r>
            <a:br>
              <a:rPr lang="en-CA" sz="3200" dirty="0">
                <a:solidFill>
                  <a:srgbClr val="002060"/>
                </a:solidFill>
                <a:effectLst>
                  <a:glow rad="101600">
                    <a:srgbClr val="FFCCFF"/>
                  </a:glow>
                </a:effectLst>
              </a:rPr>
            </a:br>
            <a:r>
              <a:rPr lang="en-CA" sz="3200" dirty="0">
                <a:solidFill>
                  <a:srgbClr val="002060"/>
                </a:solidFill>
              </a:rPr>
              <a:t>Not for another 9 months!</a:t>
            </a:r>
          </a:p>
        </p:txBody>
      </p:sp>
      <p:sp>
        <p:nvSpPr>
          <p:cNvPr id="6" name="Rounded Rectangle 5"/>
          <p:cNvSpPr/>
          <p:nvPr/>
        </p:nvSpPr>
        <p:spPr>
          <a:xfrm>
            <a:off x="1951557" y="6275318"/>
            <a:ext cx="3394883" cy="390474"/>
          </a:xfrm>
          <a:prstGeom prst="roundRect">
            <a:avLst/>
          </a:prstGeom>
          <a:solidFill>
            <a:srgbClr val="FF0000"/>
          </a:solidFill>
          <a:ln>
            <a:solidFill>
              <a:srgbClr val="0C27A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Passover/Unleavened Bread </a:t>
            </a:r>
          </a:p>
        </p:txBody>
      </p:sp>
    </p:spTree>
    <p:extLst>
      <p:ext uri="{BB962C8B-B14F-4D97-AF65-F5344CB8AC3E}">
        <p14:creationId xmlns:p14="http://schemas.microsoft.com/office/powerpoint/2010/main" val="2921083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fade">
                                      <p:cBhvr>
                                        <p:cTn id="7" dur="1000"/>
                                        <p:tgtEl>
                                          <p:spTgt spid="46"/>
                                        </p:tgtEl>
                                      </p:cBhvr>
                                    </p:animEffect>
                                    <p:anim calcmode="lin" valueType="num">
                                      <p:cBhvr>
                                        <p:cTn id="8" dur="1000" fill="hold"/>
                                        <p:tgtEl>
                                          <p:spTgt spid="46"/>
                                        </p:tgtEl>
                                        <p:attrNameLst>
                                          <p:attrName>ppt_x</p:attrName>
                                        </p:attrNameLst>
                                      </p:cBhvr>
                                      <p:tavLst>
                                        <p:tav tm="0">
                                          <p:val>
                                            <p:strVal val="#ppt_x"/>
                                          </p:val>
                                        </p:tav>
                                        <p:tav tm="100000">
                                          <p:val>
                                            <p:strVal val="#ppt_x"/>
                                          </p:val>
                                        </p:tav>
                                      </p:tavLst>
                                    </p:anim>
                                    <p:anim calcmode="lin" valueType="num">
                                      <p:cBhvr>
                                        <p:cTn id="9" dur="1000" fill="hold"/>
                                        <p:tgtEl>
                                          <p:spTgt spid="46"/>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wipe(left)">
                                      <p:cBhvr>
                                        <p:cTn id="13" dur="500"/>
                                        <p:tgtEl>
                                          <p:spTgt spid="6"/>
                                        </p:tgtEl>
                                      </p:cBhvr>
                                    </p:animEffect>
                                  </p:childTnLst>
                                </p:cTn>
                              </p:par>
                            </p:childTnLst>
                          </p:cTn>
                        </p:par>
                        <p:par>
                          <p:cTn id="14" fill="hold">
                            <p:stCondLst>
                              <p:cond delay="1500"/>
                            </p:stCondLst>
                            <p:childTnLst>
                              <p:par>
                                <p:cTn id="15" presetID="22" presetClass="entr" presetSubtype="8" repeatCount="500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1000"/>
                                        <p:tgtEl>
                                          <p:spTgt spid="5"/>
                                        </p:tgtEl>
                                      </p:cBhvr>
                                    </p:animEffect>
                                  </p:childTnLst>
                                </p:cTn>
                              </p:par>
                              <p:par>
                                <p:cTn id="18" presetID="21" presetClass="entr" presetSubtype="1" fill="hold" grpId="0" nodeType="withEffect">
                                  <p:stCondLst>
                                    <p:cond delay="2000"/>
                                  </p:stCondLst>
                                  <p:childTnLst>
                                    <p:set>
                                      <p:cBhvr>
                                        <p:cTn id="19" dur="1" fill="hold">
                                          <p:stCondLst>
                                            <p:cond delay="0"/>
                                          </p:stCondLst>
                                        </p:cTn>
                                        <p:tgtEl>
                                          <p:spTgt spid="21"/>
                                        </p:tgtEl>
                                        <p:attrNameLst>
                                          <p:attrName>style.visibility</p:attrName>
                                        </p:attrNameLst>
                                      </p:cBhvr>
                                      <p:to>
                                        <p:strVal val="visible"/>
                                      </p:to>
                                    </p:set>
                                    <p:animEffect transition="in" filter="wheel(1)">
                                      <p:cBhvr>
                                        <p:cTn id="20" dur="1250"/>
                                        <p:tgtEl>
                                          <p:spTgt spid="21"/>
                                        </p:tgtEl>
                                      </p:cBhvr>
                                    </p:animEffec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fade">
                                      <p:cBhvr>
                                        <p:cTn id="25" dur="1000"/>
                                        <p:tgtEl>
                                          <p:spTgt spid="3"/>
                                        </p:tgtEl>
                                      </p:cBhvr>
                                    </p:animEffect>
                                    <p:anim calcmode="lin" valueType="num">
                                      <p:cBhvr>
                                        <p:cTn id="26" dur="1000" fill="hold"/>
                                        <p:tgtEl>
                                          <p:spTgt spid="3"/>
                                        </p:tgtEl>
                                        <p:attrNameLst>
                                          <p:attrName>ppt_x</p:attrName>
                                        </p:attrNameLst>
                                      </p:cBhvr>
                                      <p:tavLst>
                                        <p:tav tm="0">
                                          <p:val>
                                            <p:strVal val="#ppt_x"/>
                                          </p:val>
                                        </p:tav>
                                        <p:tav tm="100000">
                                          <p:val>
                                            <p:strVal val="#ppt_x"/>
                                          </p:val>
                                        </p:tav>
                                      </p:tavLst>
                                    </p:anim>
                                    <p:anim calcmode="lin" valueType="num">
                                      <p:cBhvr>
                                        <p:cTn id="2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6" grpId="0" animBg="1"/>
      <p:bldP spid="21" grpId="0" animBg="1"/>
      <p:bldP spid="6" grpId="0" animBg="1"/>
    </p:bld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41671" y="0"/>
            <a:ext cx="10492758" cy="5887617"/>
          </a:xfrm>
        </p:spPr>
        <p:txBody>
          <a:bodyPr anchor="ctr">
            <a:normAutofit fontScale="92500" lnSpcReduction="10000"/>
          </a:bodyPr>
          <a:lstStyle/>
          <a:p>
            <a:pPr marL="0" indent="0" algn="ctr">
              <a:buNone/>
            </a:pPr>
            <a:r>
              <a:rPr lang="en-CA" sz="4400" b="1" dirty="0">
                <a:solidFill>
                  <a:srgbClr val="FFCCFF"/>
                </a:solidFill>
              </a:rPr>
              <a:t>Point:</a:t>
            </a:r>
            <a:r>
              <a:rPr lang="en-CA" sz="4400" dirty="0"/>
              <a:t>  </a:t>
            </a:r>
          </a:p>
          <a:p>
            <a:pPr algn="ctr"/>
            <a:r>
              <a:rPr lang="en-CA" sz="4400" dirty="0"/>
              <a:t>A </a:t>
            </a:r>
            <a:r>
              <a:rPr lang="en-CA" sz="4400" dirty="0">
                <a:solidFill>
                  <a:srgbClr val="FFFF00"/>
                </a:solidFill>
              </a:rPr>
              <a:t>cycle</a:t>
            </a:r>
            <a:r>
              <a:rPr lang="en-CA" sz="4400" dirty="0"/>
              <a:t> </a:t>
            </a:r>
            <a:r>
              <a:rPr lang="en-CA" sz="2400" dirty="0"/>
              <a:t>(day) </a:t>
            </a:r>
            <a:r>
              <a:rPr lang="en-CA" sz="4400" dirty="0"/>
              <a:t>and a </a:t>
            </a:r>
            <a:r>
              <a:rPr lang="en-CA" sz="4400" dirty="0">
                <a:solidFill>
                  <a:srgbClr val="FFFF00"/>
                </a:solidFill>
              </a:rPr>
              <a:t>year</a:t>
            </a:r>
            <a:r>
              <a:rPr lang="en-CA" sz="4400" dirty="0"/>
              <a:t> are not accounted for as completed until they have </a:t>
            </a:r>
            <a:r>
              <a:rPr lang="en-CA" sz="4400" dirty="0">
                <a:solidFill>
                  <a:srgbClr val="FFFF00"/>
                </a:solidFill>
              </a:rPr>
              <a:t>finished</a:t>
            </a:r>
            <a:r>
              <a:rPr lang="en-CA" sz="4400" dirty="0"/>
              <a:t> their allotted time span.</a:t>
            </a:r>
          </a:p>
          <a:p>
            <a:pPr algn="ctr"/>
            <a:r>
              <a:rPr lang="en-CA" sz="4400" dirty="0"/>
              <a:t>A </a:t>
            </a:r>
            <a:r>
              <a:rPr lang="en-CA" sz="4400" dirty="0">
                <a:solidFill>
                  <a:srgbClr val="00FF99"/>
                </a:solidFill>
              </a:rPr>
              <a:t>week</a:t>
            </a:r>
            <a:r>
              <a:rPr lang="en-CA" sz="4400" dirty="0"/>
              <a:t> span, is not accounted for as a complete unit until the 7</a:t>
            </a:r>
            <a:r>
              <a:rPr lang="en-CA" sz="4400" baseline="30000" dirty="0"/>
              <a:t>TH</a:t>
            </a:r>
            <a:r>
              <a:rPr lang="en-CA" sz="4400" dirty="0"/>
              <a:t> day Sabbath has been given opportunity to </a:t>
            </a:r>
            <a:r>
              <a:rPr lang="en-CA" sz="4400" dirty="0">
                <a:solidFill>
                  <a:srgbClr val="00FF99"/>
                </a:solidFill>
              </a:rPr>
              <a:t>seal off and complete</a:t>
            </a:r>
            <a:r>
              <a:rPr lang="en-CA" sz="4400" dirty="0"/>
              <a:t> the first 6 cycles of work – </a:t>
            </a:r>
          </a:p>
          <a:p>
            <a:pPr marL="0" indent="0" algn="ctr">
              <a:buNone/>
            </a:pPr>
            <a:r>
              <a:rPr lang="en-CA" sz="4400" dirty="0"/>
              <a:t>with a </a:t>
            </a:r>
            <a:r>
              <a:rPr lang="en-CA" sz="4400" b="1" dirty="0">
                <a:solidFill>
                  <a:srgbClr val="00FF00"/>
                </a:solidFill>
              </a:rPr>
              <a:t>REST!</a:t>
            </a:r>
            <a:r>
              <a:rPr lang="en-CA" sz="4400" dirty="0"/>
              <a:t>  Consider the manna week, and the Omer count with 7 </a:t>
            </a:r>
            <a:r>
              <a:rPr lang="en-CA" sz="4400" b="1" u="sng" dirty="0">
                <a:solidFill>
                  <a:srgbClr val="FFCCFF"/>
                </a:solidFill>
              </a:rPr>
              <a:t>COMPLETED</a:t>
            </a:r>
            <a:r>
              <a:rPr lang="en-CA" sz="4400" dirty="0"/>
              <a:t> weeks!</a:t>
            </a:r>
          </a:p>
        </p:txBody>
      </p:sp>
      <p:sp>
        <p:nvSpPr>
          <p:cNvPr id="4" name="Slide Number Placeholder 3"/>
          <p:cNvSpPr>
            <a:spLocks noGrp="1"/>
          </p:cNvSpPr>
          <p:nvPr>
            <p:ph type="sldNum" sz="quarter" idx="12"/>
          </p:nvPr>
        </p:nvSpPr>
        <p:spPr>
          <a:xfrm>
            <a:off x="11680371" y="6427657"/>
            <a:ext cx="511629" cy="365125"/>
          </a:xfrm>
        </p:spPr>
        <p:txBody>
          <a:bodyPr/>
          <a:lstStyle/>
          <a:p>
            <a:fld id="{6D22F896-40B5-4ADD-8801-0D06FADFA095}" type="slidenum">
              <a:rPr lang="en-US" smtClean="0"/>
              <a:t>79</a:t>
            </a:fld>
            <a:endParaRPr lang="en-US" dirty="0"/>
          </a:p>
        </p:txBody>
      </p:sp>
      <p:sp>
        <p:nvSpPr>
          <p:cNvPr id="5" name="Rectangle 4"/>
          <p:cNvSpPr/>
          <p:nvPr/>
        </p:nvSpPr>
        <p:spPr>
          <a:xfrm>
            <a:off x="375686" y="5784980"/>
            <a:ext cx="11392677" cy="914400"/>
          </a:xfrm>
          <a:prstGeom prst="rect">
            <a:avLst/>
          </a:prstGeom>
          <a:solidFill>
            <a:schemeClr val="tx1">
              <a:lumMod val="75000"/>
            </a:schemeClr>
          </a:solidFill>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600" dirty="0">
                <a:solidFill>
                  <a:srgbClr val="3E3EF0"/>
                </a:solidFill>
              </a:rPr>
              <a:t>What about the year of Yahusha’s death and </a:t>
            </a:r>
            <a:r>
              <a:rPr lang="en-CA" sz="3600" u="sng" dirty="0">
                <a:solidFill>
                  <a:srgbClr val="3E3EF0"/>
                </a:solidFill>
              </a:rPr>
              <a:t>His a</a:t>
            </a:r>
            <a:r>
              <a:rPr lang="en-CA" sz="3600" dirty="0">
                <a:solidFill>
                  <a:srgbClr val="3E3EF0"/>
                </a:solidFill>
              </a:rPr>
              <a:t>g</a:t>
            </a:r>
            <a:r>
              <a:rPr lang="en-CA" sz="3600" u="sng" dirty="0">
                <a:solidFill>
                  <a:srgbClr val="3E3EF0"/>
                </a:solidFill>
              </a:rPr>
              <a:t>e</a:t>
            </a:r>
            <a:r>
              <a:rPr lang="en-CA" sz="3600" dirty="0">
                <a:solidFill>
                  <a:srgbClr val="3E3EF0"/>
                </a:solidFill>
              </a:rPr>
              <a:t>?</a:t>
            </a:r>
          </a:p>
        </p:txBody>
      </p:sp>
    </p:spTree>
    <p:extLst>
      <p:ext uri="{BB962C8B-B14F-4D97-AF65-F5344CB8AC3E}">
        <p14:creationId xmlns:p14="http://schemas.microsoft.com/office/powerpoint/2010/main" val="2423806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428626" y="245924"/>
            <a:ext cx="11353799" cy="4267710"/>
          </a:xfrm>
          <a:prstGeom prst="roundRect">
            <a:avLst>
              <a:gd name="adj" fmla="val 50000"/>
            </a:avLst>
          </a:prstGeom>
          <a:ln w="76200">
            <a:solidFill>
              <a:srgbClr val="FFCCFF"/>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u="sng" dirty="0">
                <a:ln>
                  <a:solidFill>
                    <a:schemeClr val="bg1"/>
                  </a:solidFill>
                </a:ln>
                <a:solidFill>
                  <a:srgbClr val="FFFF00"/>
                </a:solidFill>
              </a:rPr>
              <a:t>WHY</a:t>
            </a:r>
            <a:r>
              <a:rPr lang="en-US" sz="4400" dirty="0">
                <a:solidFill>
                  <a:srgbClr val="FFFF00"/>
                </a:solidFill>
              </a:rPr>
              <a:t> the “</a:t>
            </a:r>
            <a:r>
              <a:rPr lang="en-US" sz="4400" u="sng" dirty="0">
                <a:ln w="28575">
                  <a:solidFill>
                    <a:srgbClr val="9933FF"/>
                  </a:solidFill>
                </a:ln>
                <a:solidFill>
                  <a:srgbClr val="FFFF00"/>
                </a:solidFill>
                <a:latin typeface="Arial Black" panose="020B0A04020102020204" pitchFamily="34" charset="0"/>
              </a:rPr>
              <a:t>MUST</a:t>
            </a:r>
            <a:r>
              <a:rPr lang="en-US" sz="4400" dirty="0">
                <a:solidFill>
                  <a:srgbClr val="FFFF00"/>
                </a:solidFill>
              </a:rPr>
              <a:t>”  in Yahusha’s remark – </a:t>
            </a:r>
            <a:br>
              <a:rPr lang="en-US" sz="4400" dirty="0">
                <a:solidFill>
                  <a:srgbClr val="FFFF00"/>
                </a:solidFill>
              </a:rPr>
            </a:br>
            <a:r>
              <a:rPr lang="en-US" sz="4400" b="1" dirty="0">
                <a:solidFill>
                  <a:srgbClr val="0C27AC"/>
                </a:solidFill>
              </a:rPr>
              <a:t>I</a:t>
            </a:r>
            <a:r>
              <a:rPr lang="en-US" sz="4400" dirty="0"/>
              <a:t> </a:t>
            </a:r>
            <a:r>
              <a:rPr lang="en-US" sz="4400" u="sng" dirty="0">
                <a:ln w="28575">
                  <a:solidFill>
                    <a:srgbClr val="9933FF"/>
                  </a:solidFill>
                </a:ln>
                <a:solidFill>
                  <a:srgbClr val="FFFF00"/>
                </a:solidFill>
                <a:latin typeface="Arial Black" panose="020B0A04020102020204" pitchFamily="34" charset="0"/>
              </a:rPr>
              <a:t>MUST</a:t>
            </a:r>
            <a:r>
              <a:rPr lang="en-US" sz="4400" dirty="0">
                <a:ln w="28575">
                  <a:solidFill>
                    <a:srgbClr val="9933FF"/>
                  </a:solidFill>
                </a:ln>
                <a:solidFill>
                  <a:srgbClr val="FFFF00"/>
                </a:solidFill>
                <a:latin typeface="Arial Black" panose="020B0A04020102020204" pitchFamily="34" charset="0"/>
              </a:rPr>
              <a:t> </a:t>
            </a:r>
            <a:r>
              <a:rPr lang="en-US" sz="4400" dirty="0">
                <a:solidFill>
                  <a:srgbClr val="0C27AC"/>
                </a:solidFill>
              </a:rPr>
              <a:t>be about My Father’s business! -</a:t>
            </a:r>
            <a:r>
              <a:rPr lang="en-US" sz="4400" b="1" dirty="0">
                <a:solidFill>
                  <a:srgbClr val="0C27AC"/>
                </a:solidFill>
                <a:effectLst>
                  <a:glow rad="127000">
                    <a:srgbClr val="FFFF00"/>
                  </a:glow>
                </a:effectLst>
              </a:rPr>
              <a:t>?</a:t>
            </a:r>
            <a:br>
              <a:rPr lang="en-US" sz="4400" dirty="0">
                <a:solidFill>
                  <a:srgbClr val="0C27AC"/>
                </a:solidFill>
              </a:rPr>
            </a:br>
            <a:endParaRPr lang="en-US" sz="4400" dirty="0">
              <a:solidFill>
                <a:srgbClr val="0C27AC"/>
              </a:solidFill>
            </a:endParaRPr>
          </a:p>
          <a:p>
            <a:pPr algn="ctr"/>
            <a:endParaRPr lang="en-US" sz="4400" b="1" dirty="0">
              <a:solidFill>
                <a:schemeClr val="bg1"/>
              </a:solidFill>
            </a:endParaRP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8</a:t>
            </a:fld>
            <a:endParaRPr lang="en-US" sz="1400" dirty="0">
              <a:solidFill>
                <a:schemeClr val="bg1"/>
              </a:solidFill>
            </a:endParaRPr>
          </a:p>
        </p:txBody>
      </p:sp>
      <p:pic>
        <p:nvPicPr>
          <p:cNvPr id="5" name="Picture 11" descr="C:\Users\Rae\Desktop\Art on Desktop\white man clip art\yellow-blue smiley faces\Smiley Decision Questions png.png"/>
          <p:cNvPicPr>
            <a:picLocks noChangeAspect="1" noChangeArrowheads="1"/>
          </p:cNvPicPr>
          <p:nvPr/>
        </p:nvPicPr>
        <p:blipFill rotWithShape="1">
          <a:blip r:embed="rId3" cstate="email">
            <a:extLst>
              <a:ext uri="{28A0092B-C50C-407E-A947-70E740481C1C}">
                <a14:useLocalDpi xmlns:a14="http://schemas.microsoft.com/office/drawing/2010/main"/>
              </a:ext>
            </a:extLst>
          </a:blip>
          <a:srcRect t="-3203" r="-3588"/>
          <a:stretch/>
        </p:blipFill>
        <p:spPr bwMode="auto">
          <a:xfrm>
            <a:off x="286201" y="4364881"/>
            <a:ext cx="2030587" cy="2276748"/>
          </a:xfrm>
          <a:prstGeom prst="rect">
            <a:avLst/>
          </a:prstGeom>
          <a:noFill/>
          <a:extLst>
            <a:ext uri="{909E8E84-426E-40DD-AFC4-6F175D3DCCD1}">
              <a14:hiddenFill xmlns:a14="http://schemas.microsoft.com/office/drawing/2010/main">
                <a:solidFill>
                  <a:srgbClr val="FFFFFF"/>
                </a:solidFill>
              </a14:hiddenFill>
            </a:ext>
          </a:extLst>
        </p:spPr>
      </p:pic>
      <p:sp>
        <p:nvSpPr>
          <p:cNvPr id="3" name="Notched Right Arrow 2"/>
          <p:cNvSpPr/>
          <p:nvPr/>
        </p:nvSpPr>
        <p:spPr>
          <a:xfrm rot="16200000">
            <a:off x="579426" y="3224441"/>
            <a:ext cx="1928770" cy="484632"/>
          </a:xfrm>
          <a:prstGeom prst="notchedRightArrow">
            <a:avLst>
              <a:gd name="adj1" fmla="val 34715"/>
              <a:gd name="adj2" fmla="val 82951"/>
            </a:avLst>
          </a:prstGeom>
          <a:solidFill>
            <a:srgbClr val="00FF99"/>
          </a:solidFill>
          <a:ln w="381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6" name="Rectangle 5"/>
          <p:cNvSpPr/>
          <p:nvPr/>
        </p:nvSpPr>
        <p:spPr>
          <a:xfrm>
            <a:off x="2433832" y="5615201"/>
            <a:ext cx="9231549" cy="102642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If there was only </a:t>
            </a:r>
            <a:r>
              <a:rPr lang="en-CA" sz="3200" b="1" u="sng" dirty="0">
                <a:solidFill>
                  <a:schemeClr val="bg1"/>
                </a:solidFill>
              </a:rPr>
              <a:t>one</a:t>
            </a:r>
            <a:r>
              <a:rPr lang="en-CA" sz="3200" dirty="0">
                <a:solidFill>
                  <a:schemeClr val="bg1"/>
                </a:solidFill>
              </a:rPr>
              <a:t> question to be asked </a:t>
            </a:r>
            <a:br>
              <a:rPr lang="en-CA" sz="3200" dirty="0">
                <a:solidFill>
                  <a:schemeClr val="bg1"/>
                </a:solidFill>
              </a:rPr>
            </a:br>
            <a:r>
              <a:rPr lang="en-CA" sz="3200" dirty="0">
                <a:solidFill>
                  <a:schemeClr val="bg1"/>
                </a:solidFill>
              </a:rPr>
              <a:t>for this writing, it would be the </a:t>
            </a:r>
            <a:r>
              <a:rPr lang="en-CA" sz="3200" u="sng" dirty="0">
                <a:solidFill>
                  <a:schemeClr val="bg1"/>
                </a:solidFill>
              </a:rPr>
              <a:t>first</a:t>
            </a:r>
            <a:r>
              <a:rPr lang="en-CA" sz="3200" dirty="0">
                <a:solidFill>
                  <a:schemeClr val="bg1"/>
                </a:solidFill>
              </a:rPr>
              <a:t> question.</a:t>
            </a:r>
          </a:p>
        </p:txBody>
      </p:sp>
      <p:sp>
        <p:nvSpPr>
          <p:cNvPr id="7" name="Rectangle 6"/>
          <p:cNvSpPr/>
          <p:nvPr/>
        </p:nvSpPr>
        <p:spPr>
          <a:xfrm>
            <a:off x="1092571" y="2479236"/>
            <a:ext cx="10700425" cy="195657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tabLst>
                <a:tab pos="4397375" algn="l"/>
              </a:tabLst>
            </a:pPr>
            <a:r>
              <a:rPr lang="en-US" sz="4400" b="1" dirty="0">
                <a:solidFill>
                  <a:srgbClr val="FF0000"/>
                </a:solidFill>
              </a:rPr>
              <a:t> </a:t>
            </a:r>
            <a:r>
              <a:rPr lang="en-US" sz="4400" b="1" u="sng" dirty="0">
                <a:solidFill>
                  <a:srgbClr val="FF0000"/>
                </a:solidFill>
              </a:rPr>
              <a:t>WHAT IS</a:t>
            </a:r>
            <a:r>
              <a:rPr lang="en-US" sz="4400" b="1" dirty="0">
                <a:solidFill>
                  <a:srgbClr val="FF0000"/>
                </a:solidFill>
              </a:rPr>
              <a:t> </a:t>
            </a:r>
            <a:r>
              <a:rPr lang="en-US" sz="4400" dirty="0">
                <a:solidFill>
                  <a:prstClr val="white"/>
                </a:solidFill>
              </a:rPr>
              <a:t>– </a:t>
            </a:r>
            <a:r>
              <a:rPr lang="en-US" sz="4400" b="1" dirty="0">
                <a:ln>
                  <a:solidFill>
                    <a:sysClr val="windowText" lastClr="000000"/>
                  </a:solidFill>
                </a:ln>
                <a:solidFill>
                  <a:srgbClr val="0C27AC"/>
                </a:solidFill>
                <a:effectLst>
                  <a:glow rad="127000">
                    <a:srgbClr val="FFFF00"/>
                  </a:glow>
                </a:effectLst>
              </a:rPr>
              <a:t>His Father’s BUSINESS?</a:t>
            </a:r>
          </a:p>
          <a:p>
            <a:pPr lvl="0" algn="ctr"/>
            <a:r>
              <a:rPr lang="en-US" sz="4400" b="1" u="sng" dirty="0">
                <a:solidFill>
                  <a:prstClr val="black"/>
                </a:solidFill>
              </a:rPr>
              <a:t>Wh</a:t>
            </a:r>
            <a:r>
              <a:rPr lang="en-US" sz="4400" b="1" dirty="0">
                <a:solidFill>
                  <a:prstClr val="black"/>
                </a:solidFill>
              </a:rPr>
              <a:t>y - </a:t>
            </a:r>
            <a:r>
              <a:rPr lang="en-US" sz="4400" b="1" dirty="0">
                <a:solidFill>
                  <a:srgbClr val="3E3EF0"/>
                </a:solidFill>
              </a:rPr>
              <a:t>Yahusha’s</a:t>
            </a:r>
            <a:r>
              <a:rPr lang="en-US" sz="4400" b="1" dirty="0">
                <a:solidFill>
                  <a:prstClr val="black"/>
                </a:solidFill>
              </a:rPr>
              <a:t> </a:t>
            </a:r>
            <a:r>
              <a:rPr lang="en-US" sz="4400" b="1" dirty="0">
                <a:solidFill>
                  <a:prstClr val="black"/>
                </a:solidFill>
                <a:effectLst>
                  <a:glow rad="127000">
                    <a:srgbClr val="FFCCFF"/>
                  </a:glow>
                </a:effectLst>
              </a:rPr>
              <a:t>Compelling</a:t>
            </a:r>
            <a:r>
              <a:rPr lang="en-US" sz="4400" b="1" dirty="0">
                <a:solidFill>
                  <a:prstClr val="black"/>
                </a:solidFill>
              </a:rPr>
              <a:t> </a:t>
            </a:r>
            <a:br>
              <a:rPr lang="en-US" sz="4400" b="1" dirty="0">
                <a:solidFill>
                  <a:prstClr val="black"/>
                </a:solidFill>
              </a:rPr>
            </a:br>
            <a:r>
              <a:rPr lang="en-US" sz="4400" b="1" dirty="0">
                <a:solidFill>
                  <a:prstClr val="black"/>
                </a:solidFill>
              </a:rPr>
              <a:t>	</a:t>
            </a:r>
            <a:r>
              <a:rPr lang="en-US" sz="4400" b="1" dirty="0">
                <a:solidFill>
                  <a:prstClr val="black"/>
                </a:solidFill>
                <a:effectLst>
                  <a:glow rad="127000">
                    <a:srgbClr val="00FF00"/>
                  </a:glow>
                </a:effectLst>
              </a:rPr>
              <a:t>Heart felt Conviction</a:t>
            </a:r>
            <a:r>
              <a:rPr lang="en-US" sz="4400" b="1" dirty="0">
                <a:solidFill>
                  <a:prstClr val="black"/>
                </a:solidFill>
              </a:rPr>
              <a:t>?</a:t>
            </a:r>
          </a:p>
        </p:txBody>
      </p:sp>
      <p:sp>
        <p:nvSpPr>
          <p:cNvPr id="8" name="Bent Arrow 7"/>
          <p:cNvSpPr/>
          <p:nvPr/>
        </p:nvSpPr>
        <p:spPr>
          <a:xfrm rot="16200000">
            <a:off x="2058948" y="2272956"/>
            <a:ext cx="1703660" cy="2116215"/>
          </a:xfrm>
          <a:prstGeom prst="bentArrow">
            <a:avLst>
              <a:gd name="adj1" fmla="val 7304"/>
              <a:gd name="adj2" fmla="val 12666"/>
              <a:gd name="adj3" fmla="val 25000"/>
              <a:gd name="adj4" fmla="val 57156"/>
            </a:avLst>
          </a:prstGeom>
          <a:solidFill>
            <a:srgbClr val="FF6600"/>
          </a:solidFill>
          <a:ln w="381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sp>
        <p:nvSpPr>
          <p:cNvPr id="9" name="Cloud Callout 8"/>
          <p:cNvSpPr/>
          <p:nvPr/>
        </p:nvSpPr>
        <p:spPr>
          <a:xfrm>
            <a:off x="2987318" y="4586669"/>
            <a:ext cx="6236413" cy="955497"/>
          </a:xfrm>
          <a:prstGeom prst="cloudCallout">
            <a:avLst>
              <a:gd name="adj1" fmla="val -60008"/>
              <a:gd name="adj2" fmla="val 33991"/>
            </a:avLst>
          </a:prstGeom>
          <a:solidFill>
            <a:srgbClr val="FFFF00"/>
          </a:solidFill>
          <a:ln w="57150">
            <a:solidFill>
              <a:srgbClr val="0C27AC"/>
            </a:solidFill>
          </a:ln>
          <a:effectLst>
            <a:glow rad="127000">
              <a:srgbClr val="FFCCFF"/>
            </a:glo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400" b="1" i="1" dirty="0">
                <a:ln>
                  <a:solidFill>
                    <a:srgbClr val="00FF00"/>
                  </a:solidFill>
                </a:ln>
                <a:solidFill>
                  <a:srgbClr val="FF0000"/>
                </a:solidFill>
                <a:effectLst>
                  <a:glow rad="76200">
                    <a:srgbClr val="00FF99"/>
                  </a:glow>
                </a:effectLst>
                <a:latin typeface="Comic Sans MS" panose="030F0702030302020204" pitchFamily="66" charset="0"/>
              </a:rPr>
              <a:t>Binding??</a:t>
            </a:r>
          </a:p>
        </p:txBody>
      </p:sp>
    </p:spTree>
    <p:extLst>
      <p:ext uri="{BB962C8B-B14F-4D97-AF65-F5344CB8AC3E}">
        <p14:creationId xmlns:p14="http://schemas.microsoft.com/office/powerpoint/2010/main" val="10720300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afterEffect">
                                  <p:stCondLst>
                                    <p:cond delay="500"/>
                                  </p:stCondLst>
                                  <p:childTnLst>
                                    <p:set>
                                      <p:cBhvr>
                                        <p:cTn id="6" dur="1" fill="hold">
                                          <p:stCondLst>
                                            <p:cond delay="0"/>
                                          </p:stCondLst>
                                        </p:cTn>
                                        <p:tgtEl>
                                          <p:spTgt spid="3"/>
                                        </p:tgtEl>
                                        <p:attrNameLst>
                                          <p:attrName>style.visibility</p:attrName>
                                        </p:attrNameLst>
                                      </p:cBhvr>
                                      <p:to>
                                        <p:strVal val="visible"/>
                                      </p:to>
                                    </p:set>
                                    <p:animEffect transition="in" filter="dissolve">
                                      <p:cBhvr>
                                        <p:cTn id="7" dur="1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up)">
                                      <p:cBhvr>
                                        <p:cTn id="12" dur="1500"/>
                                        <p:tgtEl>
                                          <p:spTgt spid="7"/>
                                        </p:tgtEl>
                                      </p:cBhvr>
                                    </p:animEffect>
                                  </p:childTnLst>
                                </p:cTn>
                              </p:par>
                            </p:childTnLst>
                          </p:cTn>
                        </p:par>
                        <p:par>
                          <p:cTn id="13" fill="hold">
                            <p:stCondLst>
                              <p:cond delay="1500"/>
                            </p:stCondLst>
                            <p:childTnLst>
                              <p:par>
                                <p:cTn id="14" presetID="22" presetClass="entr" presetSubtype="4" fill="hold" grpId="0" nodeType="afterEffect">
                                  <p:stCondLst>
                                    <p:cond delay="2000"/>
                                  </p:stCondLst>
                                  <p:childTnLst>
                                    <p:set>
                                      <p:cBhvr>
                                        <p:cTn id="15" dur="1" fill="hold">
                                          <p:stCondLst>
                                            <p:cond delay="0"/>
                                          </p:stCondLst>
                                        </p:cTn>
                                        <p:tgtEl>
                                          <p:spTgt spid="8"/>
                                        </p:tgtEl>
                                        <p:attrNameLst>
                                          <p:attrName>style.visibility</p:attrName>
                                        </p:attrNameLst>
                                      </p:cBhvr>
                                      <p:to>
                                        <p:strVal val="visible"/>
                                      </p:to>
                                    </p:set>
                                    <p:animEffect transition="in" filter="wipe(down)">
                                      <p:cBhvr>
                                        <p:cTn id="16" dur="1500"/>
                                        <p:tgtEl>
                                          <p:spTgt spid="8"/>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3"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2500" fill="hold"/>
                                        <p:tgtEl>
                                          <p:spTgt spid="9"/>
                                        </p:tgtEl>
                                        <p:attrNameLst>
                                          <p:attrName>ppt_x</p:attrName>
                                        </p:attrNameLst>
                                      </p:cBhvr>
                                      <p:tavLst>
                                        <p:tav tm="0">
                                          <p:val>
                                            <p:strVal val="1+#ppt_w/2"/>
                                          </p:val>
                                        </p:tav>
                                        <p:tav tm="100000">
                                          <p:val>
                                            <p:strVal val="#ppt_x"/>
                                          </p:val>
                                        </p:tav>
                                      </p:tavLst>
                                    </p:anim>
                                    <p:anim calcmode="lin" valueType="num">
                                      <p:cBhvr additive="base">
                                        <p:cTn id="22" dur="2500" fill="hold"/>
                                        <p:tgtEl>
                                          <p:spTgt spid="9"/>
                                        </p:tgtEl>
                                        <p:attrNameLst>
                                          <p:attrName>ppt_y</p:attrName>
                                        </p:attrNameLst>
                                      </p:cBhvr>
                                      <p:tavLst>
                                        <p:tav tm="0">
                                          <p:val>
                                            <p:strVal val="0-#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p:bldP spid="7" grpId="0"/>
      <p:bldP spid="8" grpId="0" animBg="1"/>
      <p:bldP spid="9"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306448" y="362664"/>
            <a:ext cx="11579104" cy="6213056"/>
          </a:xfrm>
          <a:prstGeom prst="rect">
            <a:avLst/>
          </a:prstGeom>
        </p:spPr>
      </p:pic>
      <p:sp>
        <p:nvSpPr>
          <p:cNvPr id="5" name="Oval 4"/>
          <p:cNvSpPr/>
          <p:nvPr/>
        </p:nvSpPr>
        <p:spPr>
          <a:xfrm>
            <a:off x="11215553" y="416634"/>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30</a:t>
            </a:r>
          </a:p>
        </p:txBody>
      </p:sp>
      <p:cxnSp>
        <p:nvCxnSpPr>
          <p:cNvPr id="10" name="Straight Connector 9"/>
          <p:cNvCxnSpPr/>
          <p:nvPr/>
        </p:nvCxnSpPr>
        <p:spPr>
          <a:xfrm>
            <a:off x="485775" y="1238250"/>
            <a:ext cx="11399777" cy="20430"/>
          </a:xfrm>
          <a:prstGeom prst="line">
            <a:avLst/>
          </a:prstGeom>
          <a:ln w="571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485775" y="790575"/>
            <a:ext cx="11399777" cy="2440"/>
          </a:xfrm>
          <a:prstGeom prst="line">
            <a:avLst/>
          </a:prstGeom>
          <a:ln w="57150">
            <a:solidFill>
              <a:srgbClr val="7030A0"/>
            </a:solidFill>
          </a:ln>
        </p:spPr>
        <p:style>
          <a:lnRef idx="1">
            <a:schemeClr val="accent1"/>
          </a:lnRef>
          <a:fillRef idx="0">
            <a:schemeClr val="accent1"/>
          </a:fillRef>
          <a:effectRef idx="0">
            <a:schemeClr val="accent1"/>
          </a:effectRef>
          <a:fontRef idx="minor">
            <a:schemeClr val="tx1"/>
          </a:fontRef>
        </p:style>
      </p:cxnSp>
      <p:sp>
        <p:nvSpPr>
          <p:cNvPr id="19" name="Oval 18"/>
          <p:cNvSpPr/>
          <p:nvPr/>
        </p:nvSpPr>
        <p:spPr>
          <a:xfrm>
            <a:off x="11215552" y="864497"/>
            <a:ext cx="669999" cy="297146"/>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dirty="0"/>
              <a:t>31</a:t>
            </a:r>
          </a:p>
        </p:txBody>
      </p:sp>
      <p:sp>
        <p:nvSpPr>
          <p:cNvPr id="23" name="Rounded Rectangular Callout 22"/>
          <p:cNvSpPr/>
          <p:nvPr/>
        </p:nvSpPr>
        <p:spPr>
          <a:xfrm>
            <a:off x="306447" y="2344893"/>
            <a:ext cx="7115757" cy="2674580"/>
          </a:xfrm>
          <a:prstGeom prst="wedgeRoundRectCallout">
            <a:avLst>
              <a:gd name="adj1" fmla="val -13930"/>
              <a:gd name="adj2" fmla="val -63782"/>
              <a:gd name="adj3" fmla="val 16667"/>
            </a:avLst>
          </a:prstGeom>
          <a:solidFill>
            <a:schemeClr val="accent4">
              <a:lumMod val="60000"/>
              <a:lumOff val="40000"/>
            </a:schemeClr>
          </a:solidFill>
          <a:ln w="76200">
            <a:solidFill>
              <a:srgbClr val="0C27AC"/>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CA" sz="3600" b="1" dirty="0">
                <a:ln>
                  <a:solidFill>
                    <a:sysClr val="windowText" lastClr="000000"/>
                  </a:solidFill>
                </a:ln>
                <a:solidFill>
                  <a:srgbClr val="FF0000"/>
                </a:solidFill>
                <a:effectLst>
                  <a:glow rad="127000">
                    <a:srgbClr val="FFCCFF"/>
                  </a:glow>
                </a:effectLst>
              </a:rPr>
              <a:t>			Passover  CE 31! </a:t>
            </a:r>
            <a:br>
              <a:rPr lang="en-CA" sz="3600" b="1" dirty="0">
                <a:ln>
                  <a:solidFill>
                    <a:sysClr val="windowText" lastClr="000000"/>
                  </a:solidFill>
                </a:ln>
                <a:solidFill>
                  <a:srgbClr val="FF0000"/>
                </a:solidFill>
                <a:effectLst>
                  <a:glow rad="127000">
                    <a:srgbClr val="FFCCFF"/>
                  </a:glow>
                </a:effectLst>
              </a:rPr>
            </a:br>
            <a:r>
              <a:rPr lang="en-CA" sz="3200" b="1" dirty="0">
                <a:solidFill>
                  <a:srgbClr val="0C27AC"/>
                </a:solidFill>
              </a:rPr>
              <a:t>Yahusha died at 31 years of age.</a:t>
            </a:r>
          </a:p>
          <a:p>
            <a:pPr algn="ctr"/>
            <a:r>
              <a:rPr lang="en-CA" sz="3200" b="1" dirty="0">
                <a:solidFill>
                  <a:srgbClr val="0C27AC"/>
                </a:solidFill>
              </a:rPr>
              <a:t>He was </a:t>
            </a:r>
            <a:r>
              <a:rPr lang="en-CA" sz="3200" b="1" u="sng" dirty="0">
                <a:solidFill>
                  <a:srgbClr val="0C27AC"/>
                </a:solidFill>
              </a:rPr>
              <a:t>still</a:t>
            </a:r>
            <a:r>
              <a:rPr lang="en-CA" sz="3200" b="1" dirty="0">
                <a:solidFill>
                  <a:srgbClr val="0C27AC"/>
                </a:solidFill>
              </a:rPr>
              <a:t> a  “</a:t>
            </a:r>
            <a:r>
              <a:rPr lang="en-CA" sz="3200" b="1" dirty="0">
                <a:solidFill>
                  <a:srgbClr val="0C27AC"/>
                </a:solidFill>
                <a:effectLst>
                  <a:glow rad="127000">
                    <a:srgbClr val="FFFF00"/>
                  </a:glow>
                </a:effectLst>
              </a:rPr>
              <a:t>lamb of the first year</a:t>
            </a:r>
            <a:r>
              <a:rPr lang="en-CA" sz="3200" b="1" dirty="0">
                <a:solidFill>
                  <a:srgbClr val="0C27AC"/>
                </a:solidFill>
              </a:rPr>
              <a:t>”!</a:t>
            </a:r>
            <a:br>
              <a:rPr lang="en-CA" sz="3200" b="1" dirty="0">
                <a:solidFill>
                  <a:srgbClr val="0C27AC"/>
                </a:solidFill>
              </a:rPr>
            </a:br>
            <a:r>
              <a:rPr lang="en-CA" sz="3200" b="1" dirty="0">
                <a:ln>
                  <a:solidFill>
                    <a:srgbClr val="9933FF"/>
                  </a:solidFill>
                </a:ln>
                <a:solidFill>
                  <a:srgbClr val="FF0000"/>
                </a:solidFill>
                <a:effectLst>
                  <a:glow rad="127000">
                    <a:schemeClr val="tx1"/>
                  </a:glow>
                </a:effectLst>
              </a:rPr>
              <a:t>He had </a:t>
            </a:r>
            <a:r>
              <a:rPr lang="en-CA" sz="3200" b="1" u="sng" dirty="0">
                <a:ln>
                  <a:solidFill>
                    <a:srgbClr val="9933FF"/>
                  </a:solidFill>
                </a:ln>
                <a:solidFill>
                  <a:srgbClr val="FF0000"/>
                </a:solidFill>
                <a:effectLst>
                  <a:glow rad="127000">
                    <a:schemeClr val="tx1"/>
                  </a:glow>
                </a:effectLst>
              </a:rPr>
              <a:t>not yet accomplished </a:t>
            </a:r>
            <a:br>
              <a:rPr lang="en-CA" sz="3200" b="1" dirty="0">
                <a:ln>
                  <a:solidFill>
                    <a:srgbClr val="9933FF"/>
                  </a:solidFill>
                </a:ln>
                <a:solidFill>
                  <a:srgbClr val="FF0000"/>
                </a:solidFill>
                <a:effectLst>
                  <a:glow rad="127000">
                    <a:schemeClr val="tx1"/>
                  </a:glow>
                </a:effectLst>
              </a:rPr>
            </a:br>
            <a:r>
              <a:rPr lang="en-CA" sz="3200" b="1" dirty="0">
                <a:ln>
                  <a:solidFill>
                    <a:srgbClr val="9933FF"/>
                  </a:solidFill>
                </a:ln>
                <a:solidFill>
                  <a:srgbClr val="FF0000"/>
                </a:solidFill>
                <a:effectLst>
                  <a:glow rad="127000">
                    <a:schemeClr val="tx1"/>
                  </a:glow>
                </a:effectLst>
              </a:rPr>
              <a:t>His 32</a:t>
            </a:r>
            <a:r>
              <a:rPr lang="en-CA" sz="3200" b="1" baseline="30000" dirty="0">
                <a:ln>
                  <a:solidFill>
                    <a:srgbClr val="9933FF"/>
                  </a:solidFill>
                </a:ln>
                <a:solidFill>
                  <a:srgbClr val="FF0000"/>
                </a:solidFill>
                <a:effectLst>
                  <a:glow rad="127000">
                    <a:schemeClr val="tx1"/>
                  </a:glow>
                </a:effectLst>
              </a:rPr>
              <a:t>nd</a:t>
            </a:r>
            <a:r>
              <a:rPr lang="en-CA" sz="3200" b="1" dirty="0">
                <a:ln>
                  <a:solidFill>
                    <a:srgbClr val="9933FF"/>
                  </a:solidFill>
                </a:ln>
                <a:solidFill>
                  <a:srgbClr val="FF0000"/>
                </a:solidFill>
                <a:effectLst>
                  <a:glow rad="127000">
                    <a:schemeClr val="tx1"/>
                  </a:glow>
                </a:effectLst>
              </a:rPr>
              <a:t> year!</a:t>
            </a:r>
            <a:endParaRPr lang="en-CA" sz="3200" dirty="0">
              <a:ln>
                <a:solidFill>
                  <a:srgbClr val="9933FF"/>
                </a:solidFill>
              </a:ln>
              <a:solidFill>
                <a:srgbClr val="FF0000"/>
              </a:solidFill>
              <a:effectLst>
                <a:glow rad="127000">
                  <a:schemeClr val="tx1"/>
                </a:glow>
              </a:effectLst>
            </a:endParaRPr>
          </a:p>
        </p:txBody>
      </p:sp>
      <p:sp>
        <p:nvSpPr>
          <p:cNvPr id="13" name="Oval 12"/>
          <p:cNvSpPr/>
          <p:nvPr/>
        </p:nvSpPr>
        <p:spPr>
          <a:xfrm>
            <a:off x="10945104" y="1340028"/>
            <a:ext cx="940447" cy="364158"/>
          </a:xfrm>
          <a:prstGeom prst="ellipse">
            <a:avLst/>
          </a:prstGeom>
          <a:solidFill>
            <a:srgbClr val="FFFF00"/>
          </a:solidFill>
          <a:ln w="38100">
            <a:solidFill>
              <a:srgbClr val="9933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solidFill>
                  <a:schemeClr val="bg1"/>
                </a:solidFill>
              </a:rPr>
              <a:t>32</a:t>
            </a:r>
          </a:p>
        </p:txBody>
      </p:sp>
      <p:sp>
        <p:nvSpPr>
          <p:cNvPr id="2" name="Rounded Rectangular Callout 1"/>
          <p:cNvSpPr/>
          <p:nvPr/>
        </p:nvSpPr>
        <p:spPr>
          <a:xfrm>
            <a:off x="7529803" y="2223273"/>
            <a:ext cx="4355748" cy="2741740"/>
          </a:xfrm>
          <a:prstGeom prst="wedgeRoundRectCallout">
            <a:avLst>
              <a:gd name="adj1" fmla="val 33645"/>
              <a:gd name="adj2" fmla="val -69330"/>
              <a:gd name="adj3" fmla="val 16667"/>
            </a:avLst>
          </a:prstGeom>
          <a:solidFill>
            <a:srgbClr val="FFFF00"/>
          </a:solidFill>
          <a:ln w="76200">
            <a:solidFill>
              <a:srgbClr val="00FF99"/>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dirty="0">
                <a:solidFill>
                  <a:schemeClr val="bg1"/>
                </a:solidFill>
              </a:rPr>
              <a:t>Yahusha would not have completed His 32 </a:t>
            </a:r>
            <a:r>
              <a:rPr lang="en-CA" sz="3200" u="sng" dirty="0">
                <a:solidFill>
                  <a:schemeClr val="bg1"/>
                </a:solidFill>
              </a:rPr>
              <a:t>earth year</a:t>
            </a:r>
            <a:r>
              <a:rPr lang="en-CA" sz="3200" dirty="0">
                <a:solidFill>
                  <a:schemeClr val="bg1"/>
                </a:solidFill>
              </a:rPr>
              <a:t> until 9 months after His Crucifixion!</a:t>
            </a:r>
          </a:p>
        </p:txBody>
      </p:sp>
      <p:cxnSp>
        <p:nvCxnSpPr>
          <p:cNvPr id="9" name="Straight Connector 8"/>
          <p:cNvCxnSpPr/>
          <p:nvPr/>
        </p:nvCxnSpPr>
        <p:spPr>
          <a:xfrm>
            <a:off x="485775" y="1704186"/>
            <a:ext cx="1266825" cy="0"/>
          </a:xfrm>
          <a:prstGeom prst="line">
            <a:avLst/>
          </a:prstGeom>
          <a:ln w="57150">
            <a:solidFill>
              <a:srgbClr val="FF0000"/>
            </a:solidFill>
          </a:ln>
          <a:effectLst>
            <a:glow rad="101600">
              <a:srgbClr val="FFFF00">
                <a:alpha val="60000"/>
              </a:srgbClr>
            </a:glow>
          </a:effectLst>
        </p:spPr>
        <p:style>
          <a:lnRef idx="1">
            <a:schemeClr val="accent1"/>
          </a:lnRef>
          <a:fillRef idx="0">
            <a:schemeClr val="accent1"/>
          </a:fillRef>
          <a:effectRef idx="0">
            <a:schemeClr val="accent1"/>
          </a:effectRef>
          <a:fontRef idx="minor">
            <a:schemeClr val="tx1"/>
          </a:fontRef>
        </p:style>
      </p:cxnSp>
      <p:sp>
        <p:nvSpPr>
          <p:cNvPr id="21" name="Oval 20"/>
          <p:cNvSpPr/>
          <p:nvPr/>
        </p:nvSpPr>
        <p:spPr>
          <a:xfrm>
            <a:off x="1279594" y="1551312"/>
            <a:ext cx="3570380" cy="297146"/>
          </a:xfrm>
          <a:prstGeom prst="ellipse">
            <a:avLst/>
          </a:prstGeom>
          <a:solidFill>
            <a:srgbClr val="FF0000"/>
          </a:solidFill>
          <a:effectLst>
            <a:glow rad="127000">
              <a:srgbClr val="00FF99"/>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b="1" dirty="0"/>
              <a:t> 31 years young!</a:t>
            </a:r>
          </a:p>
        </p:txBody>
      </p:sp>
      <p:sp>
        <p:nvSpPr>
          <p:cNvPr id="22" name="Slide Number Placeholder 21"/>
          <p:cNvSpPr>
            <a:spLocks noGrp="1"/>
          </p:cNvSpPr>
          <p:nvPr>
            <p:ph type="sldNum" sz="quarter" idx="12"/>
          </p:nvPr>
        </p:nvSpPr>
        <p:spPr>
          <a:xfrm>
            <a:off x="11811000" y="6474505"/>
            <a:ext cx="381000" cy="365125"/>
          </a:xfrm>
        </p:spPr>
        <p:txBody>
          <a:bodyPr/>
          <a:lstStyle/>
          <a:p>
            <a:fld id="{6D22F896-40B5-4ADD-8801-0D06FADFA095}" type="slidenum">
              <a:rPr lang="en-US" sz="1400" smtClean="0"/>
              <a:t>80</a:t>
            </a:fld>
            <a:endParaRPr lang="en-US" sz="1400" dirty="0"/>
          </a:p>
        </p:txBody>
      </p:sp>
      <p:sp>
        <p:nvSpPr>
          <p:cNvPr id="3" name="Rectangle 2"/>
          <p:cNvSpPr/>
          <p:nvPr/>
        </p:nvSpPr>
        <p:spPr>
          <a:xfrm>
            <a:off x="335821" y="1324747"/>
            <a:ext cx="403481" cy="379168"/>
          </a:xfrm>
          <a:prstGeom prst="rect">
            <a:avLst/>
          </a:prstGeom>
          <a:noFill/>
          <a:ln w="3810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cxnSp>
        <p:nvCxnSpPr>
          <p:cNvPr id="7" name="Straight Arrow Connector 6"/>
          <p:cNvCxnSpPr>
            <a:stCxn id="19" idx="2"/>
          </p:cNvCxnSpPr>
          <p:nvPr/>
        </p:nvCxnSpPr>
        <p:spPr>
          <a:xfrm flipH="1">
            <a:off x="739302" y="1013070"/>
            <a:ext cx="10476250" cy="407168"/>
          </a:xfrm>
          <a:prstGeom prst="straightConnector1">
            <a:avLst/>
          </a:prstGeom>
          <a:ln w="571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Rounded Rectangle 7"/>
          <p:cNvSpPr/>
          <p:nvPr/>
        </p:nvSpPr>
        <p:spPr>
          <a:xfrm>
            <a:off x="335821" y="5254936"/>
            <a:ext cx="11549730" cy="1349337"/>
          </a:xfrm>
          <a:prstGeom prst="roundRect">
            <a:avLst>
              <a:gd name="adj" fmla="val 50000"/>
            </a:avLst>
          </a:prstGeom>
          <a:solidFill>
            <a:schemeClr val="tx1">
              <a:lumMod val="75000"/>
            </a:schemeClr>
          </a:solidFill>
          <a:ln w="76200">
            <a:solidFill>
              <a:srgbClr val="9933FF"/>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3200" i="1" dirty="0">
                <a:solidFill>
                  <a:srgbClr val="0C27AC"/>
                </a:solidFill>
                <a:latin typeface="Comic Sans MS" panose="030F0702030302020204" pitchFamily="66" charset="0"/>
              </a:rPr>
              <a:t>Point:  Time MUST be given </a:t>
            </a:r>
            <a:r>
              <a:rPr lang="en-CA" sz="3200" i="1" u="sng" dirty="0">
                <a:solidFill>
                  <a:srgbClr val="0C27AC"/>
                </a:solidFill>
                <a:latin typeface="Comic Sans MS" panose="030F0702030302020204" pitchFamily="66" charset="0"/>
              </a:rPr>
              <a:t>full space for completion </a:t>
            </a:r>
            <a:r>
              <a:rPr lang="en-CA" sz="3200" i="1" dirty="0">
                <a:solidFill>
                  <a:srgbClr val="0C27AC"/>
                </a:solidFill>
                <a:latin typeface="Comic Sans MS" panose="030F0702030302020204" pitchFamily="66" charset="0"/>
              </a:rPr>
              <a:t>before it can be accounted as a whole unit. </a:t>
            </a:r>
          </a:p>
        </p:txBody>
      </p:sp>
    </p:spTree>
    <p:extLst>
      <p:ext uri="{BB962C8B-B14F-4D97-AF65-F5344CB8AC3E}">
        <p14:creationId xmlns:p14="http://schemas.microsoft.com/office/powerpoint/2010/main" val="15790014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1000"/>
                                        <p:tgtEl>
                                          <p:spTgt spid="19"/>
                                        </p:tgtEl>
                                      </p:cBhvr>
                                    </p:animEffect>
                                    <p:anim calcmode="lin" valueType="num">
                                      <p:cBhvr>
                                        <p:cTn id="13" dur="1000" fill="hold"/>
                                        <p:tgtEl>
                                          <p:spTgt spid="19"/>
                                        </p:tgtEl>
                                        <p:attrNameLst>
                                          <p:attrName>ppt_x</p:attrName>
                                        </p:attrNameLst>
                                      </p:cBhvr>
                                      <p:tavLst>
                                        <p:tav tm="0">
                                          <p:val>
                                            <p:strVal val="#ppt_x"/>
                                          </p:val>
                                        </p:tav>
                                        <p:tav tm="100000">
                                          <p:val>
                                            <p:strVal val="#ppt_x"/>
                                          </p:val>
                                        </p:tav>
                                      </p:tavLst>
                                    </p:anim>
                                    <p:anim calcmode="lin" valueType="num">
                                      <p:cBhvr>
                                        <p:cTn id="14" dur="1000" fill="hold"/>
                                        <p:tgtEl>
                                          <p:spTgt spid="19"/>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2"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right)">
                                      <p:cBhvr>
                                        <p:cTn id="18" dur="1000"/>
                                        <p:tgtEl>
                                          <p:spTgt spid="7"/>
                                        </p:tgtEl>
                                      </p:cBhvr>
                                    </p:animEffect>
                                  </p:childTnLst>
                                </p:cTn>
                              </p:par>
                            </p:childTnLst>
                          </p:cTn>
                        </p:par>
                        <p:par>
                          <p:cTn id="19" fill="hold">
                            <p:stCondLst>
                              <p:cond delay="2500"/>
                            </p:stCondLst>
                            <p:childTnLst>
                              <p:par>
                                <p:cTn id="20" presetID="21"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heel(1)">
                                      <p:cBhvr>
                                        <p:cTn id="22" dur="1250"/>
                                        <p:tgtEl>
                                          <p:spTgt spid="3"/>
                                        </p:tgtEl>
                                      </p:cBhvr>
                                    </p:animEffect>
                                  </p:childTnLst>
                                </p:cTn>
                              </p:par>
                            </p:childTnLst>
                          </p:cTn>
                        </p:par>
                        <p:par>
                          <p:cTn id="23" fill="hold">
                            <p:stCondLst>
                              <p:cond delay="375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4250"/>
                            </p:stCondLst>
                            <p:childTnLst>
                              <p:par>
                                <p:cTn id="28" presetID="14" presetClass="entr" presetSubtype="1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randombar(horizontal)">
                                      <p:cBhvr>
                                        <p:cTn id="30" dur="500"/>
                                        <p:tgtEl>
                                          <p:spTgt spid="21"/>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circle(in)">
                                      <p:cBhvr>
                                        <p:cTn id="35" dur="1250"/>
                                        <p:tgtEl>
                                          <p:spTgt spid="23"/>
                                        </p:tgtEl>
                                      </p:cBhvr>
                                    </p:animEffect>
                                  </p:childTnLst>
                                </p:cTn>
                              </p:par>
                            </p:childTnLst>
                          </p:cTn>
                        </p:par>
                      </p:childTnLst>
                    </p:cTn>
                  </p:par>
                  <p:par>
                    <p:cTn id="36" fill="hold">
                      <p:stCondLst>
                        <p:cond delay="indefinite"/>
                      </p:stCondLst>
                      <p:childTnLst>
                        <p:par>
                          <p:cTn id="37" fill="hold">
                            <p:stCondLst>
                              <p:cond delay="0"/>
                            </p:stCondLst>
                            <p:childTnLst>
                              <p:par>
                                <p:cTn id="38" presetID="18" presetClass="entr" presetSubtype="12" fill="hold" grpId="0" nodeType="clickEffect">
                                  <p:stCondLst>
                                    <p:cond delay="0"/>
                                  </p:stCondLst>
                                  <p:childTnLst>
                                    <p:set>
                                      <p:cBhvr>
                                        <p:cTn id="39" dur="1" fill="hold">
                                          <p:stCondLst>
                                            <p:cond delay="0"/>
                                          </p:stCondLst>
                                        </p:cTn>
                                        <p:tgtEl>
                                          <p:spTgt spid="13"/>
                                        </p:tgtEl>
                                        <p:attrNameLst>
                                          <p:attrName>style.visibility</p:attrName>
                                        </p:attrNameLst>
                                      </p:cBhvr>
                                      <p:to>
                                        <p:strVal val="visible"/>
                                      </p:to>
                                    </p:set>
                                    <p:animEffect transition="in" filter="strips(downLeft)">
                                      <p:cBhvr>
                                        <p:cTn id="40" dur="500"/>
                                        <p:tgtEl>
                                          <p:spTgt spid="13"/>
                                        </p:tgtEl>
                                      </p:cBhvr>
                                    </p:animEffect>
                                  </p:childTnLst>
                                </p:cTn>
                              </p:par>
                              <p:par>
                                <p:cTn id="41" presetID="18" presetClass="entr" presetSubtype="12" fill="hold" grpId="0" nodeType="withEffect">
                                  <p:stCondLst>
                                    <p:cond delay="0"/>
                                  </p:stCondLst>
                                  <p:childTnLst>
                                    <p:set>
                                      <p:cBhvr>
                                        <p:cTn id="42" dur="1" fill="hold">
                                          <p:stCondLst>
                                            <p:cond delay="0"/>
                                          </p:stCondLst>
                                        </p:cTn>
                                        <p:tgtEl>
                                          <p:spTgt spid="2"/>
                                        </p:tgtEl>
                                        <p:attrNameLst>
                                          <p:attrName>style.visibility</p:attrName>
                                        </p:attrNameLst>
                                      </p:cBhvr>
                                      <p:to>
                                        <p:strVal val="visible"/>
                                      </p:to>
                                    </p:set>
                                    <p:animEffect transition="in" filter="strips(downLeft)">
                                      <p:cBhvr>
                                        <p:cTn id="43" dur="500"/>
                                        <p:tgtEl>
                                          <p:spTgt spid="2"/>
                                        </p:tgtEl>
                                      </p:cBhvr>
                                    </p:animEffect>
                                  </p:childTnLst>
                                </p:cTn>
                              </p:par>
                            </p:childTnLst>
                          </p:cTn>
                        </p:par>
                      </p:childTnLst>
                    </p:cTn>
                  </p:par>
                  <p:par>
                    <p:cTn id="44" fill="hold">
                      <p:stCondLst>
                        <p:cond delay="indefinite"/>
                      </p:stCondLst>
                      <p:childTnLst>
                        <p:par>
                          <p:cTn id="45" fill="hold">
                            <p:stCondLst>
                              <p:cond delay="0"/>
                            </p:stCondLst>
                            <p:childTnLst>
                              <p:par>
                                <p:cTn id="46" presetID="20" presetClass="entr" presetSubtype="0" fill="hold" grpId="0" nodeType="clickEffect">
                                  <p:stCondLst>
                                    <p:cond delay="0"/>
                                  </p:stCondLst>
                                  <p:childTnLst>
                                    <p:set>
                                      <p:cBhvr>
                                        <p:cTn id="47" dur="1" fill="hold">
                                          <p:stCondLst>
                                            <p:cond delay="0"/>
                                          </p:stCondLst>
                                        </p:cTn>
                                        <p:tgtEl>
                                          <p:spTgt spid="8"/>
                                        </p:tgtEl>
                                        <p:attrNameLst>
                                          <p:attrName>style.visibility</p:attrName>
                                        </p:attrNameLst>
                                      </p:cBhvr>
                                      <p:to>
                                        <p:strVal val="visible"/>
                                      </p:to>
                                    </p:set>
                                    <p:animEffect transition="in" filter="wedge">
                                      <p:cBhvr>
                                        <p:cTn id="48" dur="12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animBg="1"/>
      <p:bldP spid="23" grpId="0" animBg="1"/>
      <p:bldP spid="13" grpId="0" animBg="1"/>
      <p:bldP spid="2" grpId="0" animBg="1"/>
      <p:bldP spid="21" grpId="0" animBg="1"/>
      <p:bldP spid="3" grpId="0" animBg="1"/>
      <p:bldP spid="8" grpId="0" animBg="1"/>
    </p:bld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595858" y="1604871"/>
            <a:ext cx="4471442" cy="3666932"/>
          </a:xfrm>
          <a:solidFill>
            <a:srgbClr val="002060"/>
          </a:solidFill>
        </p:spPr>
        <p:txBody>
          <a:bodyPr anchor="ctr">
            <a:normAutofit/>
          </a:bodyPr>
          <a:lstStyle/>
          <a:p>
            <a:pPr marL="0" indent="0" algn="ctr">
              <a:buNone/>
            </a:pPr>
            <a:r>
              <a:rPr lang="en-CA" sz="5400" dirty="0">
                <a:solidFill>
                  <a:srgbClr val="D73DCC"/>
                </a:solidFill>
                <a:effectLst>
                  <a:glow rad="114300">
                    <a:srgbClr val="FFCCFF"/>
                  </a:glow>
                </a:effectLst>
              </a:rPr>
              <a:t>Really, what has been the need of this last exercise?</a:t>
            </a:r>
          </a:p>
        </p:txBody>
      </p:sp>
      <p:sp>
        <p:nvSpPr>
          <p:cNvPr id="4" name="Slide Number Placeholder 3"/>
          <p:cNvSpPr>
            <a:spLocks noGrp="1"/>
          </p:cNvSpPr>
          <p:nvPr>
            <p:ph type="sldNum" sz="quarter" idx="12"/>
          </p:nvPr>
        </p:nvSpPr>
        <p:spPr>
          <a:xfrm>
            <a:off x="9448800" y="6492875"/>
            <a:ext cx="2743200" cy="365125"/>
          </a:xfrm>
        </p:spPr>
        <p:txBody>
          <a:bodyPr/>
          <a:lstStyle/>
          <a:p>
            <a:fld id="{6D22F896-40B5-4ADD-8801-0D06FADFA095}" type="slidenum">
              <a:rPr lang="en-US" smtClean="0">
                <a:solidFill>
                  <a:srgbClr val="002060"/>
                </a:solidFill>
              </a:rPr>
              <a:t>81</a:t>
            </a:fld>
            <a:endParaRPr lang="en-US" dirty="0">
              <a:solidFill>
                <a:srgbClr val="002060"/>
              </a:solidFill>
            </a:endParaRPr>
          </a:p>
        </p:txBody>
      </p:sp>
      <p:pic>
        <p:nvPicPr>
          <p:cNvPr id="4098" name="Picture 2" descr="https://i.ytimg.com/vi/ZMR4_dwXCq0/maxresdefault.jpg"/>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5514975" y="1669246"/>
            <a:ext cx="6339840" cy="35661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1487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plus(in)">
                                      <p:cBhvr>
                                        <p:cTn id="7" dur="125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56000">
              <a:srgbClr val="3E3EF0"/>
            </a:gs>
            <a:gs pos="100000">
              <a:srgbClr val="FF6600">
                <a:alpha val="68000"/>
              </a:srgbClr>
            </a:gs>
          </a:gsLst>
          <a:lin ang="5400000" scaled="1"/>
        </a:gradFill>
        <a:effectLst/>
      </p:bgPr>
    </p:bg>
    <p:spTree>
      <p:nvGrpSpPr>
        <p:cNvPr id="1" name=""/>
        <p:cNvGrpSpPr/>
        <p:nvPr/>
      </p:nvGrpSpPr>
      <p:grpSpPr>
        <a:xfrm>
          <a:off x="0" y="0"/>
          <a:ext cx="0" cy="0"/>
          <a:chOff x="0" y="0"/>
          <a:chExt cx="0" cy="0"/>
        </a:xfrm>
      </p:grpSpPr>
      <p:sp>
        <p:nvSpPr>
          <p:cNvPr id="4" name="Rounded Rectangle 3"/>
          <p:cNvSpPr/>
          <p:nvPr/>
        </p:nvSpPr>
        <p:spPr>
          <a:xfrm>
            <a:off x="512602" y="1030127"/>
            <a:ext cx="11353799" cy="4797745"/>
          </a:xfrm>
          <a:prstGeom prst="roundRect">
            <a:avLst>
              <a:gd name="adj" fmla="val 50000"/>
            </a:avLst>
          </a:prstGeom>
          <a:solidFill>
            <a:srgbClr val="FFCCFF"/>
          </a:solidFill>
          <a:ln w="76200">
            <a:solidFill>
              <a:schemeClr val="bg1"/>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400" b="1" dirty="0">
                <a:solidFill>
                  <a:schemeClr val="bg1"/>
                </a:solidFill>
              </a:rPr>
              <a:t>This has been laying a Scriptural foundation for calculation of timelines for future studies.</a:t>
            </a:r>
          </a:p>
          <a:p>
            <a:pPr algn="ctr"/>
            <a:r>
              <a:rPr lang="en-US" sz="4400" b="1" dirty="0">
                <a:solidFill>
                  <a:srgbClr val="C00000"/>
                </a:solidFill>
              </a:rPr>
              <a:t>That foundation is: </a:t>
            </a:r>
            <a:r>
              <a:rPr lang="en-US" sz="4400" b="1" dirty="0">
                <a:solidFill>
                  <a:schemeClr val="bg1"/>
                </a:solidFill>
              </a:rPr>
              <a:t>Time must be fully allowed its predetermined time span to  be accounted as a whole unit.</a:t>
            </a:r>
          </a:p>
        </p:txBody>
      </p:sp>
      <p:sp>
        <p:nvSpPr>
          <p:cNvPr id="2" name="Slide Number Placeholder 1"/>
          <p:cNvSpPr>
            <a:spLocks noGrp="1"/>
          </p:cNvSpPr>
          <p:nvPr>
            <p:ph type="sldNum" sz="quarter" idx="12"/>
          </p:nvPr>
        </p:nvSpPr>
        <p:spPr>
          <a:xfrm>
            <a:off x="11782425" y="6492875"/>
            <a:ext cx="409575" cy="365125"/>
          </a:xfrm>
        </p:spPr>
        <p:txBody>
          <a:bodyPr/>
          <a:lstStyle/>
          <a:p>
            <a:fld id="{6D22F896-40B5-4ADD-8801-0D06FADFA095}" type="slidenum">
              <a:rPr lang="en-US" sz="1400" smtClean="0">
                <a:solidFill>
                  <a:schemeClr val="bg1"/>
                </a:solidFill>
              </a:rPr>
              <a:t>82</a:t>
            </a:fld>
            <a:endParaRPr lang="en-US" sz="1400" dirty="0">
              <a:solidFill>
                <a:schemeClr val="bg1"/>
              </a:solidFill>
            </a:endParaRPr>
          </a:p>
        </p:txBody>
      </p:sp>
    </p:spTree>
    <p:extLst>
      <p:ext uri="{BB962C8B-B14F-4D97-AF65-F5344CB8AC3E}">
        <p14:creationId xmlns:p14="http://schemas.microsoft.com/office/powerpoint/2010/main" val="285216003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32298" y="914400"/>
            <a:ext cx="10721502" cy="5943600"/>
          </a:xfrm>
        </p:spPr>
        <p:txBody>
          <a:bodyPr>
            <a:normAutofit fontScale="77500" lnSpcReduction="20000"/>
          </a:bodyPr>
          <a:lstStyle/>
          <a:p>
            <a:pPr marL="0" indent="0">
              <a:buNone/>
            </a:pPr>
            <a:r>
              <a:rPr lang="en-CA" sz="9600" dirty="0"/>
              <a:t>		</a:t>
            </a:r>
            <a:r>
              <a:rPr lang="en-CA" sz="9600" dirty="0">
                <a:ln w="19050">
                  <a:solidFill>
                    <a:srgbClr val="FFFF00"/>
                  </a:solidFill>
                </a:ln>
                <a:solidFill>
                  <a:srgbClr val="FF6600"/>
                </a:solidFill>
                <a:latin typeface="Cooper Black" panose="0208090404030B020404" pitchFamily="18" charset="0"/>
              </a:rPr>
              <a:t>The End! </a:t>
            </a:r>
            <a:br>
              <a:rPr lang="en-CA" sz="9600" dirty="0">
                <a:solidFill>
                  <a:srgbClr val="FF6600"/>
                </a:solidFill>
              </a:rPr>
            </a:br>
            <a:endParaRPr lang="en-CA" sz="9600" dirty="0"/>
          </a:p>
          <a:p>
            <a:r>
              <a:rPr lang="en-CA" sz="6300" dirty="0"/>
              <a:t>This has been a most basic outline of the life of Yahusha!</a:t>
            </a:r>
          </a:p>
          <a:p>
            <a:r>
              <a:rPr lang="en-CA" sz="9600" dirty="0">
                <a:solidFill>
                  <a:srgbClr val="FFFF00"/>
                </a:solidFill>
              </a:rPr>
              <a:t>There is </a:t>
            </a:r>
            <a:br>
              <a:rPr lang="en-CA" sz="9600" dirty="0"/>
            </a:br>
            <a:r>
              <a:rPr lang="en-CA" sz="9600" dirty="0"/>
              <a:t>	</a:t>
            </a:r>
            <a:r>
              <a:rPr lang="en-CA" sz="9600" b="1" dirty="0">
                <a:solidFill>
                  <a:srgbClr val="FF6600"/>
                </a:solidFill>
              </a:rPr>
              <a:t>SOOOO MUCH MORE</a:t>
            </a:r>
            <a:r>
              <a:rPr lang="en-CA" sz="9600" dirty="0"/>
              <a:t> </a:t>
            </a:r>
            <a:br>
              <a:rPr lang="en-CA" sz="9600" dirty="0"/>
            </a:br>
            <a:r>
              <a:rPr lang="en-CA" sz="9600" dirty="0"/>
              <a:t>							</a:t>
            </a:r>
            <a:r>
              <a:rPr lang="en-CA" sz="9600" dirty="0">
                <a:solidFill>
                  <a:srgbClr val="FFFF00"/>
                </a:solidFill>
              </a:rPr>
              <a:t>to go!!   </a:t>
            </a:r>
            <a:r>
              <a:rPr lang="en-CA" sz="9600" b="1" dirty="0">
                <a:solidFill>
                  <a:srgbClr val="9933FF"/>
                </a:solidFill>
                <a:sym typeface="Wingdings" panose="05000000000000000000" pitchFamily="2" charset="2"/>
              </a:rPr>
              <a:t></a:t>
            </a:r>
            <a:endParaRPr lang="en-CA" sz="9600" b="1" dirty="0">
              <a:solidFill>
                <a:srgbClr val="9933FF"/>
              </a:solidFill>
            </a:endParaRPr>
          </a:p>
        </p:txBody>
      </p:sp>
      <p:sp>
        <p:nvSpPr>
          <p:cNvPr id="2" name="Slide Number Placeholder 1"/>
          <p:cNvSpPr>
            <a:spLocks noGrp="1"/>
          </p:cNvSpPr>
          <p:nvPr>
            <p:ph type="sldNum" sz="quarter" idx="12"/>
          </p:nvPr>
        </p:nvSpPr>
        <p:spPr>
          <a:xfrm>
            <a:off x="11733179" y="6492875"/>
            <a:ext cx="458821" cy="365125"/>
          </a:xfrm>
        </p:spPr>
        <p:txBody>
          <a:bodyPr/>
          <a:lstStyle/>
          <a:p>
            <a:fld id="{6D22F896-40B5-4ADD-8801-0D06FADFA095}" type="slidenum">
              <a:rPr lang="en-US" smtClean="0"/>
              <a:t>83</a:t>
            </a:fld>
            <a:endParaRPr lang="en-US" dirty="0"/>
          </a:p>
        </p:txBody>
      </p:sp>
      <p:sp>
        <p:nvSpPr>
          <p:cNvPr id="4" name="Rounded Rectangle 3"/>
          <p:cNvSpPr/>
          <p:nvPr/>
        </p:nvSpPr>
        <p:spPr>
          <a:xfrm>
            <a:off x="6913192" y="301557"/>
            <a:ext cx="3103124" cy="1371600"/>
          </a:xfrm>
          <a:prstGeom prst="roundRect">
            <a:avLst>
              <a:gd name="adj" fmla="val 29433"/>
            </a:avLst>
          </a:prstGeom>
          <a:solidFill>
            <a:srgbClr val="FFCCFF"/>
          </a:solidFill>
          <a:ln w="57150">
            <a:solidFill>
              <a:srgbClr val="FFFF00"/>
            </a:solidFill>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4000" b="1" dirty="0">
                <a:ln>
                  <a:solidFill>
                    <a:srgbClr val="FFFF00"/>
                  </a:solidFill>
                </a:ln>
                <a:solidFill>
                  <a:srgbClr val="0C27AC"/>
                </a:solidFill>
              </a:rPr>
              <a:t>Or, is it the beginning?!</a:t>
            </a:r>
          </a:p>
        </p:txBody>
      </p:sp>
    </p:spTree>
    <p:extLst>
      <p:ext uri="{BB962C8B-B14F-4D97-AF65-F5344CB8AC3E}">
        <p14:creationId xmlns:p14="http://schemas.microsoft.com/office/powerpoint/2010/main" val="4240468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path" presetSubtype="0" accel="50000" decel="50000" fill="hold" grpId="0" nodeType="afterEffect">
                                  <p:stCondLst>
                                    <p:cond delay="250"/>
                                  </p:stCondLst>
                                  <p:childTnLst>
                                    <p:animMotion origin="layout" path="M -1.04167E-6 -1.48148E-6 C 0.06901 -1.48148E-6 0.125 0.18033 0.125 0.40232 C 0.125 0.62408 0.06901 0.80486 -1.04167E-6 0.80486 C -0.06901 0.80486 -0.125 0.62408 -0.125 0.40232 C -0.125 0.18033 -0.06901 -1.48148E-6 -1.04167E-6 -1.48148E-6 Z " pathEditMode="relative" rAng="0" ptsTypes="AAAAA">
                                      <p:cBhvr>
                                        <p:cTn id="6" dur="2000" fill="hold"/>
                                        <p:tgtEl>
                                          <p:spTgt spid="4"/>
                                        </p:tgtEl>
                                        <p:attrNameLst>
                                          <p:attrName>ppt_x</p:attrName>
                                          <p:attrName>ppt_y</p:attrName>
                                        </p:attrNameLst>
                                      </p:cBhvr>
                                      <p:rCtr x="0" y="40231"/>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1378" y="1231641"/>
            <a:ext cx="10233800" cy="4730718"/>
          </a:xfrm>
        </p:spPr>
        <p:txBody>
          <a:bodyPr/>
          <a:lstStyle/>
          <a:p>
            <a:r>
              <a:rPr lang="en-CA" dirty="0">
                <a:solidFill>
                  <a:srgbClr val="FF6600"/>
                </a:solidFill>
              </a:rPr>
              <a:t>Questions? Comments? </a:t>
            </a:r>
          </a:p>
          <a:p>
            <a:r>
              <a:rPr lang="en-CA" dirty="0"/>
              <a:t>You may contact  Charlene </a:t>
            </a:r>
            <a:r>
              <a:rPr lang="en-CA" dirty="0" err="1"/>
              <a:t>Fortsch</a:t>
            </a:r>
            <a:r>
              <a:rPr lang="en-CA" dirty="0"/>
              <a:t> or Timothy  Astleford  through the website – </a:t>
            </a:r>
            <a:br>
              <a:rPr lang="en-CA" dirty="0"/>
            </a:br>
            <a:r>
              <a:rPr lang="en-CA" dirty="0"/>
              <a:t>		</a:t>
            </a:r>
            <a:r>
              <a:rPr lang="en-CA" dirty="0">
                <a:solidFill>
                  <a:srgbClr val="00FF99"/>
                </a:solidFill>
              </a:rPr>
              <a:t>studythecalendar.com</a:t>
            </a:r>
            <a:r>
              <a:rPr lang="en-CA" dirty="0"/>
              <a:t>   </a:t>
            </a:r>
            <a:br>
              <a:rPr lang="en-CA" dirty="0"/>
            </a:br>
            <a:r>
              <a:rPr lang="en-CA" dirty="0"/>
              <a:t>or my personal email is -</a:t>
            </a:r>
            <a:br>
              <a:rPr lang="en-CA" dirty="0"/>
            </a:br>
            <a:r>
              <a:rPr lang="en-CA" dirty="0"/>
              <a:t>			 </a:t>
            </a:r>
            <a:r>
              <a:rPr lang="en-CA" dirty="0">
                <a:hlinkClick r:id="rId2"/>
              </a:rPr>
              <a:t>shofar1owr@</a:t>
            </a:r>
            <a:r>
              <a:rPr lang="en-CA" u="sng" dirty="0">
                <a:hlinkClick r:id="rId2"/>
              </a:rPr>
              <a:t>g</a:t>
            </a:r>
            <a:r>
              <a:rPr lang="en-CA" dirty="0">
                <a:hlinkClick r:id="rId2"/>
              </a:rPr>
              <a:t>mail.com</a:t>
            </a:r>
            <a:r>
              <a:rPr lang="en-CA" dirty="0"/>
              <a:t>. </a:t>
            </a:r>
          </a:p>
          <a:p>
            <a:r>
              <a:rPr lang="en-CA" dirty="0"/>
              <a:t>We pray that this has blessed you in your journey of studying to become further immersed in the Covenant of Yahuah and Yahusha.</a:t>
            </a:r>
          </a:p>
          <a:p>
            <a:endParaRPr lang="en-CA" dirty="0"/>
          </a:p>
          <a:p>
            <a:r>
              <a:rPr lang="en-CA" dirty="0"/>
              <a:t>Shalom and may Yahusha bless you always.</a:t>
            </a:r>
          </a:p>
        </p:txBody>
      </p:sp>
      <p:sp>
        <p:nvSpPr>
          <p:cNvPr id="4" name="Slide Number Placeholder 3"/>
          <p:cNvSpPr>
            <a:spLocks noGrp="1"/>
          </p:cNvSpPr>
          <p:nvPr>
            <p:ph type="sldNum" sz="quarter" idx="12"/>
          </p:nvPr>
        </p:nvSpPr>
        <p:spPr>
          <a:xfrm>
            <a:off x="11689702" y="6492875"/>
            <a:ext cx="502298" cy="365125"/>
          </a:xfrm>
        </p:spPr>
        <p:txBody>
          <a:bodyPr/>
          <a:lstStyle/>
          <a:p>
            <a:fld id="{6D22F896-40B5-4ADD-8801-0D06FADFA095}" type="slidenum">
              <a:rPr lang="en-US" smtClean="0"/>
              <a:t>84</a:t>
            </a:fld>
            <a:endParaRPr lang="en-US" dirty="0"/>
          </a:p>
        </p:txBody>
      </p:sp>
    </p:spTree>
    <p:extLst>
      <p:ext uri="{BB962C8B-B14F-4D97-AF65-F5344CB8AC3E}">
        <p14:creationId xmlns:p14="http://schemas.microsoft.com/office/powerpoint/2010/main" val="75250381"/>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648228" y="1053"/>
            <a:ext cx="11111971" cy="3140075"/>
          </a:xfrm>
        </p:spPr>
        <p:txBody>
          <a:bodyPr>
            <a:noAutofit/>
          </a:bodyPr>
          <a:lstStyle/>
          <a:p>
            <a:pPr algn="ctr"/>
            <a:r>
              <a:rPr lang="en-CA" sz="9600" b="1" dirty="0">
                <a:ln>
                  <a:solidFill>
                    <a:schemeClr val="bg1"/>
                  </a:solidFill>
                </a:ln>
                <a:solidFill>
                  <a:srgbClr val="0C27AC"/>
                </a:solidFill>
                <a:effectLst>
                  <a:glow rad="228600">
                    <a:srgbClr val="FFFF00"/>
                  </a:glow>
                </a:effectLst>
              </a:rPr>
              <a:t>I</a:t>
            </a:r>
            <a:r>
              <a:rPr lang="en-CA" sz="9600" b="1" dirty="0">
                <a:solidFill>
                  <a:srgbClr val="0C27AC"/>
                </a:solidFill>
                <a:effectLst>
                  <a:glow rad="228600">
                    <a:schemeClr val="accent3">
                      <a:satMod val="175000"/>
                      <a:alpha val="40000"/>
                    </a:schemeClr>
                  </a:glow>
                </a:effectLst>
              </a:rPr>
              <a:t> - </a:t>
            </a:r>
            <a:r>
              <a:rPr lang="en-CA" sz="9600" b="1" dirty="0">
                <a:ln w="19050">
                  <a:solidFill>
                    <a:srgbClr val="FFFF00"/>
                  </a:solidFill>
                </a:ln>
                <a:solidFill>
                  <a:srgbClr val="0C27AC"/>
                </a:solidFill>
                <a:effectLst>
                  <a:glow rad="228600">
                    <a:srgbClr val="FFCCFF">
                      <a:alpha val="40000"/>
                    </a:srgbClr>
                  </a:glow>
                </a:effectLst>
              </a:rPr>
              <a:t>must</a:t>
            </a:r>
            <a:r>
              <a:rPr lang="en-CA" sz="9600" b="1" dirty="0">
                <a:solidFill>
                  <a:srgbClr val="0C27AC"/>
                </a:solidFill>
                <a:effectLst>
                  <a:glow rad="228600">
                    <a:schemeClr val="accent3">
                      <a:satMod val="175000"/>
                      <a:alpha val="40000"/>
                    </a:schemeClr>
                  </a:glow>
                </a:effectLst>
              </a:rPr>
              <a:t> be about My Father’s Business</a:t>
            </a:r>
          </a:p>
        </p:txBody>
      </p:sp>
      <p:pic>
        <p:nvPicPr>
          <p:cNvPr id="3" name="Picture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119202" y="3053379"/>
            <a:ext cx="5760720" cy="3600450"/>
          </a:xfrm>
          <a:prstGeom prst="rect">
            <a:avLst/>
          </a:prstGeom>
        </p:spPr>
      </p:pic>
      <p:sp>
        <p:nvSpPr>
          <p:cNvPr id="4" name="Bent Arrow 3"/>
          <p:cNvSpPr/>
          <p:nvPr/>
        </p:nvSpPr>
        <p:spPr>
          <a:xfrm flipV="1">
            <a:off x="874890" y="1507389"/>
            <a:ext cx="1965587" cy="2980919"/>
          </a:xfrm>
          <a:prstGeom prst="bentArrow">
            <a:avLst>
              <a:gd name="adj1" fmla="val 16419"/>
              <a:gd name="adj2" fmla="val 25000"/>
              <a:gd name="adj3" fmla="val 34433"/>
              <a:gd name="adj4" fmla="val 43750"/>
            </a:avLst>
          </a:prstGeom>
          <a:solidFill>
            <a:srgbClr val="FFCCFF"/>
          </a:solidFill>
          <a:ln w="38100">
            <a:solidFill>
              <a:srgbClr val="D73DCC"/>
            </a:solid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solidFill>
                <a:schemeClr val="tx1"/>
              </a:solidFill>
            </a:endParaRPr>
          </a:p>
        </p:txBody>
      </p:sp>
      <p:pic>
        <p:nvPicPr>
          <p:cNvPr id="5" name="Picture 2" descr="Image result for pic of a sheaf of wheat"/>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437711" y="2825786"/>
            <a:ext cx="2781300" cy="3048001"/>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7" name="Rounded Rectangle 6"/>
          <p:cNvSpPr/>
          <p:nvPr/>
        </p:nvSpPr>
        <p:spPr>
          <a:xfrm>
            <a:off x="11257129" y="1909040"/>
            <a:ext cx="914400" cy="889696"/>
          </a:xfrm>
          <a:prstGeom prst="round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400" dirty="0"/>
              <a:t>KJV Luke 2:49</a:t>
            </a:r>
          </a:p>
        </p:txBody>
      </p:sp>
      <p:cxnSp>
        <p:nvCxnSpPr>
          <p:cNvPr id="8" name="Straight Connector 7"/>
          <p:cNvCxnSpPr/>
          <p:nvPr/>
        </p:nvCxnSpPr>
        <p:spPr>
          <a:xfrm>
            <a:off x="2188723" y="1478604"/>
            <a:ext cx="2373549" cy="0"/>
          </a:xfrm>
          <a:prstGeom prst="line">
            <a:avLst/>
          </a:prstGeom>
          <a:ln w="38100">
            <a:solidFill>
              <a:srgbClr val="FFFF00"/>
            </a:solidFill>
          </a:ln>
          <a:scene3d>
            <a:camera prst="orthographicFront"/>
            <a:lightRig rig="threePt" dir="t"/>
          </a:scene3d>
          <a:sp3d>
            <a:bevelT prst="angle"/>
          </a:sp3d>
        </p:spPr>
        <p:style>
          <a:lnRef idx="1">
            <a:schemeClr val="accent1"/>
          </a:lnRef>
          <a:fillRef idx="0">
            <a:schemeClr val="accent1"/>
          </a:fillRef>
          <a:effectRef idx="0">
            <a:schemeClr val="accent1"/>
          </a:effectRef>
          <a:fontRef idx="minor">
            <a:schemeClr val="tx1"/>
          </a:fontRef>
        </p:style>
      </p:cxnSp>
      <p:sp>
        <p:nvSpPr>
          <p:cNvPr id="9" name="Rounded Rectangle 8"/>
          <p:cNvSpPr/>
          <p:nvPr/>
        </p:nvSpPr>
        <p:spPr>
          <a:xfrm rot="19878737">
            <a:off x="423537" y="4970722"/>
            <a:ext cx="3041936" cy="1022158"/>
          </a:xfrm>
          <a:prstGeom prst="roundRect">
            <a:avLst>
              <a:gd name="adj" fmla="val 44929"/>
            </a:avLst>
          </a:prstGeom>
          <a:solidFill>
            <a:schemeClr val="tx1">
              <a:lumMod val="75000"/>
            </a:schemeClr>
          </a:solidFill>
          <a:ln>
            <a:solidFill>
              <a:srgbClr val="FFFF00"/>
            </a:solidFill>
          </a:ln>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2800" b="1" i="1" u="sng" dirty="0">
                <a:solidFill>
                  <a:srgbClr val="9933FF"/>
                </a:solidFill>
                <a:latin typeface="Comic Sans MS" panose="030F0702030302020204" pitchFamily="66" charset="0"/>
              </a:rPr>
              <a:t>THE</a:t>
            </a:r>
            <a:r>
              <a:rPr lang="en-CA" sz="2800" b="1" i="1" dirty="0">
                <a:solidFill>
                  <a:srgbClr val="9933FF"/>
                </a:solidFill>
                <a:latin typeface="Comic Sans MS" panose="030F0702030302020204" pitchFamily="66" charset="0"/>
              </a:rPr>
              <a:t> </a:t>
            </a:r>
            <a:r>
              <a:rPr lang="en-CA" sz="2800" b="1" i="1" dirty="0">
                <a:solidFill>
                  <a:srgbClr val="9933FF"/>
                </a:solidFill>
                <a:effectLst>
                  <a:glow rad="127000">
                    <a:srgbClr val="00FF99"/>
                  </a:glow>
                </a:effectLst>
                <a:latin typeface="Comic Sans MS" panose="030F0702030302020204" pitchFamily="66" charset="0"/>
              </a:rPr>
              <a:t>SINLESS</a:t>
            </a:r>
            <a:r>
              <a:rPr lang="en-CA" sz="2800" b="1" i="1" dirty="0">
                <a:solidFill>
                  <a:srgbClr val="9933FF"/>
                </a:solidFill>
                <a:latin typeface="Comic Sans MS" panose="030F0702030302020204" pitchFamily="66" charset="0"/>
              </a:rPr>
              <a:t> First Fruit</a:t>
            </a:r>
          </a:p>
        </p:txBody>
      </p:sp>
    </p:spTree>
    <p:extLst>
      <p:ext uri="{BB962C8B-B14F-4D97-AF65-F5344CB8AC3E}">
        <p14:creationId xmlns:p14="http://schemas.microsoft.com/office/powerpoint/2010/main" val="1755129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alpha val="15000"/>
          </a:schemeClr>
        </a:solidFill>
        <a:effectLst/>
      </p:bgPr>
    </p:bg>
    <p:spTree>
      <p:nvGrpSpPr>
        <p:cNvPr id="1" name=""/>
        <p:cNvGrpSpPr/>
        <p:nvPr/>
      </p:nvGrpSpPr>
      <p:grpSpPr>
        <a:xfrm>
          <a:off x="0" y="0"/>
          <a:ext cx="0" cy="0"/>
          <a:chOff x="0" y="0"/>
          <a:chExt cx="0" cy="0"/>
        </a:xfrm>
      </p:grpSpPr>
      <p:sp>
        <p:nvSpPr>
          <p:cNvPr id="4" name="Content Placeholder 3"/>
          <p:cNvSpPr txBox="1">
            <a:spLocks noGrp="1"/>
          </p:cNvSpPr>
          <p:nvPr>
            <p:ph idx="1"/>
          </p:nvPr>
        </p:nvSpPr>
        <p:spPr>
          <a:xfrm>
            <a:off x="494523" y="321906"/>
            <a:ext cx="11268269" cy="6214188"/>
          </a:xfrm>
          <a:prstGeom prst="flowChartAlternateProcess">
            <a:avLst/>
          </a:prstGeom>
          <a:solidFill>
            <a:schemeClr val="accent3">
              <a:lumMod val="75000"/>
              <a:alpha val="35000"/>
            </a:schemeClr>
          </a:solidFill>
          <a:ln w="76200" cap="flat" cmpd="sng" algn="ctr">
            <a:solidFill>
              <a:srgbClr val="0066FF"/>
            </a:solidFill>
            <a:prstDash val="solid"/>
            <a:miter lim="800000"/>
          </a:ln>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vert="horz" lIns="91440" tIns="45720" rIns="91440" bIns="45720" rtlCol="0" anchor="ctr">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lt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l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lt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lt1"/>
                </a:solidFill>
                <a:latin typeface="+mn-lt"/>
                <a:ea typeface="+mn-ea"/>
                <a:cs typeface="+mn-cs"/>
              </a:defRPr>
            </a:lvl9pPr>
          </a:lstStyle>
          <a:p>
            <a:pPr algn="ctr"/>
            <a:r>
              <a:rPr lang="en-CA" sz="4800" dirty="0">
                <a:solidFill>
                  <a:schemeClr val="bg1"/>
                </a:solidFill>
              </a:rPr>
              <a:t>This writing is making the claim that  </a:t>
            </a:r>
            <a:r>
              <a:rPr lang="en-CA" sz="4800" dirty="0">
                <a:solidFill>
                  <a:srgbClr val="0066FF"/>
                </a:solidFill>
              </a:rPr>
              <a:t>Yahusha </a:t>
            </a:r>
            <a:r>
              <a:rPr lang="en-CA" sz="4800" dirty="0">
                <a:solidFill>
                  <a:schemeClr val="bg1"/>
                </a:solidFill>
              </a:rPr>
              <a:t>was </a:t>
            </a:r>
            <a:r>
              <a:rPr lang="en-CA" sz="4800" dirty="0">
                <a:solidFill>
                  <a:schemeClr val="bg1"/>
                </a:solidFill>
                <a:latin typeface="Arial" panose="020B0604020202020204" pitchFamily="34" charset="0"/>
                <a:cs typeface="Arial" panose="020B0604020202020204" pitchFamily="34" charset="0"/>
              </a:rPr>
              <a:t>12</a:t>
            </a:r>
            <a:r>
              <a:rPr lang="en-CA" sz="4800" dirty="0">
                <a:solidFill>
                  <a:schemeClr val="bg1"/>
                </a:solidFill>
              </a:rPr>
              <a:t> years old in the </a:t>
            </a:r>
            <a:r>
              <a:rPr lang="en-CA" sz="4800" dirty="0">
                <a:solidFill>
                  <a:schemeClr val="bg1"/>
                </a:solidFill>
                <a:latin typeface="Arial" panose="020B0604020202020204" pitchFamily="34" charset="0"/>
                <a:cs typeface="Arial" panose="020B0604020202020204" pitchFamily="34" charset="0"/>
              </a:rPr>
              <a:t>9</a:t>
            </a:r>
            <a:r>
              <a:rPr lang="en-CA" sz="4800" baseline="30000" dirty="0">
                <a:solidFill>
                  <a:schemeClr val="bg1"/>
                </a:solidFill>
                <a:latin typeface="Arial" panose="020B0604020202020204" pitchFamily="34" charset="0"/>
                <a:cs typeface="Arial" panose="020B0604020202020204" pitchFamily="34" charset="0"/>
              </a:rPr>
              <a:t>th</a:t>
            </a:r>
            <a:r>
              <a:rPr lang="en-CA" sz="4800" dirty="0">
                <a:solidFill>
                  <a:schemeClr val="bg1"/>
                </a:solidFill>
                <a:latin typeface="Arial" panose="020B0604020202020204" pitchFamily="34" charset="0"/>
                <a:cs typeface="Arial" panose="020B0604020202020204" pitchFamily="34" charset="0"/>
              </a:rPr>
              <a:t> </a:t>
            </a:r>
            <a:r>
              <a:rPr lang="en-CA" sz="4800" dirty="0">
                <a:solidFill>
                  <a:schemeClr val="bg1"/>
                </a:solidFill>
              </a:rPr>
              <a:t> </a:t>
            </a:r>
            <a:r>
              <a:rPr lang="en-CA" sz="4800" dirty="0">
                <a:solidFill>
                  <a:srgbClr val="0066FF"/>
                </a:solidFill>
              </a:rPr>
              <a:t>Covenant Calendar </a:t>
            </a:r>
            <a:r>
              <a:rPr lang="en-CA" sz="4800" dirty="0">
                <a:solidFill>
                  <a:schemeClr val="bg1"/>
                </a:solidFill>
              </a:rPr>
              <a:t>month </a:t>
            </a:r>
            <a:r>
              <a:rPr lang="en-CA" sz="2600" dirty="0">
                <a:solidFill>
                  <a:schemeClr val="bg1"/>
                </a:solidFill>
              </a:rPr>
              <a:t>(Jan),</a:t>
            </a:r>
            <a:r>
              <a:rPr lang="en-CA" sz="2600" dirty="0">
                <a:solidFill>
                  <a:srgbClr val="0066FF"/>
                </a:solidFill>
              </a:rPr>
              <a:t> </a:t>
            </a:r>
            <a:br>
              <a:rPr lang="en-CA" sz="2600" dirty="0">
                <a:solidFill>
                  <a:srgbClr val="0066FF"/>
                </a:solidFill>
              </a:rPr>
            </a:br>
            <a:r>
              <a:rPr lang="en-CA" sz="4800" dirty="0">
                <a:solidFill>
                  <a:srgbClr val="FF0000"/>
                </a:solidFill>
              </a:rPr>
              <a:t>g</a:t>
            </a:r>
            <a:r>
              <a:rPr lang="en-CA" sz="4800" u="sng" dirty="0">
                <a:solidFill>
                  <a:srgbClr val="FF0000"/>
                </a:solidFill>
              </a:rPr>
              <a:t>oin</a:t>
            </a:r>
            <a:r>
              <a:rPr lang="en-CA" sz="4800" dirty="0">
                <a:solidFill>
                  <a:srgbClr val="FF0000"/>
                </a:solidFill>
              </a:rPr>
              <a:t>g</a:t>
            </a:r>
            <a:r>
              <a:rPr lang="en-CA" sz="4800" u="sng" dirty="0">
                <a:solidFill>
                  <a:srgbClr val="FF0000"/>
                </a:solidFill>
              </a:rPr>
              <a:t> into</a:t>
            </a:r>
            <a:r>
              <a:rPr lang="en-CA" sz="4800" dirty="0">
                <a:solidFill>
                  <a:srgbClr val="0066FF"/>
                </a:solidFill>
              </a:rPr>
              <a:t> </a:t>
            </a:r>
            <a:r>
              <a:rPr lang="en-CA" sz="4800" dirty="0">
                <a:solidFill>
                  <a:schemeClr val="bg1"/>
                </a:solidFill>
              </a:rPr>
              <a:t>the year  CE </a:t>
            </a:r>
            <a:r>
              <a:rPr lang="en-CA" sz="4800" dirty="0">
                <a:solidFill>
                  <a:schemeClr val="bg1"/>
                </a:solidFill>
                <a:latin typeface="Arial" panose="020B0604020202020204" pitchFamily="34" charset="0"/>
                <a:cs typeface="Arial" panose="020B0604020202020204" pitchFamily="34" charset="0"/>
              </a:rPr>
              <a:t>12. </a:t>
            </a:r>
            <a:br>
              <a:rPr lang="en-CA" sz="4800" dirty="0">
                <a:solidFill>
                  <a:srgbClr val="0066FF"/>
                </a:solidFill>
                <a:latin typeface="Arial" panose="020B0604020202020204" pitchFamily="34" charset="0"/>
                <a:cs typeface="Arial" panose="020B0604020202020204" pitchFamily="34" charset="0"/>
              </a:rPr>
            </a:br>
            <a:r>
              <a:rPr lang="en-CA" sz="4800" dirty="0">
                <a:solidFill>
                  <a:srgbClr val="C00000"/>
                </a:solidFill>
                <a:latin typeface="Arial" panose="020B0604020202020204" pitchFamily="34" charset="0"/>
                <a:cs typeface="Arial" panose="020B0604020202020204" pitchFamily="34" charset="0"/>
              </a:rPr>
              <a:t>First</a:t>
            </a:r>
            <a:r>
              <a:rPr lang="en-CA" sz="4800" dirty="0">
                <a:solidFill>
                  <a:srgbClr val="002060"/>
                </a:solidFill>
                <a:latin typeface="Arial" panose="020B0604020202020204" pitchFamily="34" charset="0"/>
                <a:cs typeface="Arial" panose="020B0604020202020204" pitchFamily="34" charset="0"/>
              </a:rPr>
              <a:t> we will look at the circumstances of exactly why </a:t>
            </a:r>
            <a:r>
              <a:rPr lang="en-CA" sz="4800" dirty="0">
                <a:solidFill>
                  <a:srgbClr val="0066FF"/>
                </a:solidFill>
                <a:latin typeface="Arial" panose="020B0604020202020204" pitchFamily="34" charset="0"/>
                <a:cs typeface="Arial" panose="020B0604020202020204" pitchFamily="34" charset="0"/>
              </a:rPr>
              <a:t>Yahusha </a:t>
            </a:r>
            <a:r>
              <a:rPr lang="en-CA" sz="4800" dirty="0">
                <a:solidFill>
                  <a:srgbClr val="002060"/>
                </a:solidFill>
                <a:latin typeface="Arial" panose="020B0604020202020204" pitchFamily="34" charset="0"/>
                <a:cs typeface="Arial" panose="020B0604020202020204" pitchFamily="34" charset="0"/>
              </a:rPr>
              <a:t>should be 12 </a:t>
            </a:r>
            <a:r>
              <a:rPr lang="en-CA" sz="4800" u="sng" dirty="0">
                <a:solidFill>
                  <a:srgbClr val="002060"/>
                </a:solidFill>
                <a:latin typeface="Arial" panose="020B0604020202020204" pitchFamily="34" charset="0"/>
                <a:cs typeface="Arial" panose="020B0604020202020204" pitchFamily="34" charset="0"/>
              </a:rPr>
              <a:t>enterin</a:t>
            </a:r>
            <a:r>
              <a:rPr lang="en-CA" sz="4800" dirty="0">
                <a:solidFill>
                  <a:srgbClr val="002060"/>
                </a:solidFill>
                <a:latin typeface="Arial" panose="020B0604020202020204" pitchFamily="34" charset="0"/>
                <a:cs typeface="Arial" panose="020B0604020202020204" pitchFamily="34" charset="0"/>
              </a:rPr>
              <a:t>g</a:t>
            </a:r>
            <a:r>
              <a:rPr lang="en-CA" sz="4800" u="sng" dirty="0">
                <a:solidFill>
                  <a:srgbClr val="002060"/>
                </a:solidFill>
                <a:latin typeface="Arial" panose="020B0604020202020204" pitchFamily="34" charset="0"/>
                <a:cs typeface="Arial" panose="020B0604020202020204" pitchFamily="34" charset="0"/>
              </a:rPr>
              <a:t> into</a:t>
            </a:r>
            <a:r>
              <a:rPr lang="en-CA" sz="4800" dirty="0">
                <a:solidFill>
                  <a:srgbClr val="002060"/>
                </a:solidFill>
                <a:latin typeface="Arial" panose="020B0604020202020204" pitchFamily="34" charset="0"/>
                <a:cs typeface="Arial" panose="020B0604020202020204" pitchFamily="34" charset="0"/>
              </a:rPr>
              <a:t> CE 12 and then we will look at the years of His life up to his age at His death. This will be an overview only and details will follow much later.</a:t>
            </a:r>
            <a:endParaRPr lang="en-CA" sz="3900" dirty="0">
              <a:solidFill>
                <a:srgbClr val="002060"/>
              </a:solidFill>
              <a:latin typeface="Arial" panose="020B0604020202020204" pitchFamily="34" charset="0"/>
              <a:cs typeface="Arial" panose="020B0604020202020204" pitchFamily="34" charset="0"/>
            </a:endParaRPr>
          </a:p>
        </p:txBody>
      </p:sp>
      <p:sp>
        <p:nvSpPr>
          <p:cNvPr id="2" name="Slide Number Placeholder 1"/>
          <p:cNvSpPr>
            <a:spLocks noGrp="1"/>
          </p:cNvSpPr>
          <p:nvPr>
            <p:ph type="sldNum" sz="quarter" idx="12"/>
          </p:nvPr>
        </p:nvSpPr>
        <p:spPr>
          <a:xfrm>
            <a:off x="11744325" y="6492875"/>
            <a:ext cx="447675" cy="365125"/>
          </a:xfrm>
        </p:spPr>
        <p:txBody>
          <a:bodyPr/>
          <a:lstStyle/>
          <a:p>
            <a:fld id="{6D22F896-40B5-4ADD-8801-0D06FADFA095}" type="slidenum">
              <a:rPr lang="en-US" sz="1400" smtClean="0">
                <a:solidFill>
                  <a:schemeClr val="bg1"/>
                </a:solidFill>
              </a:rPr>
              <a:t>9</a:t>
            </a:fld>
            <a:endParaRPr lang="en-US" sz="1400" dirty="0">
              <a:solidFill>
                <a:schemeClr val="bg1"/>
              </a:solidFill>
            </a:endParaRPr>
          </a:p>
        </p:txBody>
      </p:sp>
      <p:sp>
        <p:nvSpPr>
          <p:cNvPr id="5" name="Explosion 1 4"/>
          <p:cNvSpPr/>
          <p:nvPr/>
        </p:nvSpPr>
        <p:spPr>
          <a:xfrm>
            <a:off x="974036" y="1013790"/>
            <a:ext cx="914400" cy="914400"/>
          </a:xfrm>
          <a:prstGeom prst="irregularSeal1">
            <a:avLst/>
          </a:prstGeom>
          <a:solidFill>
            <a:srgbClr val="FFCCFF"/>
          </a:solidFill>
          <a:ln w="38100">
            <a:solidFill>
              <a:srgbClr val="9933FF"/>
            </a:solidFill>
          </a:ln>
          <a:effectLst>
            <a:glow rad="127000">
              <a:srgbClr val="FFFF00"/>
            </a:glow>
          </a:effectLst>
          <a:scene3d>
            <a:camera prst="orthographicFront"/>
            <a:lightRig rig="threePt" dir="t"/>
          </a:scene3d>
          <a:sp3d>
            <a:bevelT prst="convex"/>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Tree>
    <p:extLst>
      <p:ext uri="{BB962C8B-B14F-4D97-AF65-F5344CB8AC3E}">
        <p14:creationId xmlns:p14="http://schemas.microsoft.com/office/powerpoint/2010/main" val="110444801"/>
      </p:ext>
    </p:extLst>
  </p:cSld>
  <p:clrMapOvr>
    <a:masterClrMapping/>
  </p:clrMapOvr>
</p:sld>
</file>

<file path=ppt/theme/theme1.xml><?xml version="1.0" encoding="utf-8"?>
<a:theme xmlns:a="http://schemas.openxmlformats.org/drawingml/2006/main" name="Depth">
  <a:themeElements>
    <a:clrScheme name="Depth">
      <a:dk1>
        <a:sysClr val="windowText" lastClr="000000"/>
      </a:dk1>
      <a:lt1>
        <a:sysClr val="window" lastClr="FFFFFF"/>
      </a:lt1>
      <a:dk2>
        <a:srgbClr val="455F51"/>
      </a:dk2>
      <a:lt2>
        <a:srgbClr val="94D7E4"/>
      </a:lt2>
      <a:accent1>
        <a:srgbClr val="41AEBD"/>
      </a:accent1>
      <a:accent2>
        <a:srgbClr val="97E9D5"/>
      </a:accent2>
      <a:accent3>
        <a:srgbClr val="A2CF49"/>
      </a:accent3>
      <a:accent4>
        <a:srgbClr val="608F3D"/>
      </a:accent4>
      <a:accent5>
        <a:srgbClr val="F4DE3A"/>
      </a:accent5>
      <a:accent6>
        <a:srgbClr val="FCB11C"/>
      </a:accent6>
      <a:hlink>
        <a:srgbClr val="FBCA98"/>
      </a:hlink>
      <a:folHlink>
        <a:srgbClr val="D3B86D"/>
      </a:folHlink>
    </a:clrScheme>
    <a:fontScheme name="Depth">
      <a:maj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メイリオ"/>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epth">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epth" id="{7BEAFC2A-325C-49C4-AC08-2B765DA903F9}" vid="{1735E755-43E6-43AA-ABA2-C989ECC79AF5}"/>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TM04033923[[fn=Depth]]</Template>
  <TotalTime>7265</TotalTime>
  <Words>9027</Words>
  <Application>Microsoft Office PowerPoint</Application>
  <PresentationFormat>Widescreen</PresentationFormat>
  <Paragraphs>1104</Paragraphs>
  <Slides>85</Slides>
  <Notes>50</Notes>
  <HiddenSlides>1</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85</vt:i4>
      </vt:variant>
    </vt:vector>
  </HeadingPairs>
  <TitlesOfParts>
    <vt:vector size="103" baseType="lpstr">
      <vt:lpstr>Arial</vt:lpstr>
      <vt:lpstr>Arial</vt:lpstr>
      <vt:lpstr>Arial Black</vt:lpstr>
      <vt:lpstr>Arial Narrow</vt:lpstr>
      <vt:lpstr>Arial Rounded MT Bold</vt:lpstr>
      <vt:lpstr>Arial Unicode MS</vt:lpstr>
      <vt:lpstr>Calibri</vt:lpstr>
      <vt:lpstr>Calibri Light</vt:lpstr>
      <vt:lpstr>Comic Sans MS</vt:lpstr>
      <vt:lpstr>Cooper Black</vt:lpstr>
      <vt:lpstr>Corbel</vt:lpstr>
      <vt:lpstr>Footlight MT Light</vt:lpstr>
      <vt:lpstr>Georgia</vt:lpstr>
      <vt:lpstr>Times New Roman</vt:lpstr>
      <vt:lpstr>TITUS Cyberbit Basic</vt:lpstr>
      <vt:lpstr>Depth</vt:lpstr>
      <vt:lpstr>Office Theme</vt:lpstr>
      <vt:lpstr>1_Office Theme</vt:lpstr>
      <vt:lpstr>I - must be about My Father’s Business</vt:lpstr>
      <vt:lpstr>PowerPoint Presentation</vt:lpstr>
      <vt:lpstr>PowerPoint Presentation</vt:lpstr>
      <vt:lpstr>PowerPoint Presentation</vt:lpstr>
      <vt:lpstr>I - must be about My Father’s Business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At what point in time within the first 24 hours of creation, does Yahuah declare  –   THE 1ST COMPLETED CYCLE (day)?</vt:lpstr>
      <vt:lpstr>Gen 1:5b … And there was evening and there was morning, one day.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 - must be about My Father’s Business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timothy Astleford</dc:creator>
  <cp:keywords>Yahusha's  Birth Year, CE 12, and Death Timing</cp:keywords>
  <cp:lastModifiedBy>Neil Pritchard</cp:lastModifiedBy>
  <cp:revision>531</cp:revision>
  <dcterms:created xsi:type="dcterms:W3CDTF">2020-08-09T14:18:07Z</dcterms:created>
  <dcterms:modified xsi:type="dcterms:W3CDTF">2020-10-25T07:20:45Z</dcterms:modified>
</cp:coreProperties>
</file>